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Lst>
  <p:sldSz cy="6858000" cx="9902825"/>
  <p:notesSz cx="6858000" cy="9144000"/>
  <p:embeddedFontLst>
    <p:embeddedFont>
      <p:font typeface="Cambria Math"/>
      <p:regular r:id="rId1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6" roundtripDataSignature="AMtx7mhTR7+t+JMFnpoYpVnKP/mQGoGX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1C8594-2FCC-4FF6-A01D-A591534C84FB}">
  <a:tblStyle styleId="{1C1C8594-2FCC-4FF6-A01D-A591534C84FB}"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F46C823-5611-4BB8-9758-AB5EA331B79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8C794E5-6452-4DB9-90FE-6B3CC462C4D2}" styleName="Table_2">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186" Type="http://customschemas.google.com/relationships/presentationmetadata" Target="metadata"/><Relationship Id="rId185" Type="http://schemas.openxmlformats.org/officeDocument/2006/relationships/font" Target="fonts/CambriaMath-regular.fntdata"/><Relationship Id="rId49" Type="http://schemas.openxmlformats.org/officeDocument/2006/relationships/slide" Target="slides/slide44.xml"/><Relationship Id="rId184" Type="http://schemas.openxmlformats.org/officeDocument/2006/relationships/slide" Target="slides/slide17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jmlr.org/papers/volume3/blei03a/blei03a.pdf" TargetMode="External"/><Relationship Id="rId3" Type="http://schemas.openxmlformats.org/officeDocument/2006/relationships/hyperlink" Target="https://ai.stanford.edu/~ang/papers/nips01-lda.pdf" TargetMode="Externa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jmlr.org/papers/volume3/blei03a/blei03a.pdf" TargetMode="External"/><Relationship Id="rId3" Type="http://schemas.openxmlformats.org/officeDocument/2006/relationships/hyperlink" Target="https://ai.stanford.edu/~ang/papers/nips01-lda.pdf" TargetMode="Externa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notes"/>
          <p:cNvSpPr/>
          <p:nvPr>
            <p:ph idx="2" type="sldImg"/>
          </p:nvPr>
        </p:nvSpPr>
        <p:spPr>
          <a:xfrm>
            <a:off x="182563" y="539750"/>
            <a:ext cx="6527800"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1: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Dữ liệu phi cấu trúc chiếm 80% môi trường dữ liệu lớn. Như vậy trong lĩnh vực dữ liệu lớn, khai phá dữ liệu tập trung vào khai phá dữ liệu phi cấu trúc.</a:t>
            </a:r>
            <a:endParaRPr/>
          </a:p>
        </p:txBody>
      </p:sp>
      <p:sp>
        <p:nvSpPr>
          <p:cNvPr id="300" name="Google Shape;30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8" name="Google Shape;1968;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Điều này là do pad_sequences điền vào phần phía trước, không phải phần sau, của tài liệu bằng 0. Nếu bạn muốn điền vào phần phía sau bằng 0, hãy gán padding=‘post.’</a:t>
            </a:r>
            <a:endParaRPr b="0" i="0" sz="1200">
              <a:solidFill>
                <a:schemeClr val="dk1"/>
              </a:solidFill>
              <a:latin typeface="Malgun Gothic"/>
              <a:ea typeface="Malgun Gothic"/>
              <a:cs typeface="Malgun Gothic"/>
              <a:sym typeface="Malgun Gothic"/>
            </a:endParaRPr>
          </a:p>
        </p:txBody>
      </p:sp>
      <p:sp>
        <p:nvSpPr>
          <p:cNvPr id="1969" name="Google Shape;1969;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2" name="Google Shape;1982;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MỤC ĐÍCH CỦA PHẦN THỰC HÀNH NÀY</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Trong phần thực hành này, bạn thử các kiểu trực quan hóa nâng cao hơn mà thư viện Seaborn cung cấp.</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ex_Padding.ipynb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Xem lại các ví dụ về các chủ đề dưới đây:</a:t>
            </a:r>
            <a:endParaRPr sz="1200">
              <a:solidFill>
                <a:srgbClr val="FF0000"/>
              </a:solidFill>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Seaborn (thêm ví dụ).</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Mảng biểu đồ phân tán.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PairGrid.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FaceGrid.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Bản đồ nhiệt.</a:t>
            </a:r>
            <a:endParaRPr/>
          </a:p>
          <a:p>
            <a:pPr indent="0" lvl="2" marL="9144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a:p>
        </p:txBody>
      </p:sp>
      <p:sp>
        <p:nvSpPr>
          <p:cNvPr id="1983" name="Google Shape;1983;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p10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7" name="Google Shape;1997;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998" name="Google Shape;1998;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3" name="Google Shape;2023;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Nếu có một văn bản chỉ bao gồm các từ từ một từ vựng được tạo, bạn có thể chuyển đổi văn bản này thành một chuỗi số nguyên.</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Máy ảnh hỗ trợ to_categorical() thực thi mã hóa một lần nóng từ kết quả được mã hóa số nguyên.</a:t>
            </a:r>
            <a:endParaRPr b="0" i="0" sz="1200">
              <a:solidFill>
                <a:schemeClr val="dk1"/>
              </a:solidFill>
              <a:latin typeface="Malgun Gothic"/>
              <a:ea typeface="Malgun Gothic"/>
              <a:cs typeface="Malgun Gothic"/>
              <a:sym typeface="Malgun Gothic"/>
            </a:endParaRPr>
          </a:p>
        </p:txBody>
      </p:sp>
      <p:sp>
        <p:nvSpPr>
          <p:cNvPr id="2024" name="Google Shape;2024;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0" name="Google Shape;2040;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Nếu có một văn bản chỉ bao gồm các từ từ một từ vựng được tạo, bạn có thể chuyển đổi văn bản này thành một chuỗi số nguyên.</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Máy ảnh hỗ trợ to_categorical() thực thi mã hóa một lần nóng từ kết quả được mã hóa số nguyên.</a:t>
            </a:r>
            <a:endParaRPr b="0" i="0" sz="1200">
              <a:solidFill>
                <a:schemeClr val="dk1"/>
              </a:solidFill>
              <a:latin typeface="Malgun Gothic"/>
              <a:ea typeface="Malgun Gothic"/>
              <a:cs typeface="Malgun Gothic"/>
              <a:sym typeface="Malgun Gothic"/>
            </a:endParaRPr>
          </a:p>
        </p:txBody>
      </p:sp>
      <p:sp>
        <p:nvSpPr>
          <p:cNvPr id="2041" name="Google Shape;2041;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4" name="Google Shape;2054;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MỤC ĐÍCH CỦA PHẦN THỰC HÀNH NÀY</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Trong phần thực hành này, bạn thử các kiểu trực quan hóa nâng cao hơn mà thư viện Seaborn cung cấp.</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ex_One-hot Encoding.ipynb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Xem lại các ví dụ về các chủ đề dưới đây:</a:t>
            </a:r>
            <a:endParaRPr sz="1200">
              <a:solidFill>
                <a:srgbClr val="FF0000"/>
              </a:solidFill>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Seaborn (thêm ví dụ).</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Mảng biểu đồ phân tán.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PairGrid.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FaceGrid.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Bản đồ nhiệt.</a:t>
            </a:r>
            <a:endParaRPr/>
          </a:p>
          <a:p>
            <a:pPr indent="0" lvl="2" marL="9144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a:p>
        </p:txBody>
      </p:sp>
      <p:sp>
        <p:nvSpPr>
          <p:cNvPr id="2055" name="Google Shape;2055;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10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9" name="Google Shape;2069;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070" name="Google Shape;2070;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7" name="Google Shape;2087;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Mô hình ngôn ngữ là một mô hình thống kê tính toán và dự đoán xác suất của các chuỗi từ.</a:t>
            </a:r>
            <a:endParaRPr/>
          </a:p>
          <a:p>
            <a:pPr indent="0" lvl="0" marL="0" marR="0" rtl="0" algn="l">
              <a:lnSpc>
                <a:spcPct val="100000"/>
              </a:lnSpc>
              <a:spcBef>
                <a:spcPts val="0"/>
              </a:spcBef>
              <a:spcAft>
                <a:spcPts val="0"/>
              </a:spcAft>
              <a:buClr>
                <a:schemeClr val="dk1"/>
              </a:buClr>
              <a:buSzPts val="1200"/>
              <a:buFont typeface="Malgun Gothic"/>
              <a:buNone/>
            </a:pPr>
            <a:r>
              <a:rPr lang="en-US"/>
              <a:t>Nó có nhiều ứng dụng quan trọng.</a:t>
            </a:r>
            <a:endParaRPr/>
          </a:p>
        </p:txBody>
      </p:sp>
      <p:sp>
        <p:nvSpPr>
          <p:cNvPr id="2088" name="Google Shape;2088;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0" name="Google Shape;2100;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Mô hình ngôn ngữ là một mô hình thống kê tính toán và dự đoán xác suất của các chuỗi từ.</a:t>
            </a:r>
            <a:endParaRPr/>
          </a:p>
          <a:p>
            <a:pPr indent="0" lvl="0" marL="0" marR="0" rtl="0" algn="l">
              <a:lnSpc>
                <a:spcPct val="100000"/>
              </a:lnSpc>
              <a:spcBef>
                <a:spcPts val="0"/>
              </a:spcBef>
              <a:spcAft>
                <a:spcPts val="0"/>
              </a:spcAft>
              <a:buClr>
                <a:schemeClr val="dk1"/>
              </a:buClr>
              <a:buSzPts val="1200"/>
              <a:buFont typeface="Malgun Gothic"/>
              <a:buNone/>
            </a:pPr>
            <a:r>
              <a:rPr lang="en-US"/>
              <a:t>Nó có nhiều ứng dụng quan trọng.</a:t>
            </a:r>
            <a:endParaRPr/>
          </a:p>
        </p:txBody>
      </p:sp>
      <p:sp>
        <p:nvSpPr>
          <p:cNvPr id="2101" name="Google Shape;2101;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5" name="Google Shape;2115;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Danh sách tự động điền của công cụ tìm kiếm là một ứng dụng của mô hình ngôn ngữ mà chúng ta thường gặp.</a:t>
            </a:r>
            <a:endParaRPr/>
          </a:p>
        </p:txBody>
      </p:sp>
      <p:sp>
        <p:nvSpPr>
          <p:cNvPr id="2116" name="Google Shape;2116;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Dữ liệu phi cấu trúc chiếm 80% môi trường dữ liệu lớn. Như vậy trong lĩnh vực dữ liệu lớn, khai phá dữ liệu tập trung vào khai phá dữ liệu phi cấu trúc.</a:t>
            </a:r>
            <a:endParaRPr/>
          </a:p>
        </p:txBody>
      </p:sp>
      <p:sp>
        <p:nvSpPr>
          <p:cNvPr id="312" name="Google Shape;31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1" name="Google Shape;2131;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Để tính xác suất của một chuỗi dài, chúng ta có thể áp dụng quy tắc dây chuyền và chia nó thành tích xác suất của các chuỗi ngắn hơn.</a:t>
            </a:r>
            <a:endParaRPr/>
          </a:p>
        </p:txBody>
      </p:sp>
      <p:sp>
        <p:nvSpPr>
          <p:cNvPr id="2132" name="Google Shape;2132;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9" name="Google Shape;2149;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n-Grams có thể được xây dựng bằng cách trượt một cửa sổ chuyển động qua chuỗi văn bản.</a:t>
            </a:r>
            <a:endParaRPr/>
          </a:p>
        </p:txBody>
      </p:sp>
      <p:sp>
        <p:nvSpPr>
          <p:cNvPr id="2150" name="Google Shape;2150;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8" name="Google Shape;2168;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Xác suất chính xác khó tính toán từ dữ liệu do vấn đề thưa thớt.</a:t>
            </a:r>
            <a:endParaRPr/>
          </a:p>
          <a:p>
            <a:pPr indent="0" lvl="0" marL="0" marR="0" rtl="0" algn="l">
              <a:lnSpc>
                <a:spcPct val="100000"/>
              </a:lnSpc>
              <a:spcBef>
                <a:spcPts val="0"/>
              </a:spcBef>
              <a:spcAft>
                <a:spcPts val="0"/>
              </a:spcAft>
              <a:buClr>
                <a:schemeClr val="dk1"/>
              </a:buClr>
              <a:buSzPts val="1200"/>
              <a:buFont typeface="Malgun Gothic"/>
              <a:buNone/>
            </a:pPr>
            <a:r>
              <a:rPr lang="en-US"/>
              <a:t>Thay vào đó, chúng ta có thể tính gần đúng bằng n-Gram.</a:t>
            </a:r>
            <a:endParaRPr/>
          </a:p>
        </p:txBody>
      </p:sp>
      <p:sp>
        <p:nvSpPr>
          <p:cNvPr id="2169" name="Google Shape;2169;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4" name="Google Shape;2184;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When </a:t>
            </a:r>
            <a:r>
              <a:rPr i="0" lang="en-US" sz="1200">
                <a:solidFill>
                  <a:schemeClr val="dk1"/>
                </a:solidFill>
                <a:latin typeface="Cambria Math"/>
                <a:ea typeface="Cambria Math"/>
                <a:cs typeface="Cambria Math"/>
                <a:sym typeface="Cambria Math"/>
              </a:rPr>
              <a:t>𝑛</a:t>
            </a:r>
            <a:r>
              <a:rPr b="0" i="0" lang="en-US" sz="1200">
                <a:solidFill>
                  <a:schemeClr val="dk1"/>
                </a:solidFill>
                <a:latin typeface="Cambria Math"/>
                <a:ea typeface="Cambria Math"/>
                <a:cs typeface="Cambria Math"/>
                <a:sym typeface="Cambria Math"/>
              </a:rPr>
              <a:t>=1</a:t>
            </a:r>
            <a:r>
              <a:rPr lang="en-US" sz="1200">
                <a:solidFill>
                  <a:schemeClr val="dk1"/>
                </a:solidFill>
                <a:latin typeface="Times New Roman"/>
                <a:ea typeface="Times New Roman"/>
                <a:cs typeface="Times New Roman"/>
                <a:sym typeface="Times New Roman"/>
              </a:rPr>
              <a:t>, it is the Unigram approximation.</a:t>
            </a:r>
            <a:endParaRPr/>
          </a:p>
          <a:p>
            <a:pPr indent="0" lvl="0" marL="0" marR="0" rtl="0" algn="l">
              <a:lnSpc>
                <a:spcPct val="100000"/>
              </a:lnSpc>
              <a:spcBef>
                <a:spcPts val="0"/>
              </a:spcBef>
              <a:spcAft>
                <a:spcPts val="0"/>
              </a:spcAft>
              <a:buClr>
                <a:schemeClr val="dk1"/>
              </a:buClr>
              <a:buSzPts val="1200"/>
              <a:buFont typeface="Times New Roman"/>
              <a:buNone/>
            </a:pPr>
            <a:r>
              <a:rPr lang="en-US" sz="1200">
                <a:solidFill>
                  <a:schemeClr val="dk1"/>
                </a:solidFill>
                <a:latin typeface="Times New Roman"/>
                <a:ea typeface="Times New Roman"/>
                <a:cs typeface="Times New Roman"/>
                <a:sym typeface="Times New Roman"/>
              </a:rPr>
              <a:t>In this case, words that compose a sequence appear completely </a:t>
            </a:r>
            <a:r>
              <a:rPr b="1" lang="en-US" sz="1200">
                <a:solidFill>
                  <a:schemeClr val="dk1"/>
                </a:solidFill>
                <a:latin typeface="Times New Roman"/>
                <a:ea typeface="Times New Roman"/>
                <a:cs typeface="Times New Roman"/>
                <a:sym typeface="Times New Roman"/>
              </a:rPr>
              <a:t>independently</a:t>
            </a:r>
            <a:r>
              <a:rPr lang="en-US" sz="1200">
                <a:solidFill>
                  <a:schemeClr val="dk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1200"/>
              <a:buFont typeface="Times New Roman"/>
              <a:buNone/>
            </a:pPr>
            <a:r>
              <a:rPr lang="en-US" sz="1200">
                <a:solidFill>
                  <a:schemeClr val="dk1"/>
                </a:solidFill>
                <a:latin typeface="Times New Roman"/>
                <a:ea typeface="Times New Roman"/>
                <a:cs typeface="Times New Roman"/>
                <a:sym typeface="Times New Roman"/>
              </a:rPr>
              <a:t>This is rather a strong (and often unrealistic) assumption.</a:t>
            </a:r>
            <a:endParaRPr/>
          </a:p>
          <a:p>
            <a:pPr indent="0" lvl="0" marL="0" marR="0" rtl="0" algn="l">
              <a:lnSpc>
                <a:spcPct val="100000"/>
              </a:lnSpc>
              <a:spcBef>
                <a:spcPts val="0"/>
              </a:spcBef>
              <a:spcAft>
                <a:spcPts val="0"/>
              </a:spcAft>
              <a:buClr>
                <a:schemeClr val="dk1"/>
              </a:buClr>
              <a:buSzPts val="1200"/>
              <a:buFont typeface="Times New Roman"/>
              <a:buNone/>
            </a:pPr>
            <a:r>
              <a:rPr lang="en-US" sz="1200">
                <a:solidFill>
                  <a:schemeClr val="dk1"/>
                </a:solidFill>
                <a:latin typeface="Times New Roman"/>
                <a:ea typeface="Times New Roman"/>
                <a:cs typeface="Times New Roman"/>
                <a:sym typeface="Times New Roman"/>
              </a:rPr>
              <a:t>With a larger </a:t>
            </a:r>
            <a:r>
              <a:rPr b="0" i="0" lang="en-US" sz="1200">
                <a:solidFill>
                  <a:schemeClr val="dk1"/>
                </a:solidFill>
                <a:latin typeface="Cambria Math"/>
                <a:ea typeface="Cambria Math"/>
                <a:cs typeface="Cambria Math"/>
                <a:sym typeface="Cambria Math"/>
              </a:rPr>
              <a:t>𝑛</a:t>
            </a:r>
            <a:r>
              <a:rPr lang="en-US" sz="1200">
                <a:solidFill>
                  <a:schemeClr val="dk1"/>
                </a:solidFill>
                <a:latin typeface="Times New Roman"/>
                <a:ea typeface="Times New Roman"/>
                <a:cs typeface="Times New Roman"/>
                <a:sym typeface="Times New Roman"/>
              </a:rPr>
              <a:t>, the n-Gram approximation better approaches to the true probability. </a:t>
            </a:r>
            <a:endParaRPr/>
          </a:p>
          <a:p>
            <a:pPr indent="0" lvl="0" marL="0" marR="0" rtl="0" algn="l">
              <a:lnSpc>
                <a:spcPct val="100000"/>
              </a:lnSpc>
              <a:spcBef>
                <a:spcPts val="0"/>
              </a:spcBef>
              <a:spcAft>
                <a:spcPts val="0"/>
              </a:spcAft>
              <a:buClr>
                <a:schemeClr val="dk1"/>
              </a:buClr>
              <a:buSzPts val="1200"/>
              <a:buFont typeface="Times New Roman"/>
              <a:buNone/>
            </a:pPr>
            <a:r>
              <a:rPr lang="en-US" sz="1200">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85" name="Google Shape;2185;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5" name="Google Shape;2205;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GÌ</a:t>
            </a:r>
            <a:endParaRPr b="1"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Trong phần thực hành này, bạn thử các kiểu trực quan hóa nâng cao hơn mà thư viện Seaborn cung cấp.</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ex_0509.ipynb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Bài tập Coding</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Xem lại các ví dụ về các chủ đề dưới đây:</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Seaborn (thêm ví dụ).</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Mảng biểu đồ phân tán.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PairGrid.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FaceGrid.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Bản đồ nhiệt.</a:t>
            </a:r>
            <a:endParaRPr i="1" sz="1200">
              <a:solidFill>
                <a:srgbClr val="000000"/>
              </a:solidFill>
              <a:latin typeface="Times New Roman"/>
              <a:ea typeface="Times New Roman"/>
              <a:cs typeface="Times New Roman"/>
              <a:sym typeface="Times New Roman"/>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200">
              <a:solidFill>
                <a:schemeClr val="dk1"/>
              </a:solidFill>
              <a:latin typeface="Malgun Gothic"/>
              <a:ea typeface="Malgun Gothic"/>
              <a:cs typeface="Malgun Gothic"/>
              <a:sym typeface="Malgun Gothic"/>
            </a:endParaRPr>
          </a:p>
        </p:txBody>
      </p:sp>
      <p:sp>
        <p:nvSpPr>
          <p:cNvPr id="2206" name="Google Shape;2206;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p1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0" name="Google Shape;2220;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221" name="Google Shape;2221;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8" name="Google Shape;2238;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Bag-of-Words (BOW) là một trong những mô hình đại diện đơn giản nhất.</a:t>
            </a:r>
            <a:endParaRPr/>
          </a:p>
          <a:p>
            <a:pPr indent="0" lvl="0" marL="0" marR="0" rtl="0" algn="l">
              <a:lnSpc>
                <a:spcPct val="100000"/>
              </a:lnSpc>
              <a:spcBef>
                <a:spcPts val="0"/>
              </a:spcBef>
              <a:spcAft>
                <a:spcPts val="0"/>
              </a:spcAft>
              <a:buClr>
                <a:schemeClr val="dk1"/>
              </a:buClr>
              <a:buSzPts val="1200"/>
              <a:buFont typeface="Malgun Gothic"/>
              <a:buNone/>
            </a:pPr>
            <a:r>
              <a:rPr lang="en-US"/>
              <a:t>Một tài liệu được đại diện bởi một tập hợp các từ của nó.</a:t>
            </a:r>
            <a:endParaRPr/>
          </a:p>
        </p:txBody>
      </p:sp>
      <p:sp>
        <p:nvSpPr>
          <p:cNvPr id="2239" name="Google Shape;2239;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6" name="Google Shape;2276;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Chúng ta có thể tạo một bảng tần số từ BOW.</a:t>
            </a:r>
            <a:endParaRPr/>
          </a:p>
          <a:p>
            <a:pPr indent="0" lvl="0" marL="0" marR="0" rtl="0" algn="l">
              <a:lnSpc>
                <a:spcPct val="100000"/>
              </a:lnSpc>
              <a:spcBef>
                <a:spcPts val="0"/>
              </a:spcBef>
              <a:spcAft>
                <a:spcPts val="0"/>
              </a:spcAft>
              <a:buClr>
                <a:schemeClr val="dk1"/>
              </a:buClr>
              <a:buSzPts val="1200"/>
              <a:buFont typeface="Malgun Gothic"/>
              <a:buNone/>
            </a:pPr>
            <a:r>
              <a:rPr lang="en-US"/>
              <a:t>Chúng ta có thể coi nó như một mảng hoặc vectơ.</a:t>
            </a:r>
            <a:endParaRPr/>
          </a:p>
          <a:p>
            <a:pPr indent="0" lvl="0" marL="0" marR="0" rtl="0" algn="l">
              <a:lnSpc>
                <a:spcPct val="100000"/>
              </a:lnSpc>
              <a:spcBef>
                <a:spcPts val="0"/>
              </a:spcBef>
              <a:spcAft>
                <a:spcPts val="0"/>
              </a:spcAft>
              <a:buClr>
                <a:schemeClr val="dk1"/>
              </a:buClr>
              <a:buSzPts val="1200"/>
              <a:buFont typeface="Malgun Gothic"/>
              <a:buNone/>
            </a:pPr>
            <a:r>
              <a:rPr lang="en-US"/>
              <a:t>Ở đây, “đặc điểm” là “từ”.</a:t>
            </a:r>
            <a:endParaRPr/>
          </a:p>
        </p:txBody>
      </p:sp>
      <p:sp>
        <p:nvSpPr>
          <p:cNvPr id="2277" name="Google Shape;2277;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1" name="Google Shape;2291;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DTM và TDM là các biểu diễn ma trận của một số tài liệu cùng một lúc.</a:t>
            </a:r>
            <a:endParaRPr/>
          </a:p>
          <a:p>
            <a:pPr indent="0" lvl="0" marL="0" marR="0" rtl="0" algn="l">
              <a:lnSpc>
                <a:spcPct val="100000"/>
              </a:lnSpc>
              <a:spcBef>
                <a:spcPts val="0"/>
              </a:spcBef>
              <a:spcAft>
                <a:spcPts val="0"/>
              </a:spcAft>
              <a:buClr>
                <a:schemeClr val="dk1"/>
              </a:buClr>
              <a:buSzPts val="1200"/>
              <a:buFont typeface="Malgun Gothic"/>
              <a:buNone/>
            </a:pPr>
            <a:r>
              <a:rPr lang="en-US"/>
              <a:t>Ở đây, “đặc điểm” là “từ”.</a:t>
            </a:r>
            <a:endParaRPr/>
          </a:p>
        </p:txBody>
      </p:sp>
      <p:sp>
        <p:nvSpPr>
          <p:cNvPr id="2292" name="Google Shape;2292;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7" name="Google Shape;2327;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ví dụ về DTM được hiển thị.</a:t>
            </a:r>
            <a:endParaRPr/>
          </a:p>
        </p:txBody>
      </p:sp>
      <p:sp>
        <p:nvSpPr>
          <p:cNvPr id="2328" name="Google Shape;2328;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Malgun Gothic"/>
              <a:buAutoNum type="arabicPeriod"/>
            </a:pPr>
            <a:r>
              <a:rPr lang="en-US"/>
              <a:t>Tìm kiếm và Truy xuất Thông tin (IR) : Lưu trữ và truy xuất tài liệu văn bản bao gồm các công cụ tìm kiếm và tìm kiếm từ khóa</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Phân cụm tài liệu : Nhóm và phân loại các thuật ngữ, đoạn trích, đoạn văn hoặc tài liệu bằng cách sử dụng phương pháp phân cụm khai thác dữ liệu.</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Phân loại tài liệu : phân loại các thuật ngữ, đoạn trích, đoạn văn hoặc tài liệu bằng cách sử dụng phương pháp phân loại khai thác dữ liệu dựa trên mô hình được đào tạo trong bài tập với nhãn được chỉ định.</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Khai thác web : Dữ liệu và Khai thác văn bản trên web, tập trung vào quy mô của web và tính liên kết của nó.</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Trích xuất thông tin (IE) : Xác định và trích xuất thông tin và mối quan hệ liên quan từ văn bản phi cấu trúc. Đó là một quá trình xây dựng dữ liệu có cấu trúc từ các văn bản phi cấu trúc và bán cấu trúc.</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Xử lý ngôn ngữ tự nhiên (NLP): Nhiệm vụ xử lý và hiểu ngôn ngữ cấp thấp (ví dụ: gắn thẻ một phần của bài phát biểu). Một thuật ngữ đồng nghĩa với ngôn ngữ học tính toán</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Khai thác khái niệm : Nhóm các từ và cụm từ thành các nhóm tương tự về mặt ngữ nghĩa</a:t>
            </a:r>
            <a:endParaRPr/>
          </a:p>
        </p:txBody>
      </p:sp>
      <p:sp>
        <p:nvSpPr>
          <p:cNvPr id="324" name="Google Shape;32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2" name="Google Shape;2342;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ví dụ về TDM được hiển thị.</a:t>
            </a:r>
            <a:endParaRPr/>
          </a:p>
          <a:p>
            <a:pPr indent="0" lvl="0" marL="0" marR="0" rtl="0" algn="l">
              <a:lnSpc>
                <a:spcPct val="100000"/>
              </a:lnSpc>
              <a:spcBef>
                <a:spcPts val="0"/>
              </a:spcBef>
              <a:spcAft>
                <a:spcPts val="0"/>
              </a:spcAft>
              <a:buClr>
                <a:schemeClr val="dk1"/>
              </a:buClr>
              <a:buSzPts val="1200"/>
              <a:buFont typeface="Malgun Gothic"/>
              <a:buNone/>
            </a:pPr>
            <a:r>
              <a:rPr lang="en-US"/>
              <a:t>DTM và TDM có thể hoán đổi cho nhau bằng cách chuyển vị ma trận.</a:t>
            </a:r>
            <a:endParaRPr/>
          </a:p>
        </p:txBody>
      </p:sp>
      <p:sp>
        <p:nvSpPr>
          <p:cNvPr id="2343" name="Google Shape;2343;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7" name="Google Shape;2357;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Tần suất thuật ngữ (TF) được xác định. Nó là một thuộc tính của một từ cho một tài liệu nhất định.</a:t>
            </a:r>
            <a:endParaRPr/>
          </a:p>
        </p:txBody>
      </p:sp>
      <p:sp>
        <p:nvSpPr>
          <p:cNvPr id="2358" name="Google Shape;2358;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3" name="Google Shape;2373;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ví dụ về biểu diễn TF được hiển thị.</a:t>
            </a:r>
            <a:endParaRPr/>
          </a:p>
        </p:txBody>
      </p:sp>
      <p:sp>
        <p:nvSpPr>
          <p:cNvPr id="2374" name="Google Shape;2374;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8" name="Google Shape;2388;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Document frequency (DF) and inverse document frequency (IDF) are defined.</a:t>
            </a:r>
            <a:endParaRPr/>
          </a:p>
          <a:p>
            <a:pPr indent="0" lvl="0" marL="0" marR="0" rtl="0" algn="l">
              <a:lnSpc>
                <a:spcPct val="100000"/>
              </a:lnSpc>
              <a:spcBef>
                <a:spcPts val="0"/>
              </a:spcBef>
              <a:spcAft>
                <a:spcPts val="0"/>
              </a:spcAft>
              <a:buClr>
                <a:schemeClr val="dk1"/>
              </a:buClr>
              <a:buSzPts val="1200"/>
              <a:buFont typeface="Malgun Gothic"/>
              <a:buNone/>
            </a:pPr>
            <a:r>
              <a:rPr lang="en-US"/>
              <a:t>Here, we assumed </a:t>
            </a:r>
            <a:r>
              <a:rPr i="0" lang="en-US" sz="1200">
                <a:solidFill>
                  <a:schemeClr val="dk1"/>
                </a:solidFill>
                <a:latin typeface="Cambria Math"/>
                <a:ea typeface="Cambria Math"/>
                <a:cs typeface="Cambria Math"/>
                <a:sym typeface="Cambria Math"/>
              </a:rPr>
              <a:t>𝐿𝑜𝑔()=</a:t>
            </a:r>
            <a:r>
              <a:rPr i="0" lang="en-US" sz="1200">
                <a:latin typeface="Cambria Math"/>
                <a:ea typeface="Cambria Math"/>
                <a:cs typeface="Cambria Math"/>
                <a:sym typeface="Cambria Math"/>
              </a:rPr>
              <a:t>〖𝐿𝑜𝑔〗_10 ()</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DF and IDF are properties of the words for the entire corpus (not specific to each document). </a:t>
            </a:r>
            <a:endParaRPr/>
          </a:p>
        </p:txBody>
      </p:sp>
      <p:sp>
        <p:nvSpPr>
          <p:cNvPr id="2389" name="Google Shape;2389;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p1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4" name="Google Shape;2404;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ví dụ về biểu diễn IDF được hiển thị.</a:t>
            </a:r>
            <a:endParaRPr/>
          </a:p>
        </p:txBody>
      </p:sp>
      <p:sp>
        <p:nvSpPr>
          <p:cNvPr id="2405" name="Google Shape;2405;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9" name="Google Shape;2419;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Chúng ta có thể lấy biểu diễn TF IDF bằng cách nhân ma trận TF với ma trận IDF.</a:t>
            </a:r>
            <a:endParaRPr/>
          </a:p>
          <a:p>
            <a:pPr indent="0" lvl="0" marL="0" marR="0" rtl="0" algn="l">
              <a:lnSpc>
                <a:spcPct val="100000"/>
              </a:lnSpc>
              <a:spcBef>
                <a:spcPts val="0"/>
              </a:spcBef>
              <a:spcAft>
                <a:spcPts val="0"/>
              </a:spcAft>
              <a:buClr>
                <a:schemeClr val="dk1"/>
              </a:buClr>
              <a:buSzPts val="1200"/>
              <a:buFont typeface="Malgun Gothic"/>
              <a:buNone/>
            </a:pPr>
            <a:r>
              <a:rPr lang="en-US"/>
              <a:t>Chú ý: đây </a:t>
            </a:r>
            <a:r>
              <a:rPr b="1" lang="en-US"/>
              <a:t>không</a:t>
            </a:r>
            <a:r>
              <a:rPr lang="en-US"/>
              <a:t> phải là phép nhân ma trận của đại số tuyến tính. Đây là một phép nhân thành phần với phát sóng.</a:t>
            </a:r>
            <a:endParaRPr/>
          </a:p>
          <a:p>
            <a:pPr indent="0" lvl="0" marL="0" marR="0" rtl="0" algn="l">
              <a:lnSpc>
                <a:spcPct val="100000"/>
              </a:lnSpc>
              <a:spcBef>
                <a:spcPts val="0"/>
              </a:spcBef>
              <a:spcAft>
                <a:spcPts val="0"/>
              </a:spcAft>
              <a:buClr>
                <a:schemeClr val="dk1"/>
              </a:buClr>
              <a:buSzPts val="1200"/>
              <a:buFont typeface="Malgun Gothic"/>
              <a:buNone/>
            </a:pPr>
            <a:r>
              <a:rPr lang="en-US"/>
              <a:t>Thư viện Numpy hỗ trợ phép nhân theo từng phần tử với toán tử dấu hoa thị “*”.</a:t>
            </a:r>
            <a:endParaRPr/>
          </a:p>
          <a:p>
            <a:pPr indent="0" lvl="0" marL="0" marR="0" rtl="0" algn="l">
              <a:lnSpc>
                <a:spcPct val="100000"/>
              </a:lnSpc>
              <a:spcBef>
                <a:spcPts val="0"/>
              </a:spcBef>
              <a:spcAft>
                <a:spcPts val="0"/>
              </a:spcAft>
              <a:buClr>
                <a:schemeClr val="dk1"/>
              </a:buClr>
              <a:buSzPts val="1200"/>
              <a:buFont typeface="Malgun Gothic"/>
              <a:buNone/>
            </a:pPr>
            <a:r>
              <a:rPr lang="en-US"/>
              <a:t>Với TF IDF, tài liệu được thể hiện dưới dạng vectơ.</a:t>
            </a:r>
            <a:endParaRPr/>
          </a:p>
        </p:txBody>
      </p:sp>
      <p:sp>
        <p:nvSpPr>
          <p:cNvPr id="2420" name="Google Shape;2420;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8" name="Google Shape;2438;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Độ tương tự giữa hai tài liệu có thể được đo bằng cái gọi là độ tương tự cosine.</a:t>
            </a:r>
            <a:endParaRPr/>
          </a:p>
        </p:txBody>
      </p:sp>
      <p:sp>
        <p:nvSpPr>
          <p:cNvPr id="2439" name="Google Shape;2439;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1" name="Google Shape;2461;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GÌ</a:t>
            </a:r>
            <a:endParaRPr b="1"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Trong phần thực hành này, bạn thử các kiểu trực quan hóa nâng cao hơn mà thư viện Seaborn cung cấp.</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ex_0510.ipynb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Bài tập Coding</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Xem lại các ví dụ về các chủ đề dưới đây:</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Seaborn (thêm ví dụ).</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Mảng biểu đồ phân tán.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PairGrid.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FaceGrid.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Bản đồ nhiệt.</a:t>
            </a:r>
            <a:endParaRPr i="1" sz="1200">
              <a:solidFill>
                <a:srgbClr val="000000"/>
              </a:solidFill>
              <a:latin typeface="Times New Roman"/>
              <a:ea typeface="Times New Roman"/>
              <a:cs typeface="Times New Roman"/>
              <a:sym typeface="Times New Roman"/>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200">
              <a:solidFill>
                <a:schemeClr val="dk1"/>
              </a:solidFill>
              <a:latin typeface="Malgun Gothic"/>
              <a:ea typeface="Malgun Gothic"/>
              <a:cs typeface="Malgun Gothic"/>
              <a:sym typeface="Malgun Gothic"/>
            </a:endParaRPr>
          </a:p>
        </p:txBody>
      </p:sp>
      <p:sp>
        <p:nvSpPr>
          <p:cNvPr id="2462" name="Google Shape;2462;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p12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6" name="Google Shape;2476;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477" name="Google Shape;2477;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p1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4" name="Google Shape;2494;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chúng tôi đang xây dựng một trong những thuật toán phân loại đơn giản nhất.</a:t>
            </a:r>
            <a:endParaRPr/>
          </a:p>
          <a:p>
            <a:pPr indent="0" lvl="0" marL="0" marR="0" rtl="0" algn="l">
              <a:lnSpc>
                <a:spcPct val="100000"/>
              </a:lnSpc>
              <a:spcBef>
                <a:spcPts val="0"/>
              </a:spcBef>
              <a:spcAft>
                <a:spcPts val="0"/>
              </a:spcAft>
              <a:buClr>
                <a:schemeClr val="dk1"/>
              </a:buClr>
              <a:buSzPts val="1200"/>
              <a:buFont typeface="Malgun Gothic"/>
              <a:buNone/>
            </a:pPr>
            <a:r>
              <a:rPr lang="en-US"/>
              <a:t>Chúng tôi sẽ áp dụng định lý Bayes để ước tính xác suất.</a:t>
            </a:r>
            <a:endParaRPr/>
          </a:p>
          <a:p>
            <a:pPr indent="0" lvl="0" marL="0" marR="0" rtl="0" algn="l">
              <a:lnSpc>
                <a:spcPct val="100000"/>
              </a:lnSpc>
              <a:spcBef>
                <a:spcPts val="0"/>
              </a:spcBef>
              <a:spcAft>
                <a:spcPts val="0"/>
              </a:spcAft>
              <a:buClr>
                <a:schemeClr val="dk1"/>
              </a:buClr>
              <a:buSzPts val="1200"/>
              <a:buFont typeface="Malgun Gothic"/>
              <a:buNone/>
            </a:pPr>
            <a:r>
              <a:rPr lang="en-US"/>
              <a:t>Thuật toán này giả định biểu diễn BOW.</a:t>
            </a:r>
            <a:endParaRPr/>
          </a:p>
          <a:p>
            <a:pPr indent="0" lvl="0" marL="0" marR="0" rtl="0" algn="l">
              <a:lnSpc>
                <a:spcPct val="100000"/>
              </a:lnSpc>
              <a:spcBef>
                <a:spcPts val="0"/>
              </a:spcBef>
              <a:spcAft>
                <a:spcPts val="0"/>
              </a:spcAft>
              <a:buClr>
                <a:schemeClr val="dk1"/>
              </a:buClr>
              <a:buSzPts val="1200"/>
              <a:buFont typeface="Malgun Gothic"/>
              <a:buNone/>
            </a:pPr>
            <a:r>
              <a:rPr lang="en-US"/>
              <a:t>Để thuận tiện, chúng tôi giả sử rằng chỉ có hai loại (hoặc danh mục) tài liệu khả thi.</a:t>
            </a:r>
            <a:endParaRPr/>
          </a:p>
          <a:p>
            <a:pPr indent="0" lvl="0" marL="0" marR="0" rtl="0" algn="l">
              <a:lnSpc>
                <a:spcPct val="100000"/>
              </a:lnSpc>
              <a:spcBef>
                <a:spcPts val="0"/>
              </a:spcBef>
              <a:spcAft>
                <a:spcPts val="0"/>
              </a:spcAft>
              <a:buClr>
                <a:schemeClr val="dk1"/>
              </a:buClr>
              <a:buSzPts val="1200"/>
              <a:buFont typeface="Malgun Gothic"/>
              <a:buNone/>
            </a:pPr>
            <a:r>
              <a:rPr lang="en-US"/>
              <a:t>Thuật toán này có thể được khái quát hóa dễ dàng cho hơn hai loại tài liệu.</a:t>
            </a:r>
            <a:endParaRPr/>
          </a:p>
        </p:txBody>
      </p:sp>
      <p:sp>
        <p:nvSpPr>
          <p:cNvPr id="2495" name="Google Shape;2495;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lang="en-US">
                <a:solidFill>
                  <a:srgbClr val="FF0000"/>
                </a:solidFill>
                <a:latin typeface="Arial"/>
                <a:ea typeface="Arial"/>
                <a:cs typeface="Arial"/>
                <a:sym typeface="Arial"/>
              </a:rPr>
              <a:t>Khám phá thông tin hữu ích bằng cách áp dụng các nhiệm vụ khai thác dữ liệu chung như lập chỉ mục, phân cụm, tóm tắt, phân tích hồi quy, phát hiện bất thường trên dữ liệu phi cấu trúc đã được chuyển đổi thành dữ liệu có cấu trúc.</a:t>
            </a:r>
            <a:endParaRPr>
              <a:solidFill>
                <a:srgbClr val="FF0000"/>
              </a:solidFill>
              <a:latin typeface="Arial"/>
              <a:ea typeface="Arial"/>
              <a:cs typeface="Arial"/>
              <a:sym typeface="Arial"/>
            </a:endParaRPr>
          </a:p>
        </p:txBody>
      </p:sp>
      <p:sp>
        <p:nvSpPr>
          <p:cNvPr id="353" name="Google Shape;35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1" name="Google Shape;2511;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As we need to compare the posterior probabilities, we do not need the common denominator </a:t>
            </a:r>
            <a:r>
              <a:rPr i="0" lang="en-US" sz="1200">
                <a:latin typeface="Cambria Math"/>
                <a:ea typeface="Cambria Math"/>
                <a:cs typeface="Cambria Math"/>
                <a:sym typeface="Cambria Math"/>
              </a:rPr>
              <a:t>〖𝑃(𝑤〗_1,𝑤_2,𝑤_3,…)</a:t>
            </a:r>
            <a:r>
              <a:rPr lang="en-US" sz="1200">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Also, consistent with the BOW model, we can assume that the words occur independently from each other. </a:t>
            </a:r>
            <a:endParaRPr/>
          </a:p>
        </p:txBody>
      </p:sp>
      <p:sp>
        <p:nvSpPr>
          <p:cNvPr id="2512" name="Google Shape;2512;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0" name="Google Shape;2530;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Từ xác suất sẽ khá nhỏ. Việc nhân các xác suất nhỏ này sẽ làm cho tổng xác suất thậm chí còn nhỏ hơn.</a:t>
            </a:r>
            <a:endParaRPr/>
          </a:p>
          <a:p>
            <a:pPr indent="0" lvl="0" marL="0" marR="0" rtl="0" algn="l">
              <a:lnSpc>
                <a:spcPct val="100000"/>
              </a:lnSpc>
              <a:spcBef>
                <a:spcPts val="0"/>
              </a:spcBef>
              <a:spcAft>
                <a:spcPts val="0"/>
              </a:spcAft>
              <a:buClr>
                <a:schemeClr val="dk1"/>
              </a:buClr>
              <a:buSzPts val="1200"/>
              <a:buFont typeface="Malgun Gothic"/>
              <a:buNone/>
            </a:pPr>
            <a:r>
              <a:rPr lang="en-US"/>
              <a:t>Vì vậy, sẽ thuận tiện hơn khi sử dụng logarit của xác suất.</a:t>
            </a:r>
            <a:endParaRPr/>
          </a:p>
          <a:p>
            <a:pPr indent="0" lvl="0" marL="0" marR="0" rtl="0" algn="l">
              <a:lnSpc>
                <a:spcPct val="100000"/>
              </a:lnSpc>
              <a:spcBef>
                <a:spcPts val="0"/>
              </a:spcBef>
              <a:spcAft>
                <a:spcPts val="0"/>
              </a:spcAft>
              <a:buClr>
                <a:schemeClr val="dk1"/>
              </a:buClr>
              <a:buSzPts val="1200"/>
              <a:buFont typeface="Malgun Gothic"/>
              <a:buNone/>
            </a:pPr>
            <a:r>
              <a:rPr lang="en-US"/>
              <a:t>Thay vì nhân các xác suất, chúng ta sẽ tính tổng các xác suất logarit.</a:t>
            </a:r>
            <a:endParaRPr/>
          </a:p>
        </p:txBody>
      </p:sp>
      <p:sp>
        <p:nvSpPr>
          <p:cNvPr id="2531" name="Google Shape;2531;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4" name="Google Shape;2544;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Bước đào tạo bao gồm tính toán xác suất logarit.</a:t>
            </a:r>
            <a:endParaRPr/>
          </a:p>
        </p:txBody>
      </p:sp>
      <p:sp>
        <p:nvSpPr>
          <p:cNvPr id="2545" name="Google Shape;2545;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7" name="Google Shape;2577;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Bước dự đoán bao gồm tính tổng các xác suất logarit tương ứng cho loại A và B để so sánh.</a:t>
            </a:r>
            <a:endParaRPr/>
          </a:p>
          <a:p>
            <a:pPr indent="0" lvl="0" marL="0" marR="0" rtl="0" algn="l">
              <a:lnSpc>
                <a:spcPct val="100000"/>
              </a:lnSpc>
              <a:spcBef>
                <a:spcPts val="0"/>
              </a:spcBef>
              <a:spcAft>
                <a:spcPts val="0"/>
              </a:spcAft>
              <a:buClr>
                <a:schemeClr val="dk1"/>
              </a:buClr>
              <a:buSzPts val="1200"/>
              <a:buFont typeface="Malgun Gothic"/>
              <a:buNone/>
            </a:pPr>
            <a:r>
              <a:rPr lang="en-US"/>
              <a:t>Nhãn dự đoán (loại tài liệu) được quyết định bằng cách so sánh tổng xác suất logarit.</a:t>
            </a:r>
            <a:endParaRPr/>
          </a:p>
        </p:txBody>
      </p:sp>
      <p:sp>
        <p:nvSpPr>
          <p:cNvPr id="2578" name="Google Shape;2578;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0" name="Google Shape;2590;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Khi chúng tôi trình bày các tài liệu ở định dạng TF IDF, chúng tôi có thể sử dụng các thuật toán học máy tinh vi hơn.</a:t>
            </a:r>
            <a:endParaRPr/>
          </a:p>
        </p:txBody>
      </p:sp>
      <p:sp>
        <p:nvSpPr>
          <p:cNvPr id="2591" name="Google Shape;2591;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8" name="Google Shape;2608;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GÌ</a:t>
            </a:r>
            <a:endParaRPr b="1"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Trong phần thực hành này, bạn thử các kiểu trực quan hóa nâng cao hơn mà thư viện Seaborn cung cấp.</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ex_0511.ipynb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Bài tập Coding</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Xem lại các ví dụ về các chủ đề dưới đây:</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Seaborn (thêm ví dụ).</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Mảng biểu đồ phân tán.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PairGrid.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FaceGrid.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Bản đồ nhiệt.</a:t>
            </a:r>
            <a:endParaRPr i="1" sz="1200">
              <a:solidFill>
                <a:srgbClr val="000000"/>
              </a:solidFill>
              <a:latin typeface="Times New Roman"/>
              <a:ea typeface="Times New Roman"/>
              <a:cs typeface="Times New Roman"/>
              <a:sym typeface="Times New Roman"/>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200">
              <a:solidFill>
                <a:schemeClr val="dk1"/>
              </a:solidFill>
              <a:latin typeface="Malgun Gothic"/>
              <a:ea typeface="Malgun Gothic"/>
              <a:cs typeface="Malgun Gothic"/>
              <a:sym typeface="Malgun Gothic"/>
            </a:endParaRPr>
          </a:p>
        </p:txBody>
      </p:sp>
      <p:sp>
        <p:nvSpPr>
          <p:cNvPr id="2609" name="Google Shape;2609;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13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3" name="Google Shape;2623;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624" name="Google Shape;2624;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p1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1" name="Google Shape;2641;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phân tích ngữ nghĩa tiềm ẩn (LSA), các chủ đề được trích xuất đại số bằng cách sử dụng SVD.</a:t>
            </a:r>
            <a:endParaRPr/>
          </a:p>
        </p:txBody>
      </p:sp>
      <p:sp>
        <p:nvSpPr>
          <p:cNvPr id="2642" name="Google Shape;2642;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p1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4" name="Google Shape;2654;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LSA có tinh thần tương tự như phân tích phân cụm. Do đó, nó được coi là một thuật toán học máy không giám sát.</a:t>
            </a:r>
            <a:endParaRPr/>
          </a:p>
        </p:txBody>
      </p:sp>
      <p:sp>
        <p:nvSpPr>
          <p:cNvPr id="2655" name="Google Shape;2655;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p1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6" name="Google Shape;2666;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SVD được giải thích.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67" name="Google Shape;2667;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Phân tích văn bản bao gồm truy xuất thông tin, phân tích từ vựng để nghiên cứu phân bố tần suất sử dụng từ, nhận dạng mẫu, gắn thẻ và lập chỉ mục, trích xuất thông tin, công nghệ khai thác dữ liệu bao gồm phân tích liên kết và liên kết, trực quan hóa và phân tích dự đoán.</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Mục tiêu quan trọng nhất là chuyển đổi văn bản thành dữ liệu phân tích bằng cách áp dụng Xử lý ngôn ngữ tự nhiên (NLP) và các loại thuật toán và phương pháp phân tích khác nhau.</a:t>
            </a:r>
            <a:endParaRPr/>
          </a:p>
        </p:txBody>
      </p:sp>
      <p:sp>
        <p:nvSpPr>
          <p:cNvPr id="368" name="Google Shape;36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p1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8" name="Google Shape;2678;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SVD được giải thích.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79" name="Google Shape;2679;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p1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5" name="Google Shape;2735;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Cambria Math"/>
              <a:buNone/>
            </a:pPr>
            <a:r>
              <a:rPr b="1" i="0" lang="en-US" sz="1200">
                <a:latin typeface="Cambria Math"/>
                <a:ea typeface="Cambria Math"/>
                <a:cs typeface="Cambria Math"/>
                <a:sym typeface="Cambria Math"/>
              </a:rPr>
              <a:t>𝜮</a:t>
            </a:r>
            <a:r>
              <a:rPr lang="en-US" sz="1200">
                <a:latin typeface="Times New Roman"/>
                <a:ea typeface="Times New Roman"/>
                <a:cs typeface="Times New Roman"/>
                <a:sym typeface="Times New Roman"/>
              </a:rPr>
              <a:t> contains the “singular values” as diagonal elements.</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In the context of the PCA, we can identify these singular values as the standard deviations.</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36" name="Google Shape;2736;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p1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8" name="Google Shape;2748;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SVD, there are left singular vectors and right singular vectors.</a:t>
            </a:r>
            <a:endParaRPr/>
          </a:p>
          <a:p>
            <a:pPr indent="0" lvl="0" marL="0" marR="0" rtl="0" algn="l">
              <a:lnSpc>
                <a:spcPct val="100000"/>
              </a:lnSpc>
              <a:spcBef>
                <a:spcPts val="0"/>
              </a:spcBef>
              <a:spcAft>
                <a:spcPts val="0"/>
              </a:spcAft>
              <a:buClr>
                <a:schemeClr val="dk1"/>
              </a:buClr>
              <a:buSzPts val="1200"/>
              <a:buFont typeface="Malgun Gothic"/>
              <a:buNone/>
            </a:pPr>
            <a:r>
              <a:rPr lang="en-US"/>
              <a:t>Singular vectors and singular values are all related.</a:t>
            </a:r>
            <a:endParaRPr/>
          </a:p>
          <a:p>
            <a:pPr indent="0" lvl="0" marL="0" marR="0" rtl="0" algn="l">
              <a:lnSpc>
                <a:spcPct val="100000"/>
              </a:lnSpc>
              <a:spcBef>
                <a:spcPts val="0"/>
              </a:spcBef>
              <a:spcAft>
                <a:spcPts val="0"/>
              </a:spcAft>
              <a:buClr>
                <a:schemeClr val="dk1"/>
              </a:buClr>
              <a:buSzPts val="1200"/>
              <a:buFont typeface="Malgun Gothic"/>
              <a:buNone/>
            </a:pPr>
            <a:r>
              <a:rPr lang="en-US"/>
              <a:t>The left singular vectors are orthogonal among them. This can be compactly expressed as </a:t>
            </a:r>
            <a:r>
              <a:rPr b="1" i="0" lang="en-US" sz="1200">
                <a:latin typeface="Cambria Math"/>
                <a:ea typeface="Cambria Math"/>
                <a:cs typeface="Cambria Math"/>
                <a:sym typeface="Cambria Math"/>
              </a:rPr>
              <a:t>〖𝑼𝑼〗^𝒕=𝑼^𝒕 𝑼=𝑰</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The right singular vectors are orthogonal among them. This can be compactly expressed as </a:t>
            </a:r>
            <a:r>
              <a:rPr b="1" i="0" lang="en-US" sz="1200">
                <a:latin typeface="Cambria Math"/>
                <a:ea typeface="Cambria Math"/>
                <a:cs typeface="Cambria Math"/>
                <a:sym typeface="Cambria Math"/>
              </a:rPr>
              <a:t>𝑽𝑽^𝒕=𝑽^𝒕 𝑽=𝑰</a:t>
            </a:r>
            <a:r>
              <a:rPr lang="en-US" sz="1200">
                <a:latin typeface="Malgun Gothic"/>
                <a:ea typeface="Malgun Gothic"/>
                <a:cs typeface="Malgun Gothic"/>
                <a:sym typeface="Malgun Gothic"/>
              </a:rPr>
              <a:t>.</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49" name="Google Shape;2749;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p1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5" name="Google Shape;2765;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Truncated SVD is explained.</a:t>
            </a:r>
            <a:endParaRPr/>
          </a:p>
          <a:p>
            <a:pPr indent="0" lvl="0" marL="0" marR="0" rtl="0" algn="l">
              <a:lnSpc>
                <a:spcPct val="100000"/>
              </a:lnSpc>
              <a:spcBef>
                <a:spcPts val="0"/>
              </a:spcBef>
              <a:spcAft>
                <a:spcPts val="0"/>
              </a:spcAft>
              <a:buClr>
                <a:schemeClr val="dk1"/>
              </a:buClr>
              <a:buSzPts val="1200"/>
              <a:buFont typeface="Malgun Gothic"/>
              <a:buNone/>
            </a:pPr>
            <a:r>
              <a:rPr lang="en-US"/>
              <a:t>Here, the sizes of the </a:t>
            </a:r>
            <a:r>
              <a:rPr b="1" i="0" lang="en-US" sz="1200">
                <a:latin typeface="Cambria Math"/>
                <a:ea typeface="Cambria Math"/>
                <a:cs typeface="Cambria Math"/>
                <a:sym typeface="Cambria Math"/>
              </a:rPr>
              <a:t>𝑼</a:t>
            </a:r>
            <a:r>
              <a:rPr lang="en-US"/>
              <a:t>, </a:t>
            </a:r>
            <a:r>
              <a:rPr b="1" i="0" lang="en-US" sz="1200">
                <a:latin typeface="Cambria Math"/>
                <a:ea typeface="Cambria Math"/>
                <a:cs typeface="Cambria Math"/>
                <a:sym typeface="Cambria Math"/>
              </a:rPr>
              <a:t>𝜮</a:t>
            </a:r>
            <a:r>
              <a:rPr lang="en-US"/>
              <a:t> and </a:t>
            </a:r>
            <a:r>
              <a:rPr b="1" i="0" lang="en-US" sz="1200">
                <a:latin typeface="Cambria Math"/>
                <a:ea typeface="Cambria Math"/>
                <a:cs typeface="Cambria Math"/>
                <a:sym typeface="Cambria Math"/>
              </a:rPr>
              <a:t>𝑽</a:t>
            </a:r>
            <a:r>
              <a:rPr lang="en-US"/>
              <a:t> are reduced. </a:t>
            </a:r>
            <a:endParaRPr/>
          </a:p>
          <a:p>
            <a:pPr indent="0" lvl="0" marL="0" marR="0" rtl="0" algn="l">
              <a:lnSpc>
                <a:spcPct val="100000"/>
              </a:lnSpc>
              <a:spcBef>
                <a:spcPts val="0"/>
              </a:spcBef>
              <a:spcAft>
                <a:spcPts val="0"/>
              </a:spcAft>
              <a:buClr>
                <a:schemeClr val="dk1"/>
              </a:buClr>
              <a:buSzPts val="1200"/>
              <a:buFont typeface="Malgun Gothic"/>
              <a:buNone/>
            </a:pPr>
            <a:r>
              <a:rPr lang="en-US"/>
              <a:t>Truncated SVD is necessary because </a:t>
            </a:r>
            <a:r>
              <a:rPr lang="en-US" sz="1200">
                <a:latin typeface="Times New Roman"/>
                <a:ea typeface="Times New Roman"/>
                <a:cs typeface="Times New Roman"/>
                <a:sym typeface="Times New Roman"/>
              </a:rPr>
              <a:t>we only need a few “important” topics</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66" name="Google Shape;2766;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p1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7" name="Google Shape;2777;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Truncated SVD is explained.</a:t>
            </a:r>
            <a:endParaRPr/>
          </a:p>
          <a:p>
            <a:pPr indent="0" lvl="0" marL="0" marR="0" rtl="0" algn="l">
              <a:lnSpc>
                <a:spcPct val="100000"/>
              </a:lnSpc>
              <a:spcBef>
                <a:spcPts val="0"/>
              </a:spcBef>
              <a:spcAft>
                <a:spcPts val="0"/>
              </a:spcAft>
              <a:buClr>
                <a:schemeClr val="dk1"/>
              </a:buClr>
              <a:buSzPts val="1200"/>
              <a:buFont typeface="Malgun Gothic"/>
              <a:buNone/>
            </a:pPr>
            <a:r>
              <a:rPr lang="en-US"/>
              <a:t>Here, the sizes of the </a:t>
            </a:r>
            <a:r>
              <a:rPr b="1" i="0" lang="en-US" sz="1200">
                <a:latin typeface="Cambria Math"/>
                <a:ea typeface="Cambria Math"/>
                <a:cs typeface="Cambria Math"/>
                <a:sym typeface="Cambria Math"/>
              </a:rPr>
              <a:t>𝑼′</a:t>
            </a:r>
            <a:r>
              <a:rPr lang="en-US"/>
              <a:t>, </a:t>
            </a:r>
            <a:r>
              <a:rPr b="1" i="0" lang="en-US" sz="1200">
                <a:latin typeface="Cambria Math"/>
                <a:ea typeface="Cambria Math"/>
                <a:cs typeface="Cambria Math"/>
                <a:sym typeface="Cambria Math"/>
              </a:rPr>
              <a:t>𝜮′</a:t>
            </a:r>
            <a:r>
              <a:rPr lang="en-US"/>
              <a:t> and </a:t>
            </a:r>
            <a:r>
              <a:rPr b="1" i="0" lang="en-US" sz="1200">
                <a:latin typeface="Cambria Math"/>
                <a:ea typeface="Cambria Math"/>
                <a:cs typeface="Cambria Math"/>
                <a:sym typeface="Cambria Math"/>
              </a:rPr>
              <a:t>𝑽′</a:t>
            </a:r>
            <a:r>
              <a:rPr lang="en-US"/>
              <a:t> are all reduced.</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The columns of </a:t>
            </a:r>
            <a:r>
              <a:rPr b="1" i="0" lang="en-US" sz="1200">
                <a:latin typeface="Cambria Math"/>
                <a:ea typeface="Cambria Math"/>
                <a:cs typeface="Cambria Math"/>
                <a:sym typeface="Cambria Math"/>
              </a:rPr>
              <a:t>𝑼</a:t>
            </a:r>
            <a:r>
              <a:rPr i="0" lang="en-US" sz="1200">
                <a:latin typeface="Cambria Math"/>
                <a:ea typeface="Cambria Math"/>
                <a:cs typeface="Cambria Math"/>
                <a:sym typeface="Cambria Math"/>
              </a:rPr>
              <a:t>′</a:t>
            </a:r>
            <a:r>
              <a:rPr lang="en-US" sz="1200">
                <a:latin typeface="Times New Roman"/>
                <a:ea typeface="Times New Roman"/>
                <a:cs typeface="Times New Roman"/>
                <a:sym typeface="Times New Roman"/>
              </a:rPr>
              <a:t> are the topic vectors.</a:t>
            </a:r>
            <a:r>
              <a:rPr lang="en-US"/>
              <a:t>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78" name="Google Shape;2778;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p1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5" name="Google Shape;2835;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GÌ</a:t>
            </a:r>
            <a:endParaRPr b="1"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Trong phần thực hành này, bạn thử các kiểu trực quan hóa nâng cao hơn mà thư viện Seaborn cung cấp.</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ex_0512.ipynb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Bài tập Coding</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Xem lại các ví dụ về các chủ đề dưới đây:</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Seaborn (thêm ví dụ).</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Mảng biểu đồ phân tán.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PairGrid.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FaceGrid.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Bản đồ nhiệt.</a:t>
            </a:r>
            <a:endParaRPr i="1" sz="1200">
              <a:solidFill>
                <a:srgbClr val="000000"/>
              </a:solidFill>
              <a:latin typeface="Times New Roman"/>
              <a:ea typeface="Times New Roman"/>
              <a:cs typeface="Times New Roman"/>
              <a:sym typeface="Times New Roman"/>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200">
              <a:solidFill>
                <a:schemeClr val="dk1"/>
              </a:solidFill>
              <a:latin typeface="Malgun Gothic"/>
              <a:ea typeface="Malgun Gothic"/>
              <a:cs typeface="Malgun Gothic"/>
              <a:sym typeface="Malgun Gothic"/>
            </a:endParaRPr>
          </a:p>
          <a:p>
            <a:pPr indent="0" lvl="0" marL="0" rtl="0" algn="l">
              <a:spcBef>
                <a:spcPts val="80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p:txBody>
      </p:sp>
      <p:sp>
        <p:nvSpPr>
          <p:cNvPr id="2836" name="Google Shape;2836;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p1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0" name="Google Shape;2850;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phân bổ Dirichlet tiềm ẩn (LDA), các chủ đề được trích xuất bằng mô hình xác suất.</a:t>
            </a:r>
            <a:endParaRPr/>
          </a:p>
          <a:p>
            <a:pPr indent="0" lvl="0" marL="0" marR="0" rtl="0" algn="l">
              <a:lnSpc>
                <a:spcPct val="100000"/>
              </a:lnSpc>
              <a:spcBef>
                <a:spcPts val="0"/>
              </a:spcBef>
              <a:spcAft>
                <a:spcPts val="0"/>
              </a:spcAft>
              <a:buClr>
                <a:schemeClr val="dk1"/>
              </a:buClr>
              <a:buSzPts val="1200"/>
              <a:buFont typeface="Malgun Gothic"/>
              <a:buNone/>
            </a:pPr>
            <a:r>
              <a:rPr lang="en-US"/>
              <a:t>Thông tin thêm có thể được tìm thấy tại:</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2"/>
              </a:rPr>
              <a:t>http://www.jmlr.org/papers/volume3/blei03a/blei03a.pdf</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3"/>
              </a:rPr>
              <a:t>https://ai.stanford.edu/~ang/papers/nips01-lda.pdf</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51" name="Google Shape;2851;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p1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3" name="Google Shape;2863;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một lý luận suy diễn, kết quả được suy ra từ các nguyên nhân đã biết.</a:t>
            </a:r>
            <a:endParaRPr/>
          </a:p>
          <a:p>
            <a:pPr indent="0" lvl="0" marL="0" marR="0" rtl="0" algn="l">
              <a:lnSpc>
                <a:spcPct val="100000"/>
              </a:lnSpc>
              <a:spcBef>
                <a:spcPts val="0"/>
              </a:spcBef>
              <a:spcAft>
                <a:spcPts val="0"/>
              </a:spcAft>
              <a:buClr>
                <a:schemeClr val="dk1"/>
              </a:buClr>
              <a:buSzPts val="1200"/>
              <a:buFont typeface="Malgun Gothic"/>
              <a:buNone/>
            </a:pPr>
            <a:r>
              <a:rPr lang="en-US"/>
              <a:t>Trong một lập luận quy nạp, kết quả được quan sát và nguyên nhân bị ẩn.</a:t>
            </a:r>
            <a:endParaRPr/>
          </a:p>
          <a:p>
            <a:pPr indent="0" lvl="0" marL="0" marR="0" rtl="0" algn="l">
              <a:lnSpc>
                <a:spcPct val="100000"/>
              </a:lnSpc>
              <a:spcBef>
                <a:spcPts val="0"/>
              </a:spcBef>
              <a:spcAft>
                <a:spcPts val="0"/>
              </a:spcAft>
              <a:buClr>
                <a:schemeClr val="dk1"/>
              </a:buClr>
              <a:buSzPts val="1200"/>
              <a:buFont typeface="Malgun Gothic"/>
              <a:buNone/>
            </a:pPr>
            <a:r>
              <a:rPr lang="en-US"/>
              <a:t>Sử dụng định lý Bayes, chúng ta có thể đảo ngược hướng lập luận.</a:t>
            </a:r>
            <a:endParaRPr/>
          </a:p>
        </p:txBody>
      </p:sp>
      <p:sp>
        <p:nvSpPr>
          <p:cNvPr id="2864" name="Google Shape;2864;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p1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9" name="Google Shape;2909;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chúng tôi giới thiệu phân phối Đa thức, về cơ bản là sự tổng quát hóa của phân phối Nhị thức.</a:t>
            </a:r>
            <a:endParaRPr/>
          </a:p>
          <a:p>
            <a:pPr indent="0" lvl="0" marL="0" marR="0" rtl="0" algn="l">
              <a:lnSpc>
                <a:spcPct val="100000"/>
              </a:lnSpc>
              <a:spcBef>
                <a:spcPts val="0"/>
              </a:spcBef>
              <a:spcAft>
                <a:spcPts val="0"/>
              </a:spcAft>
              <a:buClr>
                <a:schemeClr val="dk1"/>
              </a:buClr>
              <a:buSzPts val="1200"/>
              <a:buFont typeface="Malgun Gothic"/>
              <a:buNone/>
            </a:pPr>
            <a:r>
              <a:rPr lang="en-US"/>
              <a:t>Phân phối xác suất Dirichlet là liên hợp trước của phân phối Đa thức.</a:t>
            </a:r>
            <a:endParaRPr/>
          </a:p>
        </p:txBody>
      </p:sp>
      <p:sp>
        <p:nvSpPr>
          <p:cNvPr id="2910" name="Google Shape;2910;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p1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3" name="Google Shape;2943;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LDA dựa trên một số giả định như được nêu ở đây.</a:t>
            </a:r>
            <a:endParaRPr/>
          </a:p>
        </p:txBody>
      </p:sp>
      <p:sp>
        <p:nvSpPr>
          <p:cNvPr id="2944" name="Google Shape;2944;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Malgun Gothic"/>
              <a:buAutoNum type="arabicPeriod"/>
            </a:pPr>
            <a:r>
              <a:rPr lang="en-US"/>
              <a:t>Tìm kiếm và Truy xuất Thông tin (IR) : Lưu trữ và truy xuất tài liệu văn bản bao gồm các công cụ tìm kiếm và tìm kiếm từ khóa</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Phân cụm tài liệu : Nhóm và phân loại các thuật ngữ, đoạn trích, đoạn văn hoặc tài liệu bằng cách sử dụng phương pháp phân cụm khai thác dữ liệu.</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Phân loại tài liệu : phân loại các thuật ngữ, đoạn trích, đoạn văn hoặc tài liệu bằng cách sử dụng phương pháp phân loại khai thác dữ liệu dựa trên mô hình được đào tạo trong bài tập với nhãn được chỉ định.</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Khai thác web : Dữ liệu và Khai thác văn bản trên web, tập trung vào quy mô của web và tính liên kết của nó.</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Trích xuất thông tin (IE) : Xác định và trích xuất thông tin và mối quan hệ liên quan từ văn bản phi cấu trúc. Đó là một quá trình xây dựng dữ liệu có cấu trúc từ các văn bản phi cấu trúc và bán cấu trúc.</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Xử lý ngôn ngữ tự nhiên (NLP): Nhiệm vụ xử lý và hiểu ngôn ngữ cấp thấp (ví dụ: gắn thẻ một phần của bài phát biểu). Một thuật ngữ đồng nghĩa với ngôn ngữ học tính toán</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Khai thác khái niệm : Nhóm các từ và cụm từ thành các nhóm tương tự về mặt ngữ nghĩa</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p1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5" name="Google Shape;2955;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thuật toán LDA được minh họa bằng cách sử dụng “ký hiệu tấm”.</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56" name="Google Shape;2956;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p1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1" name="Google Shape;2991;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Let’s go through the generative process which corresponds to a deductive reasoning.</a:t>
            </a:r>
            <a:endParaRPr/>
          </a:p>
          <a:p>
            <a:pPr indent="0" lvl="0" marL="0" marR="0" rtl="0" algn="l">
              <a:lnSpc>
                <a:spcPct val="100000"/>
              </a:lnSpc>
              <a:spcBef>
                <a:spcPts val="0"/>
              </a:spcBef>
              <a:spcAft>
                <a:spcPts val="0"/>
              </a:spcAft>
              <a:buClr>
                <a:schemeClr val="dk1"/>
              </a:buClr>
              <a:buSzPts val="1200"/>
              <a:buFont typeface="Malgun Gothic"/>
              <a:buNone/>
            </a:pPr>
            <a:r>
              <a:rPr lang="en-US"/>
              <a:t>Here, </a:t>
            </a:r>
            <a:r>
              <a:rPr b="1" i="0" lang="en-US" sz="1200">
                <a:solidFill>
                  <a:srgbClr val="FF0000"/>
                </a:solidFill>
                <a:latin typeface="Cambria Math"/>
                <a:ea typeface="Cambria Math"/>
                <a:cs typeface="Cambria Math"/>
                <a:sym typeface="Cambria Math"/>
              </a:rPr>
              <a:t>𝜶</a:t>
            </a:r>
            <a:r>
              <a:rPr lang="en-US" sz="1200">
                <a:latin typeface="Times New Roman"/>
                <a:ea typeface="Times New Roman"/>
                <a:cs typeface="Times New Roman"/>
                <a:sym typeface="Times New Roman"/>
              </a:rPr>
              <a:t> is a parameter vector for the Dirichlet prior.</a:t>
            </a:r>
            <a:endParaRPr/>
          </a:p>
          <a:p>
            <a:pPr indent="0" lvl="0" marL="0" marR="0" rtl="0" algn="l">
              <a:lnSpc>
                <a:spcPct val="100000"/>
              </a:lnSpc>
              <a:spcBef>
                <a:spcPts val="0"/>
              </a:spcBef>
              <a:spcAft>
                <a:spcPts val="0"/>
              </a:spcAft>
              <a:buClr>
                <a:schemeClr val="dk1"/>
              </a:buClr>
              <a:buSzPts val="1200"/>
              <a:buFont typeface="Malgun Gothic"/>
              <a:buNone/>
            </a:pPr>
            <a:r>
              <a:rPr lang="en-US"/>
              <a:t>A document is picked along with its topic distribution </a:t>
            </a:r>
            <a:r>
              <a:rPr b="1" i="0" lang="en-US" sz="1200">
                <a:solidFill>
                  <a:srgbClr val="FF0000"/>
                </a:solidFill>
                <a:latin typeface="Cambria Math"/>
                <a:ea typeface="Cambria Math"/>
                <a:cs typeface="Cambria Math"/>
                <a:sym typeface="Cambria Math"/>
              </a:rPr>
              <a:t>𝜽_𝒅</a:t>
            </a:r>
            <a:r>
              <a:rPr lang="en-US"/>
              <a: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92" name="Google Shape;2992;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p1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8" name="Google Shape;3068;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a:t>
            </a:r>
            <a:r>
              <a:rPr b="1" i="0" lang="en-US" sz="1200">
                <a:solidFill>
                  <a:srgbClr val="FF0000"/>
                </a:solidFill>
                <a:latin typeface="Cambria Math"/>
                <a:ea typeface="Cambria Math"/>
                <a:cs typeface="Cambria Math"/>
                <a:sym typeface="Cambria Math"/>
              </a:rPr>
              <a:t>𝜷</a:t>
            </a:r>
            <a:r>
              <a:rPr lang="en-US" sz="1200">
                <a:latin typeface="Times New Roman"/>
                <a:ea typeface="Times New Roman"/>
                <a:cs typeface="Times New Roman"/>
                <a:sym typeface="Times New Roman"/>
              </a:rPr>
              <a:t> is a parameter vector for another Dirichlet prior.</a:t>
            </a:r>
            <a:endParaRPr/>
          </a:p>
          <a:p>
            <a:pPr indent="0" lvl="0" marL="0" marR="0" rtl="0" algn="l">
              <a:lnSpc>
                <a:spcPct val="100000"/>
              </a:lnSpc>
              <a:spcBef>
                <a:spcPts val="0"/>
              </a:spcBef>
              <a:spcAft>
                <a:spcPts val="0"/>
              </a:spcAft>
              <a:buClr>
                <a:schemeClr val="dk1"/>
              </a:buClr>
              <a:buSzPts val="1200"/>
              <a:buFont typeface="Malgun Gothic"/>
              <a:buNone/>
            </a:pPr>
            <a:r>
              <a:rPr lang="en-US"/>
              <a:t>A topic is picked along with its word distribution </a:t>
            </a:r>
            <a:r>
              <a:rPr b="1" i="0" lang="en-US" sz="1200">
                <a:solidFill>
                  <a:srgbClr val="FF0000"/>
                </a:solidFill>
                <a:latin typeface="Cambria Math"/>
                <a:ea typeface="Cambria Math"/>
                <a:cs typeface="Cambria Math"/>
                <a:sym typeface="Cambria Math"/>
              </a:rPr>
              <a:t>𝝋_𝒌</a:t>
            </a:r>
            <a:r>
              <a:rPr lang="en-US"/>
              <a: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69" name="Google Shape;3069;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p1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9" name="Google Shape;3149;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Thực hiện kỹ lưỡng các bước lặp đi lặp lại, bộ sưu tập các từ được tạo ra. Trên thực tế, những bộ sưu tập này là các tài liệu.</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50" name="Google Shape;3150;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p1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5" name="Google Shape;3185;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Quá trình tạo ra tương ứng với một lý luận suy diễn.</a:t>
            </a:r>
            <a:endParaRPr/>
          </a:p>
          <a:p>
            <a:pPr indent="0" lvl="0" marL="0" marR="0" rtl="0" algn="l">
              <a:lnSpc>
                <a:spcPct val="100000"/>
              </a:lnSpc>
              <a:spcBef>
                <a:spcPts val="0"/>
              </a:spcBef>
              <a:spcAft>
                <a:spcPts val="0"/>
              </a:spcAft>
              <a:buClr>
                <a:schemeClr val="dk1"/>
              </a:buClr>
              <a:buSzPts val="1200"/>
              <a:buFont typeface="Malgun Gothic"/>
              <a:buNone/>
            </a:pPr>
            <a:r>
              <a:rPr lang="en-US"/>
              <a:t>Ở đây, chúng tôi tóm tắt các bước được giải thích trong các slide trước.</a:t>
            </a:r>
            <a:endParaRPr/>
          </a:p>
        </p:txBody>
      </p:sp>
      <p:sp>
        <p:nvSpPr>
          <p:cNvPr id="3186" name="Google Shape;3186;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p1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9" name="Google Shape;3209;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Suy luận của các chủ đề tương ứng với một suy luận quy nạp.</a:t>
            </a:r>
            <a:endParaRPr/>
          </a:p>
          <a:p>
            <a:pPr indent="0" lvl="0" marL="0" marR="0" rtl="0" algn="l">
              <a:lnSpc>
                <a:spcPct val="100000"/>
              </a:lnSpc>
              <a:spcBef>
                <a:spcPts val="0"/>
              </a:spcBef>
              <a:spcAft>
                <a:spcPts val="0"/>
              </a:spcAft>
              <a:buClr>
                <a:schemeClr val="dk1"/>
              </a:buClr>
              <a:buSzPts val="1200"/>
              <a:buFont typeface="Malgun Gothic"/>
              <a:buNone/>
            </a:pPr>
            <a:r>
              <a:rPr lang="en-US"/>
              <a:t>Thông tin thêm có thể được tìm thấy tại:</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2"/>
              </a:rPr>
              <a:t>http://www.jmlr.org/papers/volume3/blei03a/blei03a.pdf</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3"/>
              </a:rPr>
              <a:t>https://ai.stanford.edu/~ang/papers/nips01-lda.pdf</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210" name="Google Shape;3210;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p1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1" name="Google Shape;3221;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GÌ</a:t>
            </a:r>
            <a:endParaRPr b="1"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rPr lang="en-US" sz="1200">
                <a:solidFill>
                  <a:schemeClr val="dk1"/>
                </a:solidFill>
                <a:latin typeface="Malgun Gothic"/>
                <a:ea typeface="Malgun Gothic"/>
                <a:cs typeface="Malgun Gothic"/>
                <a:sym typeface="Malgun Gothic"/>
              </a:rPr>
              <a:t>Trong phần thực hành này, bạn thử các kiểu trực quan hóa nâng cao hơn mà thư viện Seaborn cung cấp.</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ex_0513.ipynb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Bài tập Coding</a:t>
            </a:r>
            <a:r>
              <a:rPr lang="en-US" sz="1200">
                <a:solidFill>
                  <a:srgbClr val="000000"/>
                </a:solidFill>
                <a:latin typeface="Times New Roman"/>
                <a:ea typeface="Times New Roman"/>
                <a:cs typeface="Times New Roman"/>
                <a:sym typeface="Times New Roman"/>
              </a:rPr>
              <a:t>.</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Xem lại các ví dụ về các chủ đề dưới đây:</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Seaborn (thêm ví dụ).</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Mảng biểu đồ phân tán.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PairGrid.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FaceGrid.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Bản đồ nhiệt.</a:t>
            </a:r>
            <a:endParaRPr i="1" sz="1200">
              <a:solidFill>
                <a:srgbClr val="000000"/>
              </a:solidFill>
              <a:latin typeface="Times New Roman"/>
              <a:ea typeface="Times New Roman"/>
              <a:cs typeface="Times New Roman"/>
              <a:sym typeface="Times New Roman"/>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200">
              <a:solidFill>
                <a:schemeClr val="dk1"/>
              </a:solidFill>
              <a:latin typeface="Malgun Gothic"/>
              <a:ea typeface="Malgun Gothic"/>
              <a:cs typeface="Malgun Gothic"/>
              <a:sym typeface="Malgun Gothic"/>
            </a:endParaRPr>
          </a:p>
        </p:txBody>
      </p:sp>
      <p:sp>
        <p:nvSpPr>
          <p:cNvPr id="3222" name="Google Shape;3222;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p15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6" name="Google Shape;3236;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237" name="Google Shape;3237;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p1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6" name="Google Shape;3246;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247" name="Google Shape;3247;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p1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1" name="Google Shape;3261;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262" name="Google Shape;3262;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Quy trình tổng thể của phân tích văn bản được trình bày ở trên. Bạn lên kế hoạch cho quy trình phân tích văn bản bằng cách sửa đổi các danh mục phụ theo các chi tiết cụ thể của nhiệm vụ.</a:t>
            </a:r>
            <a:endParaRPr/>
          </a:p>
          <a:p>
            <a:pPr indent="0" lvl="0" marL="0" marR="0" rtl="0" algn="l">
              <a:lnSpc>
                <a:spcPct val="100000"/>
              </a:lnSpc>
              <a:spcBef>
                <a:spcPts val="0"/>
              </a:spcBef>
              <a:spcAft>
                <a:spcPts val="0"/>
              </a:spcAft>
              <a:buClr>
                <a:schemeClr val="dk1"/>
              </a:buClr>
              <a:buSzPts val="1200"/>
              <a:buFont typeface="Malgun Gothic"/>
              <a:buNone/>
            </a:pPr>
            <a:r>
              <a:rPr lang="en-US"/>
              <a:t>Giai đoạn tiền xử lý văn bản tách câu và loại bỏ các thành phần câu không cần thiết để phân tích văn bản. Trong trường hợp văn bản tiếng Anh, tiền xử lý văn bản chữ thường tất cả văn bản để tạo thuận lợi cho thủ tục.</a:t>
            </a:r>
            <a:endParaRPr/>
          </a:p>
        </p:txBody>
      </p:sp>
      <p:sp>
        <p:nvSpPr>
          <p:cNvPr id="450" name="Google Shape;4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p1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7" name="Google Shape;3277;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278" name="Google Shape;3278;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1" name="Shape 3301"/>
        <p:cNvGrpSpPr/>
        <p:nvPr/>
      </p:nvGrpSpPr>
      <p:grpSpPr>
        <a:xfrm>
          <a:off x="0" y="0"/>
          <a:ext cx="0" cy="0"/>
          <a:chOff x="0" y="0"/>
          <a:chExt cx="0" cy="0"/>
        </a:xfrm>
      </p:grpSpPr>
      <p:sp>
        <p:nvSpPr>
          <p:cNvPr id="3302" name="Google Shape;3302;p1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3" name="Google Shape;3303;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04" name="Google Shape;3304;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3" name="Shape 3313"/>
        <p:cNvGrpSpPr/>
        <p:nvPr/>
      </p:nvGrpSpPr>
      <p:grpSpPr>
        <a:xfrm>
          <a:off x="0" y="0"/>
          <a:ext cx="0" cy="0"/>
          <a:chOff x="0" y="0"/>
          <a:chExt cx="0" cy="0"/>
        </a:xfrm>
      </p:grpSpPr>
      <p:sp>
        <p:nvSpPr>
          <p:cNvPr id="3314" name="Google Shape;3314;p1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5" name="Google Shape;3315;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16" name="Google Shape;3316;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p1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9" name="Google Shape;3329;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30" name="Google Shape;3330;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6" name="Shape 3346"/>
        <p:cNvGrpSpPr/>
        <p:nvPr/>
      </p:nvGrpSpPr>
      <p:grpSpPr>
        <a:xfrm>
          <a:off x="0" y="0"/>
          <a:ext cx="0" cy="0"/>
          <a:chOff x="0" y="0"/>
          <a:chExt cx="0" cy="0"/>
        </a:xfrm>
      </p:grpSpPr>
      <p:sp>
        <p:nvSpPr>
          <p:cNvPr id="3347" name="Google Shape;3347;p1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8" name="Google Shape;3348;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49" name="Google Shape;3349;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p1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9" name="Google Shape;3399;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00" name="Google Shape;3400;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8" name="Shape 3448"/>
        <p:cNvGrpSpPr/>
        <p:nvPr/>
      </p:nvGrpSpPr>
      <p:grpSpPr>
        <a:xfrm>
          <a:off x="0" y="0"/>
          <a:ext cx="0" cy="0"/>
          <a:chOff x="0" y="0"/>
          <a:chExt cx="0" cy="0"/>
        </a:xfrm>
      </p:grpSpPr>
      <p:sp>
        <p:nvSpPr>
          <p:cNvPr id="3449" name="Google Shape;3449;p1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0" name="Google Shape;3450;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51" name="Google Shape;3451;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p1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1" name="Google Shape;3501;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02" name="Google Shape;3502;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p1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2" name="Google Shape;3552;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53" name="Google Shape;3553;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p1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6" name="Google Shape;3566;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67" name="Google Shape;3567;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Kho văn bản là một tập hợp dữ liệu hiển thị các tính năng toàn diện và cơ bản của ngôn ngữ. Là tài liệu nghiên cứu cần thiết cho việc nghiên cứu ngôn ngữ học trong mọi lĩnh vực.</a:t>
            </a:r>
            <a:endParaRPr/>
          </a:p>
          <a:p>
            <a:pPr indent="0" lvl="0" marL="0" marR="0" rtl="0" algn="l">
              <a:lnSpc>
                <a:spcPct val="100000"/>
              </a:lnSpc>
              <a:spcBef>
                <a:spcPts val="0"/>
              </a:spcBef>
              <a:spcAft>
                <a:spcPts val="0"/>
              </a:spcAft>
              <a:buClr>
                <a:schemeClr val="dk1"/>
              </a:buClr>
              <a:buSzPts val="1200"/>
              <a:buFont typeface="Malgun Gothic"/>
              <a:buNone/>
            </a:pPr>
            <a:r>
              <a:rPr lang="en-US"/>
              <a:t>Trong nghiên cứu ngôn ngữ gần đây, nó được định nghĩa là “một tập hợp dữ liệu có quy mô nhất định, có đủ sự đa dạng và cân bằng trong nội dung của nó”.</a:t>
            </a:r>
            <a:endParaRPr/>
          </a:p>
          <a:p>
            <a:pPr indent="0" lvl="0" marL="0" marR="0" rtl="0" algn="l">
              <a:lnSpc>
                <a:spcPct val="100000"/>
              </a:lnSpc>
              <a:spcBef>
                <a:spcPts val="0"/>
              </a:spcBef>
              <a:spcAft>
                <a:spcPts val="0"/>
              </a:spcAft>
              <a:buClr>
                <a:schemeClr val="dk1"/>
              </a:buClr>
              <a:buSzPts val="1200"/>
              <a:buFont typeface="Malgun Gothic"/>
              <a:buNone/>
            </a:pPr>
            <a:r>
              <a:rPr lang="en-US"/>
              <a:t>Trong lĩnh vực khoa học máy tính, nó được định nghĩa như vậy.</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Cơ sở dữ liệu ngôn ngữ quy mô lớn</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Lưu trữ ngôn ngữ giọng nói của con người trong một máy tính có dung lượng lớn và xử lý những dữ liệu này để nghiên cứu ngôn ngữ</a:t>
            </a:r>
            <a:endParaRPr/>
          </a:p>
          <a:p>
            <a:pPr indent="-228600" lvl="0" marL="228600" marR="0" rtl="0" algn="l">
              <a:lnSpc>
                <a:spcPct val="100000"/>
              </a:lnSpc>
              <a:spcBef>
                <a:spcPts val="0"/>
              </a:spcBef>
              <a:spcAft>
                <a:spcPts val="0"/>
              </a:spcAft>
              <a:buClr>
                <a:schemeClr val="dk1"/>
              </a:buClr>
              <a:buSzPts val="1200"/>
              <a:buFont typeface="Malgun Gothic"/>
              <a:buAutoNum type="arabicPeriod"/>
            </a:pPr>
            <a:r>
              <a:rPr lang="en-US"/>
              <a:t>Tập hợp các ví dụ về ngôn ngữ tự nhiên được lưu trữ ở dạng máy có thể đọc được và thông tin liên quan của các ví dụ này.</a:t>
            </a:r>
            <a:endParaRPr/>
          </a:p>
        </p:txBody>
      </p:sp>
      <p:sp>
        <p:nvSpPr>
          <p:cNvPr id="491" name="Google Shape;49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p1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4" name="Google Shape;3584;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85" name="Google Shape;3585;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8" name="Shape 3618"/>
        <p:cNvGrpSpPr/>
        <p:nvPr/>
      </p:nvGrpSpPr>
      <p:grpSpPr>
        <a:xfrm>
          <a:off x="0" y="0"/>
          <a:ext cx="0" cy="0"/>
          <a:chOff x="0" y="0"/>
          <a:chExt cx="0" cy="0"/>
        </a:xfrm>
      </p:grpSpPr>
      <p:sp>
        <p:nvSpPr>
          <p:cNvPr id="3619" name="Google Shape;3619;p1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0" name="Google Shape;3620;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21" name="Google Shape;3621;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p1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4" name="Google Shape;3634;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35" name="Google Shape;3635;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5" name="Shape 3665"/>
        <p:cNvGrpSpPr/>
        <p:nvPr/>
      </p:nvGrpSpPr>
      <p:grpSpPr>
        <a:xfrm>
          <a:off x="0" y="0"/>
          <a:ext cx="0" cy="0"/>
          <a:chOff x="0" y="0"/>
          <a:chExt cx="0" cy="0"/>
        </a:xfrm>
      </p:grpSpPr>
      <p:sp>
        <p:nvSpPr>
          <p:cNvPr id="3666" name="Google Shape;3666;p1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7" name="Google Shape;3667;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68" name="Google Shape;3668;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p1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0" name="Google Shape;3680;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81" name="Google Shape;3681;p1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3" name="Shape 3693"/>
        <p:cNvGrpSpPr/>
        <p:nvPr/>
      </p:nvGrpSpPr>
      <p:grpSpPr>
        <a:xfrm>
          <a:off x="0" y="0"/>
          <a:ext cx="0" cy="0"/>
          <a:chOff x="0" y="0"/>
          <a:chExt cx="0" cy="0"/>
        </a:xfrm>
      </p:grpSpPr>
      <p:sp>
        <p:nvSpPr>
          <p:cNvPr id="3694" name="Google Shape;3694;p1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5" name="Google Shape;3695;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96" name="Google Shape;3696;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8" name="Shape 3708"/>
        <p:cNvGrpSpPr/>
        <p:nvPr/>
      </p:nvGrpSpPr>
      <p:grpSpPr>
        <a:xfrm>
          <a:off x="0" y="0"/>
          <a:ext cx="0" cy="0"/>
          <a:chOff x="0" y="0"/>
          <a:chExt cx="0" cy="0"/>
        </a:xfrm>
      </p:grpSpPr>
      <p:sp>
        <p:nvSpPr>
          <p:cNvPr id="3709" name="Google Shape;3709;p1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0" name="Google Shape;3710;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711" name="Google Shape;3711;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p1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5" name="Google Shape;3725;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726" name="Google Shape;3726;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8" name="Shape 3738"/>
        <p:cNvGrpSpPr/>
        <p:nvPr/>
      </p:nvGrpSpPr>
      <p:grpSpPr>
        <a:xfrm>
          <a:off x="0" y="0"/>
          <a:ext cx="0" cy="0"/>
          <a:chOff x="0" y="0"/>
          <a:chExt cx="0" cy="0"/>
        </a:xfrm>
      </p:grpSpPr>
      <p:sp>
        <p:nvSpPr>
          <p:cNvPr id="3739" name="Google Shape;3739;p1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0" name="Google Shape;3740;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1" name="Google Shape;3741;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p1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2" name="Google Shape;3752;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3" name="Google Shape;3753;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32" name="Google Shape;53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9" name="Google Shape;55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72" name="Google Shape;57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Phần này giới thiệu ngắn gọn về việc thu thập dữ liệu.</a:t>
            </a:r>
            <a:endParaRPr/>
          </a:p>
          <a:p>
            <a:pPr indent="0" lvl="0" marL="0" marR="0" rtl="0" algn="l">
              <a:lnSpc>
                <a:spcPct val="100000"/>
              </a:lnSpc>
              <a:spcBef>
                <a:spcPts val="0"/>
              </a:spcBef>
              <a:spcAft>
                <a:spcPts val="0"/>
              </a:spcAft>
              <a:buClr>
                <a:schemeClr val="dk1"/>
              </a:buClr>
              <a:buSzPts val="1200"/>
              <a:buFont typeface="Malgun Gothic"/>
              <a:buNone/>
            </a:pPr>
            <a:r>
              <a:rPr lang="en-US"/>
              <a:t>Kỹ thuật thu thập dữ liệu web vượt xa những điều cơ bản được trình bày ở đây.</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Trong Python, chúng ta có thể sử dụng thư viện Yêu cầu để tải xuống nội dung của trang web.</a:t>
            </a:r>
            <a:endParaRPr/>
          </a:p>
          <a:p>
            <a:pPr indent="0" lvl="0" marL="0" marR="0" rtl="0" algn="l">
              <a:lnSpc>
                <a:spcPct val="100000"/>
              </a:lnSpc>
              <a:spcBef>
                <a:spcPts val="0"/>
              </a:spcBef>
              <a:spcAft>
                <a:spcPts val="0"/>
              </a:spcAft>
              <a:buClr>
                <a:schemeClr val="dk1"/>
              </a:buClr>
              <a:buSzPts val="1200"/>
              <a:buFont typeface="Malgun Gothic"/>
              <a:buNone/>
            </a:pPr>
            <a:r>
              <a:rPr lang="en-US"/>
              <a:t>Tuy nhiên, nội dung đã tải xuống rất khó đọc vì nó ở dạng HTML “thô”.</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Từ trình duyệt web (chẳng hạn như Chrome), chúng ta có thể nhấn </a:t>
            </a:r>
            <a:r>
              <a:rPr b="1" lang="en-US"/>
              <a:t>CTRL + u </a:t>
            </a:r>
            <a:r>
              <a:rPr lang="en-US"/>
              <a:t>để xem nội dung HTML của trang web.</a:t>
            </a:r>
            <a:endParaRPr/>
          </a:p>
        </p:txBody>
      </p:sp>
      <p:sp>
        <p:nvSpPr>
          <p:cNvPr id="586" name="Google Shape;58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Để hiểu được HTML đã tải xuống, chúng tôi cần phân tích cú pháp qua nó và chỉ lấy những phần mà chúng tôi quan tâm.</a:t>
            </a:r>
            <a:endParaRPr/>
          </a:p>
          <a:p>
            <a:pPr indent="0" lvl="0" marL="0" marR="0" rtl="0" algn="l">
              <a:lnSpc>
                <a:spcPct val="100000"/>
              </a:lnSpc>
              <a:spcBef>
                <a:spcPts val="0"/>
              </a:spcBef>
              <a:spcAft>
                <a:spcPts val="0"/>
              </a:spcAft>
              <a:buClr>
                <a:schemeClr val="dk1"/>
              </a:buClr>
              <a:buSzPts val="1200"/>
              <a:buFont typeface="Malgun Gothic"/>
              <a:buNone/>
            </a:pPr>
            <a:r>
              <a:rPr lang="en-US"/>
              <a:t>Trong HTML, các đoạn được bao quanh bởi các thẻ 'p'. Trong ví dụ được hiển thị ở đây, các đoạn văn được nối dưới dạng một đối tượng chuỗi đơn.</a:t>
            </a:r>
            <a:endParaRPr/>
          </a:p>
        </p:txBody>
      </p:sp>
      <p:sp>
        <p:nvSpPr>
          <p:cNvPr id="609" name="Google Shape;60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Để hiểu được HTML đã tải xuống, chúng tôi cần phân tích cú pháp qua nó và chỉ lấy những phần mà chúng tôi quan tâm.</a:t>
            </a:r>
            <a:endParaRPr/>
          </a:p>
          <a:p>
            <a:pPr indent="0" lvl="0" marL="0" marR="0" rtl="0" algn="l">
              <a:lnSpc>
                <a:spcPct val="100000"/>
              </a:lnSpc>
              <a:spcBef>
                <a:spcPts val="0"/>
              </a:spcBef>
              <a:spcAft>
                <a:spcPts val="0"/>
              </a:spcAft>
              <a:buClr>
                <a:schemeClr val="dk1"/>
              </a:buClr>
              <a:buSzPts val="1200"/>
              <a:buFont typeface="Malgun Gothic"/>
              <a:buNone/>
            </a:pPr>
            <a:r>
              <a:rPr lang="en-US"/>
              <a:t>Trong HTML, các đoạn được bao quanh bởi các thẻ 'p'. Trong ví dụ được hiển thị ở đây, các đoạn văn được nối dưới dạng một đối tượng chuỗi đơn.</a:t>
            </a:r>
            <a:endParaRPr/>
          </a:p>
        </p:txBody>
      </p:sp>
      <p:sp>
        <p:nvSpPr>
          <p:cNvPr id="632" name="Google Shape;63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Lưu ý:</a:t>
            </a:r>
            <a:r>
              <a:rPr b="0" i="0" lang="en-US" sz="1800">
                <a:solidFill>
                  <a:srgbClr val="444444"/>
                </a:solidFill>
                <a:latin typeface="Arial"/>
                <a:ea typeface="Arial"/>
                <a:cs typeface="Arial"/>
                <a:sym typeface="Arial"/>
              </a:rPr>
              <a:t>​</a:t>
            </a:r>
            <a:endParaRPr b="0" i="0">
              <a:solidFill>
                <a:srgbClr val="444444"/>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Để hiểu HTML đã tải xuống, chúng ta cần phân tích cú pháp và chỉ lấy những phần chúng ta quan tâm.</a:t>
            </a:r>
            <a:r>
              <a:rPr b="0" i="0" lang="en-US" sz="1800">
                <a:solidFill>
                  <a:srgbClr val="444444"/>
                </a:solidFill>
                <a:latin typeface="Arial"/>
                <a:ea typeface="Arial"/>
                <a:cs typeface="Arial"/>
                <a:sym typeface="Arial"/>
              </a:rPr>
              <a:t>​</a:t>
            </a:r>
            <a:endParaRPr b="0" i="0">
              <a:solidFill>
                <a:srgbClr val="444444"/>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Trong HTML, các đoạn văn bản được đóng trong nhãn 'p'. Trong ví dụ này, các đoạn văn được hợp nhất thành một đối tượng chuỗi đơn.</a:t>
            </a:r>
            <a:r>
              <a:rPr b="0" i="0" lang="en-US" sz="1800">
                <a:solidFill>
                  <a:srgbClr val="444444"/>
                </a:solidFill>
                <a:latin typeface="Arial"/>
                <a:ea typeface="Arial"/>
                <a:cs typeface="Arial"/>
                <a:sym typeface="Arial"/>
              </a:rPr>
              <a:t>​</a:t>
            </a:r>
            <a:endParaRPr b="0" i="0">
              <a:solidFill>
                <a:srgbClr val="444444"/>
              </a:solidFill>
              <a:latin typeface="Calibri"/>
              <a:ea typeface="Calibri"/>
              <a:cs typeface="Calibri"/>
              <a:sym typeface="Calibri"/>
            </a:endParaRPr>
          </a:p>
          <a:p>
            <a:pPr indent="0" lvl="0" marL="0" rtl="0" algn="l">
              <a:spcBef>
                <a:spcPts val="0"/>
              </a:spcBef>
              <a:spcAft>
                <a:spcPts val="0"/>
              </a:spcAft>
              <a:buNone/>
            </a:pPr>
            <a:r>
              <a:rPr b="0" i="0" lang="en-US" sz="1800">
                <a:solidFill>
                  <a:srgbClr val="444444"/>
                </a:solidFill>
                <a:latin typeface="Arial"/>
                <a:ea typeface="Arial"/>
                <a:cs typeface="Arial"/>
                <a:sym typeface="Arial"/>
              </a:rPr>
              <a:t>​</a:t>
            </a:r>
            <a:endParaRPr b="0" i="0">
              <a:solidFill>
                <a:srgbClr val="444444"/>
              </a:solidFill>
              <a:latin typeface="Calibri"/>
              <a:ea typeface="Calibri"/>
              <a:cs typeface="Calibri"/>
              <a:sym typeface="Calibri"/>
            </a:endParaRPr>
          </a:p>
        </p:txBody>
      </p:sp>
      <p:sp>
        <p:nvSpPr>
          <p:cNvPr id="654" name="Google Shape;65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77" name="Google Shape;67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Bây giờ, chúng ta sẽ thu thập một số dữ liệu văn bản (tweet) từ Twitter. ​</a:t>
            </a:r>
            <a:endParaRPr/>
          </a:p>
        </p:txBody>
      </p:sp>
      <p:sp>
        <p:nvSpPr>
          <p:cNvPr id="692" name="Google Shape;69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 name="Google Shape;70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strike="noStrike">
                <a:solidFill>
                  <a:srgbClr val="000000"/>
                </a:solidFill>
                <a:latin typeface="Arial"/>
                <a:ea typeface="Arial"/>
                <a:cs typeface="Arial"/>
                <a:sym typeface="Arial"/>
              </a:rPr>
              <a:t>Đầu tiên, chúng ta nên tạo một tài khoản nhà phát triển Twitter. Sau đó, chúng ta lấy mã API cần thiết. </a:t>
            </a:r>
            <a:r>
              <a:rPr b="0" i="0" lang="en-US" sz="1800">
                <a:solidFill>
                  <a:srgbClr val="000000"/>
                </a:solidFill>
                <a:latin typeface="Arial"/>
                <a:ea typeface="Arial"/>
                <a:cs typeface="Arial"/>
                <a:sym typeface="Arial"/>
              </a:rPr>
              <a:t>​</a:t>
            </a:r>
            <a:endParaRPr/>
          </a:p>
        </p:txBody>
      </p:sp>
      <p:sp>
        <p:nvSpPr>
          <p:cNvPr id="705" name="Google Shape;70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Với thư viện Tweepy, chúng ta có thể thu được tweet.​</a:t>
            </a:r>
            <a:endParaRPr/>
          </a:p>
        </p:txBody>
      </p:sp>
      <p:sp>
        <p:nvSpPr>
          <p:cNvPr id="717" name="Google Shape;71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Ví dụ trong slide trước có thể cho ra kết quả như sau.​</a:t>
            </a:r>
            <a:endParaRPr/>
          </a:p>
        </p:txBody>
      </p:sp>
      <p:sp>
        <p:nvSpPr>
          <p:cNvPr id="739" name="Google Shape;73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3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753" name="Google Shape;75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nhiều hàm hữu ích để thao tác chuỗi.</a:t>
            </a:r>
            <a:endParaRPr/>
          </a:p>
          <a:p>
            <a:pPr indent="0" lvl="0" marL="0" marR="0" rtl="0" algn="l">
              <a:lnSpc>
                <a:spcPct val="100000"/>
              </a:lnSpc>
              <a:spcBef>
                <a:spcPts val="0"/>
              </a:spcBef>
              <a:spcAft>
                <a:spcPts val="0"/>
              </a:spcAft>
              <a:buClr>
                <a:schemeClr val="dk1"/>
              </a:buClr>
              <a:buSzPts val="1200"/>
              <a:buFont typeface="Malgun Gothic"/>
              <a:buNone/>
            </a:pPr>
            <a:r>
              <a:rPr lang="en-US"/>
              <a:t>Hầu hết các hàm này là các phương thức của các đối tượng chuỗi.</a:t>
            </a:r>
            <a:endParaRPr/>
          </a:p>
        </p:txBody>
      </p:sp>
      <p:sp>
        <p:nvSpPr>
          <p:cNvPr id="780" name="Google Shape;78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Với các biểu thức chính quy, chúng ta có thể xây dựng các mẫu chuỗi.</a:t>
            </a:r>
            <a:endParaRPr/>
          </a:p>
          <a:p>
            <a:pPr indent="0" lvl="0" marL="0" marR="0" rtl="0" algn="l">
              <a:lnSpc>
                <a:spcPct val="100000"/>
              </a:lnSpc>
              <a:spcBef>
                <a:spcPts val="0"/>
              </a:spcBef>
              <a:spcAft>
                <a:spcPts val="0"/>
              </a:spcAft>
              <a:buClr>
                <a:schemeClr val="dk1"/>
              </a:buClr>
              <a:buSzPts val="1200"/>
              <a:buFont typeface="Malgun Gothic"/>
              <a:buNone/>
            </a:pPr>
            <a:r>
              <a:rPr lang="en-US"/>
              <a:t>Biểu thức chính quy mạnh hơn sự kết hợp của các hàm chuỗi khác.</a:t>
            </a:r>
            <a:endParaRPr/>
          </a:p>
        </p:txBody>
      </p:sp>
      <p:sp>
        <p:nvSpPr>
          <p:cNvPr id="793" name="Google Shape;79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Các siêu ký tự có ý nghĩa đặc biệt trong các biểu thức chính quy.</a:t>
            </a:r>
            <a:endParaRPr/>
          </a:p>
          <a:p>
            <a:pPr indent="0" lvl="0" marL="0" marR="0" rtl="0" algn="l">
              <a:lnSpc>
                <a:spcPct val="100000"/>
              </a:lnSpc>
              <a:spcBef>
                <a:spcPts val="0"/>
              </a:spcBef>
              <a:spcAft>
                <a:spcPts val="0"/>
              </a:spcAft>
              <a:buClr>
                <a:schemeClr val="dk1"/>
              </a:buClr>
              <a:buSzPts val="1200"/>
              <a:buFont typeface="Malgun Gothic"/>
              <a:buNone/>
            </a:pPr>
            <a:r>
              <a:rPr lang="en-US"/>
              <a:t>Chúng tôi sẽ xem xét chúng một cách chi tiết.</a:t>
            </a:r>
            <a:endParaRPr/>
          </a:p>
          <a:p>
            <a:pPr indent="0" lvl="0" marL="0" marR="0" rtl="0" algn="l">
              <a:lnSpc>
                <a:spcPct val="100000"/>
              </a:lnSpc>
              <a:spcBef>
                <a:spcPts val="0"/>
              </a:spcBef>
              <a:spcAft>
                <a:spcPts val="0"/>
              </a:spcAft>
              <a:buClr>
                <a:schemeClr val="dk1"/>
              </a:buClr>
              <a:buSzPts val="1200"/>
              <a:buFont typeface="Malgun Gothic"/>
              <a:buNone/>
            </a:pPr>
            <a:r>
              <a:rPr lang="en-US"/>
              <a:t>Thông tin thêm có thể được tìm thấy tại:</a:t>
            </a:r>
            <a:endParaRPr/>
          </a:p>
          <a:p>
            <a:pPr indent="0" lvl="0" marL="0" marR="0" rtl="0" algn="l">
              <a:lnSpc>
                <a:spcPct val="100000"/>
              </a:lnSpc>
              <a:spcBef>
                <a:spcPts val="0"/>
              </a:spcBef>
              <a:spcAft>
                <a:spcPts val="0"/>
              </a:spcAft>
              <a:buClr>
                <a:schemeClr val="dk1"/>
              </a:buClr>
              <a:buSzPts val="1200"/>
              <a:buFont typeface="Malgun Gothic"/>
              <a:buNone/>
            </a:pPr>
            <a:r>
              <a:rPr lang="en-US"/>
              <a:t>https://docs.python.org/3/howto/regex.html</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thực hành biểu thức chính quy thực tế trong trang web bên dưới.</a:t>
            </a:r>
            <a:endParaRPr/>
          </a:p>
          <a:p>
            <a:pPr indent="0" lvl="0" marL="0" marR="0" rtl="0" algn="l">
              <a:lnSpc>
                <a:spcPct val="100000"/>
              </a:lnSpc>
              <a:spcBef>
                <a:spcPts val="0"/>
              </a:spcBef>
              <a:spcAft>
                <a:spcPts val="0"/>
              </a:spcAft>
              <a:buClr>
                <a:schemeClr val="dk1"/>
              </a:buClr>
              <a:buSzPts val="1200"/>
              <a:buFont typeface="Malgun Gothic"/>
              <a:buNone/>
            </a:pPr>
            <a:r>
              <a:rPr lang="en-US"/>
              <a:t>https://regex101.com/</a:t>
            </a:r>
            <a:endParaRPr/>
          </a:p>
        </p:txBody>
      </p:sp>
      <p:sp>
        <p:nvSpPr>
          <p:cNvPr id="805" name="Google Shape;80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Dấu ngoặc vuông có thể bao quanh một tập hợp các ký tự dưới dạng mẫu đối sánh.</a:t>
            </a:r>
            <a:endParaRPr/>
          </a:p>
        </p:txBody>
      </p:sp>
      <p:sp>
        <p:nvSpPr>
          <p:cNvPr id="818" name="Google Shape;81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1" name="Google Shape;83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Sử dụng dấu gạch nối “-”, chúng ta có thể tạo một dãy ký tự.</a:t>
            </a:r>
            <a:endParaRPr/>
          </a:p>
          <a:p>
            <a:pPr indent="0" lvl="0" marL="0" marR="0" rtl="0" algn="l">
              <a:lnSpc>
                <a:spcPct val="100000"/>
              </a:lnSpc>
              <a:spcBef>
                <a:spcPts val="0"/>
              </a:spcBef>
              <a:spcAft>
                <a:spcPts val="0"/>
              </a:spcAft>
              <a:buClr>
                <a:schemeClr val="dk1"/>
              </a:buClr>
              <a:buSzPts val="1200"/>
              <a:buFont typeface="Malgun Gothic"/>
              <a:buNone/>
            </a:pPr>
            <a:r>
              <a:rPr lang="en-US"/>
              <a:t>Một số ví dụ được hiển thị ở đây.</a:t>
            </a:r>
            <a:endParaRPr/>
          </a:p>
        </p:txBody>
      </p:sp>
      <p:sp>
        <p:nvSpPr>
          <p:cNvPr id="832" name="Google Shape;832;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 ] hữu ích để phát hiện các ký tự không bao gồm một tập hợp nhất định.</a:t>
            </a:r>
            <a:endParaRPr/>
          </a:p>
        </p:txBody>
      </p:sp>
      <p:sp>
        <p:nvSpPr>
          <p:cNvPr id="854" name="Google Shape;85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những biểu thức tốc ký bắt đầu bằng dấu gạch chéo ngược.</a:t>
            </a:r>
            <a:endParaRPr/>
          </a:p>
          <a:p>
            <a:pPr indent="0" lvl="0" marL="0" marR="0" rtl="0" algn="l">
              <a:lnSpc>
                <a:spcPct val="100000"/>
              </a:lnSpc>
              <a:spcBef>
                <a:spcPts val="0"/>
              </a:spcBef>
              <a:spcAft>
                <a:spcPts val="0"/>
              </a:spcAft>
              <a:buClr>
                <a:schemeClr val="dk1"/>
              </a:buClr>
              <a:buSzPts val="1200"/>
              <a:buFont typeface="Malgun Gothic"/>
              <a:buNone/>
            </a:pPr>
            <a:r>
              <a:rPr lang="en-US"/>
              <a:t>Chúng ta có thể chỉ định một dãy ký tự làm mẫu đối sánh.</a:t>
            </a:r>
            <a:endParaRPr/>
          </a:p>
        </p:txBody>
      </p:sp>
      <p:sp>
        <p:nvSpPr>
          <p:cNvPr id="868" name="Google Shape;86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Dấu chấm "." là một siêu ký tự khác. Nó có thể khớp với bất kỳ ký tự nào.</a:t>
            </a:r>
            <a:endParaRPr/>
          </a:p>
          <a:p>
            <a:pPr indent="0" lvl="0" marL="0" marR="0" rtl="0" algn="l">
              <a:lnSpc>
                <a:spcPct val="100000"/>
              </a:lnSpc>
              <a:spcBef>
                <a:spcPts val="0"/>
              </a:spcBef>
              <a:spcAft>
                <a:spcPts val="0"/>
              </a:spcAft>
              <a:buClr>
                <a:schemeClr val="dk1"/>
              </a:buClr>
              <a:buSzPts val="1200"/>
              <a:buFont typeface="Malgun Gothic"/>
              <a:buNone/>
            </a:pPr>
            <a:r>
              <a:rPr lang="en-US"/>
              <a:t>Bạn có thể nghĩ về nó như một trình giữ chỗ.</a:t>
            </a:r>
            <a:endParaRPr/>
          </a:p>
        </p:txBody>
      </p:sp>
      <p:sp>
        <p:nvSpPr>
          <p:cNvPr id="882" name="Google Shape;88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Là một siêu ký tự, dấu hoa thị “*” có nghĩa là sự lặp lại của ký tự trước đó.</a:t>
            </a:r>
            <a:endParaRPr/>
          </a:p>
          <a:p>
            <a:pPr indent="0" lvl="0" marL="0" marR="0" rtl="0" algn="l">
              <a:lnSpc>
                <a:spcPct val="100000"/>
              </a:lnSpc>
              <a:spcBef>
                <a:spcPts val="0"/>
              </a:spcBef>
              <a:spcAft>
                <a:spcPts val="0"/>
              </a:spcAft>
              <a:buClr>
                <a:schemeClr val="dk1"/>
              </a:buClr>
              <a:buSzPts val="1200"/>
              <a:buFont typeface="Malgun Gothic"/>
              <a:buNone/>
            </a:pPr>
            <a:r>
              <a:rPr lang="en-US"/>
              <a:t>Bất kỳ số lần lặp lại nào cũng được phép </a:t>
            </a:r>
            <a:r>
              <a:rPr b="1" lang="en-US"/>
              <a:t>kể cả </a:t>
            </a:r>
            <a:r>
              <a:rPr lang="en-US"/>
              <a:t>số 0.</a:t>
            </a:r>
            <a:endParaRPr/>
          </a:p>
        </p:txBody>
      </p:sp>
      <p:sp>
        <p:nvSpPr>
          <p:cNvPr id="896" name="Google Shape;89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75" name="Google Shape;17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Là một siêu ký tự, dấu cộng “+” có nghĩa là lặp lại ký tự trước đó.</a:t>
            </a:r>
            <a:endParaRPr/>
          </a:p>
          <a:p>
            <a:pPr indent="0" lvl="0" marL="0" marR="0" rtl="0" algn="l">
              <a:lnSpc>
                <a:spcPct val="100000"/>
              </a:lnSpc>
              <a:spcBef>
                <a:spcPts val="0"/>
              </a:spcBef>
              <a:spcAft>
                <a:spcPts val="0"/>
              </a:spcAft>
              <a:buClr>
                <a:schemeClr val="dk1"/>
              </a:buClr>
              <a:buSzPts val="1200"/>
              <a:buFont typeface="Malgun Gothic"/>
              <a:buNone/>
            </a:pPr>
            <a:r>
              <a:rPr lang="en-US"/>
              <a:t>Bất kỳ số lần lặp lại nào cũng được phép </a:t>
            </a:r>
            <a:r>
              <a:rPr b="1" lang="en-US"/>
              <a:t>ngoại trừ </a:t>
            </a:r>
            <a:r>
              <a:rPr lang="en-US"/>
              <a:t>0.</a:t>
            </a:r>
            <a:endParaRPr/>
          </a:p>
        </p:txBody>
      </p:sp>
      <p:sp>
        <p:nvSpPr>
          <p:cNvPr id="909" name="Google Shape;90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Là một siêu ký tự, dấu chấm hỏi “?” nghĩa là xuất hiện (một lần) hoặc không xuất hiện ký tự đứng trước.</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2" name="Google Shape;92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Với {m}, chúng ta có thể chỉ định số lần ký tự trước đó được lặp lại.</a:t>
            </a:r>
            <a:endParaRPr/>
          </a:p>
        </p:txBody>
      </p:sp>
      <p:sp>
        <p:nvSpPr>
          <p:cNvPr id="936" name="Google Shape;93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Với {m,n}, chúng ta có thể chỉ định khoảng thời gian ký tự trước được lặp lại.</a:t>
            </a:r>
            <a:endParaRPr/>
          </a:p>
        </p:txBody>
      </p:sp>
      <p:sp>
        <p:nvSpPr>
          <p:cNvPr id="950" name="Google Shape;95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Siêu ký tự “^” theo sau là một mẫu khớp với một chuỗi bắt đầu bằng mẫu đó.</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4" name="Google Shape;964;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Siêu ký tự “$” đứng trước một mẫu khớp với một chuỗi kết thúc bằng mẫu đó.</a:t>
            </a:r>
            <a:endParaRPr/>
          </a:p>
        </p:txBody>
      </p:sp>
      <p:sp>
        <p:nvSpPr>
          <p:cNvPr id="978" name="Google Shape;97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1" name="Google Shape;99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Ký tự đại diện “|” hữu ích cho việc xây dựng cấu trúc logic “</a:t>
            </a:r>
            <a:r>
              <a:rPr b="1" lang="en-US"/>
              <a:t>hoặc</a:t>
            </a:r>
            <a:r>
              <a:rPr lang="en-US"/>
              <a:t>”.</a:t>
            </a:r>
            <a:endParaRPr/>
          </a:p>
        </p:txBody>
      </p:sp>
      <p:sp>
        <p:nvSpPr>
          <p:cNvPr id="992" name="Google Shape;99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Sử dụng dấu ngoặc đơn, chúng ta có thể gán các nhóm cho các mẫu biểu thức chính quy.</a:t>
            </a:r>
            <a:endParaRPr/>
          </a:p>
        </p:txBody>
      </p:sp>
      <p:sp>
        <p:nvSpPr>
          <p:cNvPr id="1006" name="Google Shape;100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Những ví dụ này cho thấy việc nhóm các mẫu biểu thức chính quy có thể hữu ích như thế nào.</a:t>
            </a:r>
            <a:endParaRPr/>
          </a:p>
        </p:txBody>
      </p:sp>
      <p:sp>
        <p:nvSpPr>
          <p:cNvPr id="1025" name="Google Shape;102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Những ví dụ này cho thấy việc nhóm các mẫu biểu thức chính quy có thể hữu ích như thế nào.</a:t>
            </a:r>
            <a:endParaRPr/>
          </a:p>
        </p:txBody>
      </p:sp>
      <p:sp>
        <p:nvSpPr>
          <p:cNvPr id="1050" name="Google Shape;105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2" name="Google Shape;20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Những ví dụ này cho thấy việc nhóm các mẫu biểu thức chính quy có thể hữu ích như thế nào.</a:t>
            </a:r>
            <a:endParaRPr/>
          </a:p>
        </p:txBody>
      </p:sp>
      <p:sp>
        <p:nvSpPr>
          <p:cNvPr id="1075" name="Google Shape;1075;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094" name="Google Shape;1094;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chúng ta khái quát lại mục đích sử dụng NLP.​</a:t>
            </a:r>
            <a:endParaRPr/>
          </a:p>
        </p:txBody>
      </p:sp>
      <p:sp>
        <p:nvSpPr>
          <p:cNvPr id="1121" name="Google Shape;1121;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Trang trình bày vừa đề cập rằng NLP sử dụng ngôn ngữ tự nhiên làm đầu vào và đầu ra. Đầu tiên, hãy thảo luận về trường hợp nhận đầu vào. Quá trình này được gọi là hiểu ngôn ngữ tự nhiên (NLU).</a:t>
            </a:r>
            <a:endParaRPr/>
          </a:p>
          <a:p>
            <a:pPr indent="0" lvl="0" marL="0" marR="0" rtl="0" algn="l">
              <a:lnSpc>
                <a:spcPct val="100000"/>
              </a:lnSpc>
              <a:spcBef>
                <a:spcPts val="0"/>
              </a:spcBef>
              <a:spcAft>
                <a:spcPts val="0"/>
              </a:spcAft>
              <a:buClr>
                <a:schemeClr val="dk1"/>
              </a:buClr>
              <a:buSzPts val="1200"/>
              <a:buFont typeface="Malgun Gothic"/>
              <a:buNone/>
            </a:pPr>
            <a:r>
              <a:rPr lang="en-US"/>
              <a:t>Ví dụ: nếu đối với đầu vào “bật máy ảnh”, thuật toán xác định hai yếu tố chính là hành động “tải chương trình” và đối tượng “máy ảnh” và chạy chương trình máy ảnh, thì có thể nói rằng thuật toán đã xử lý thành công ngôn ngữ tự nhiên.</a:t>
            </a:r>
            <a:endParaRPr/>
          </a:p>
          <a:p>
            <a:pPr indent="0" lvl="0" marL="0" marR="0" rtl="0" algn="l">
              <a:lnSpc>
                <a:spcPct val="100000"/>
              </a:lnSpc>
              <a:spcBef>
                <a:spcPts val="0"/>
              </a:spcBef>
              <a:spcAft>
                <a:spcPts val="0"/>
              </a:spcAft>
              <a:buClr>
                <a:schemeClr val="dk1"/>
              </a:buClr>
              <a:buSzPts val="1200"/>
              <a:buFont typeface="Malgun Gothic"/>
              <a:buNone/>
            </a:pPr>
            <a:r>
              <a:rPr lang="en-US"/>
              <a:t>Quá trình ngược lại để tạo ra ngôn ngữ tự nhiên dưới dạng đầu ra được gọi là tạo ngôn ngữ tự nhiên (NLG). Điều này được gọi là 'thế hệ' vì nó tạo ra một câu dựa trên dữ liệu số đã cho và trả về phản hồi bằng ngôn ngữ tự nhiên.</a:t>
            </a:r>
            <a:endParaRPr/>
          </a:p>
          <a:p>
            <a:pPr indent="0" lvl="0" marL="0" marR="0" rtl="0" algn="l">
              <a:lnSpc>
                <a:spcPct val="100000"/>
              </a:lnSpc>
              <a:spcBef>
                <a:spcPts val="0"/>
              </a:spcBef>
              <a:spcAft>
                <a:spcPts val="0"/>
              </a:spcAft>
              <a:buClr>
                <a:schemeClr val="dk1"/>
              </a:buClr>
              <a:buSzPts val="1200"/>
              <a:buFont typeface="Malgun Gothic"/>
              <a:buNone/>
            </a:pPr>
            <a:r>
              <a:rPr lang="en-US"/>
              <a:t>Do cơ chế hoạt động trái ngược nên NLU và NLG có cách xử lý khác nhau. Tuy nhiên, chúng được sử dụng đồng thời để ứng dụng trên sản phẩm thực tế. Ví dụ: nếu bạn nói với loa AI “Đặt nhiệt độ AC thành 23 độ”, thì AC sẽ bật và trả về phản hồi chẳng hạn như “AC được đặt ở 23 độ”.</a:t>
            </a:r>
            <a:endParaRPr/>
          </a:p>
        </p:txBody>
      </p:sp>
      <p:sp>
        <p:nvSpPr>
          <p:cNvPr id="1135" name="Google Shape;1135;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Minh họa NLP tại đây. ​</a:t>
            </a:r>
            <a:endParaRPr/>
          </a:p>
        </p:txBody>
      </p:sp>
      <p:sp>
        <p:nvSpPr>
          <p:cNvPr id="1157" name="Google Shape;115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89" name="Google Shape;118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1" name="Google Shape;120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02" name="Google Shape;120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6" name="Google Shape;1216;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17" name="Google Shape;1217;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32" name="Google Shape;1232;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GÌ</a:t>
            </a:r>
            <a:endParaRPr/>
          </a:p>
          <a:p>
            <a:pPr indent="0" lvl="0" marL="0" marR="0" rtl="0" algn="l">
              <a:lnSpc>
                <a:spcPct val="100000"/>
              </a:lnSpc>
              <a:spcBef>
                <a:spcPts val="0"/>
              </a:spcBef>
              <a:spcAft>
                <a:spcPts val="0"/>
              </a:spcAft>
              <a:buClr>
                <a:schemeClr val="dk1"/>
              </a:buClr>
              <a:buSzPts val="1200"/>
              <a:buFont typeface="Times New Roman"/>
              <a:buNone/>
            </a:pPr>
            <a:r>
              <a:rPr b="0" lang="en-US" sz="1200">
                <a:latin typeface="Times New Roman"/>
                <a:ea typeface="Times New Roman"/>
                <a:cs typeface="Times New Roman"/>
                <a:sym typeface="Times New Roman"/>
              </a:rPr>
              <a:t>Trong phần thực hành này, bạn thử các kiểu trực quan hóa nâng cao hơn mà thư viện Seaborn cung cấp.</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 </a:t>
            </a:r>
            <a:endParaRPr/>
          </a:p>
          <a:p>
            <a:pPr indent="-342900" lvl="0" marL="342900" marR="0" rtl="0" algn="l">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Trong Jupyter Notebook, nhấp vào tệp </a:t>
            </a:r>
            <a:r>
              <a:rPr b="1" lang="en-US" sz="1200">
                <a:solidFill>
                  <a:schemeClr val="dk1"/>
                </a:solidFill>
                <a:latin typeface="Malgun Gothic"/>
                <a:ea typeface="Malgun Gothic"/>
                <a:cs typeface="Malgun Gothic"/>
                <a:sym typeface="Malgun Gothic"/>
              </a:rPr>
              <a:t>ex_0501~8.ipynb </a:t>
            </a:r>
            <a:r>
              <a:rPr lang="en-US" sz="1200">
                <a:solidFill>
                  <a:schemeClr val="dk1"/>
                </a:solidFill>
                <a:latin typeface="Malgun Gothic"/>
                <a:ea typeface="Malgun Gothic"/>
                <a:cs typeface="Malgun Gothic"/>
                <a:sym typeface="Malgun Gothic"/>
              </a:rPr>
              <a:t>trong thư mục </a:t>
            </a:r>
            <a:r>
              <a:rPr b="1" lang="en-US" sz="1200">
                <a:solidFill>
                  <a:schemeClr val="dk1"/>
                </a:solidFill>
                <a:latin typeface="Malgun Gothic"/>
                <a:ea typeface="Malgun Gothic"/>
                <a:cs typeface="Malgun Gothic"/>
                <a:sym typeface="Malgun Gothic"/>
              </a:rPr>
              <a:t>Bài tập Coding</a:t>
            </a:r>
            <a:r>
              <a:rPr lang="en-US" sz="1200">
                <a:solidFill>
                  <a:schemeClr val="dk1"/>
                </a:solidFill>
                <a:latin typeface="Malgun Gothic"/>
                <a:ea typeface="Malgun Gothic"/>
                <a:cs typeface="Malgun Gothic"/>
                <a:sym typeface="Malgun Gothic"/>
              </a:rPr>
              <a:t>.</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Xem lại các ví dụ về các chủ đề dưới đây:</a:t>
            </a:r>
            <a:br>
              <a:rPr lang="en-US" sz="1200">
                <a:solidFill>
                  <a:srgbClr val="FF0000"/>
                </a:solidFill>
                <a:latin typeface="Malgun Gothic"/>
                <a:ea typeface="Malgun Gothic"/>
                <a:cs typeface="Malgun Gothic"/>
                <a:sym typeface="Malgun Gothic"/>
              </a:rPr>
            </a:b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Seaborn (thêm ví dụ).</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Mảng biểu đồ phân tán.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PairGrid.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FaceGrid.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Bản đồ nhiệt.</a:t>
            </a:r>
            <a:endParaRPr i="1" sz="1200">
              <a:solidFill>
                <a:srgbClr val="000000"/>
              </a:solidFill>
              <a:latin typeface="Times New Roman"/>
              <a:ea typeface="Times New Roman"/>
              <a:cs typeface="Times New Roman"/>
              <a:sym typeface="Times New Roman"/>
            </a:endParaRPr>
          </a:p>
          <a:p>
            <a:pPr indent="-152400" lvl="2" marL="11430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(Tùy chọn) Sử dụng ô trống ở dưới cùng để thực hành nhu cầu cá nhân của riêng bạn.</a:t>
            </a:r>
            <a:endParaRPr sz="1200">
              <a:solidFill>
                <a:schemeClr val="dk1"/>
              </a:solidFill>
              <a:latin typeface="Malgun Gothic"/>
              <a:ea typeface="Malgun Gothic"/>
              <a:cs typeface="Malgun Gothic"/>
              <a:sym typeface="Malgun Gothic"/>
            </a:endParaRPr>
          </a:p>
        </p:txBody>
      </p:sp>
      <p:sp>
        <p:nvSpPr>
          <p:cNvPr id="1245" name="Google Shape;1245;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119063" rtl="0" algn="l">
              <a:spcBef>
                <a:spcPts val="0"/>
              </a:spcBef>
              <a:spcAft>
                <a:spcPts val="0"/>
              </a:spcAft>
              <a:buClr>
                <a:schemeClr val="dk1"/>
              </a:buClr>
              <a:buSzPts val="1200"/>
              <a:buFont typeface="Malgun Gothic"/>
              <a:buNone/>
            </a:pPr>
            <a:r>
              <a:t/>
            </a:r>
            <a:endParaRPr>
              <a:solidFill>
                <a:srgbClr val="FF0000"/>
              </a:solidFill>
            </a:endParaRPr>
          </a:p>
          <a:p>
            <a:pPr indent="0" lvl="0" marL="0" marR="0" rtl="0" algn="l">
              <a:lnSpc>
                <a:spcPct val="100000"/>
              </a:lnSpc>
              <a:spcBef>
                <a:spcPts val="1200"/>
              </a:spcBef>
              <a:spcAft>
                <a:spcPts val="0"/>
              </a:spcAft>
              <a:buClr>
                <a:schemeClr val="dk1"/>
              </a:buClr>
              <a:buSzPts val="1200"/>
              <a:buFont typeface="Malgun Gothic"/>
              <a:buNone/>
            </a:pPr>
            <a:r>
              <a:t/>
            </a:r>
            <a:endParaRPr/>
          </a:p>
        </p:txBody>
      </p:sp>
      <p:sp>
        <p:nvSpPr>
          <p:cNvPr id="226" name="Google Shape;22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6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260" name="Google Shape;1260;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i="0" sz="1200" u="none">
              <a:solidFill>
                <a:srgbClr val="FF0000"/>
              </a:solidFill>
              <a:latin typeface="Malgun Gothic"/>
              <a:ea typeface="Malgun Gothic"/>
              <a:cs typeface="Malgun Gothic"/>
              <a:sym typeface="Malgun Gothic"/>
            </a:endParaRPr>
          </a:p>
        </p:txBody>
      </p:sp>
      <p:sp>
        <p:nvSpPr>
          <p:cNvPr id="1287" name="Google Shape;1287;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i="0" sz="1200" u="sng">
              <a:solidFill>
                <a:srgbClr val="FF0000"/>
              </a:solidFill>
              <a:latin typeface="Malgun Gothic"/>
              <a:ea typeface="Malgun Gothic"/>
              <a:cs typeface="Malgun Gothic"/>
              <a:sym typeface="Malgun Gothic"/>
            </a:endParaRPr>
          </a:p>
        </p:txBody>
      </p:sp>
      <p:sp>
        <p:nvSpPr>
          <p:cNvPr id="1324" name="Google Shape;1324;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6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5" name="Google Shape;133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336" name="Google Shape;133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Corpus là đối tượng tập dữ liệu văn bản để phân tích.</a:t>
            </a:r>
            <a:endParaRPr/>
          </a:p>
          <a:p>
            <a:pPr indent="0" lvl="0" marL="0" marR="0" rtl="0" algn="l">
              <a:lnSpc>
                <a:spcPct val="100000"/>
              </a:lnSpc>
              <a:spcBef>
                <a:spcPts val="0"/>
              </a:spcBef>
              <a:spcAft>
                <a:spcPts val="0"/>
              </a:spcAft>
              <a:buClr>
                <a:schemeClr val="dk1"/>
              </a:buClr>
              <a:buSzPts val="1200"/>
              <a:buFont typeface="Malgun Gothic"/>
              <a:buNone/>
            </a:pPr>
            <a:r>
              <a:rPr lang="en-US"/>
              <a:t>Để vận hành máy học, máy cần có dữ liệu để học. Trong trường hợp NLP, dữ liệu ngôn ngữ tự nhiên được gọi là kho văn bản. Corpus tạm dịch là một tập hợp các văn bản được thu thập từ miền nào đó cho mục đích nghiên cứu hoặc tìm hiểu.</a:t>
            </a:r>
            <a:endParaRPr/>
          </a:p>
          <a:p>
            <a:pPr indent="0" lvl="0" marL="0" marR="0" rtl="0" algn="l">
              <a:lnSpc>
                <a:spcPct val="100000"/>
              </a:lnSpc>
              <a:spcBef>
                <a:spcPts val="0"/>
              </a:spcBef>
              <a:spcAft>
                <a:spcPts val="0"/>
              </a:spcAft>
              <a:buClr>
                <a:schemeClr val="dk1"/>
              </a:buClr>
              <a:buSzPts val="1200"/>
              <a:buFont typeface="Malgun Gothic"/>
              <a:buNone/>
            </a:pPr>
            <a:r>
              <a:rPr lang="en-US"/>
              <a:t>Có nhiều định dạng tệp khác nhau của kho văn bản, đó là dữ liệu văn bản, chẳng hạn như txt, csv, xml, v.v. Nguồn của nó cũng rất đa dạng, từ dữ liệu giọng nói đến đánh giá phim và dữ liệu được thu thập bởi trình thu thập dữ liệu web.</a:t>
            </a:r>
            <a:endParaRPr/>
          </a:p>
        </p:txBody>
      </p:sp>
      <p:sp>
        <p:nvSpPr>
          <p:cNvPr id="1363" name="Google Shape;1363;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6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5" name="Google Shape;1375;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376" name="Google Shape;1376;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Google Shape;1402;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NLP, việc làm sạch sẽ loại bỏ sự không đồng đều và “nhiễu” trong dữ liệu.</a:t>
            </a:r>
            <a:endParaRPr/>
          </a:p>
          <a:p>
            <a:pPr indent="0" lvl="0" marL="0" marR="0" rtl="0" algn="l">
              <a:lnSpc>
                <a:spcPct val="100000"/>
              </a:lnSpc>
              <a:spcBef>
                <a:spcPts val="0"/>
              </a:spcBef>
              <a:spcAft>
                <a:spcPts val="0"/>
              </a:spcAft>
              <a:buClr>
                <a:schemeClr val="dk1"/>
              </a:buClr>
              <a:buSzPts val="1200"/>
              <a:buFont typeface="Malgun Gothic"/>
              <a:buNone/>
            </a:pPr>
            <a:r>
              <a:rPr lang="en-US"/>
              <a:t>Chuẩn hóa chuyển đổi các từ tương tự thành các chuỗi thống nhất hơn.</a:t>
            </a:r>
            <a:endParaRPr/>
          </a:p>
          <a:p>
            <a:pPr indent="0" lvl="0" marL="0" marR="0" rtl="0" algn="l">
              <a:lnSpc>
                <a:spcPct val="100000"/>
              </a:lnSpc>
              <a:spcBef>
                <a:spcPts val="0"/>
              </a:spcBef>
              <a:spcAft>
                <a:spcPts val="0"/>
              </a:spcAft>
              <a:buClr>
                <a:schemeClr val="dk1"/>
              </a:buClr>
              <a:buSzPts val="1200"/>
              <a:buFont typeface="Malgun Gothic"/>
              <a:buNone/>
            </a:pPr>
            <a:r>
              <a:rPr lang="en-US"/>
              <a:t>Cả làm sạch và chuẩn hóa đều là các bước cần thiết trong quá trình tiền xử lý dữ liệu.</a:t>
            </a:r>
            <a:endParaRPr/>
          </a:p>
        </p:txBody>
      </p:sp>
      <p:sp>
        <p:nvSpPr>
          <p:cNvPr id="1403" name="Google Shape;1403;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Mã thông báo không chỉ đơn giản là chia nhỏ dữ liệu văn bản bằng dấu cách và dấu chấm câu.</a:t>
            </a:r>
            <a:endParaRPr/>
          </a:p>
          <a:p>
            <a:pPr indent="0" lvl="0" marL="0" marR="0" rtl="0" algn="l">
              <a:lnSpc>
                <a:spcPct val="100000"/>
              </a:lnSpc>
              <a:spcBef>
                <a:spcPts val="0"/>
              </a:spcBef>
              <a:spcAft>
                <a:spcPts val="0"/>
              </a:spcAft>
              <a:buClr>
                <a:schemeClr val="dk1"/>
              </a:buClr>
              <a:buSzPts val="1200"/>
              <a:buFont typeface="Malgun Gothic"/>
              <a:buNone/>
            </a:pPr>
            <a:r>
              <a:rPr lang="en-US"/>
              <a:t>Một mã thông báo tốt sẽ hoạt động mặc dù có các ngoại lệ như được hiển thị ở đây.</a:t>
            </a:r>
            <a:endParaRPr/>
          </a:p>
        </p:txBody>
      </p:sp>
      <p:sp>
        <p:nvSpPr>
          <p:cNvPr id="1416" name="Google Shape;1416;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0" name="Google Shape;1430;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31" name="Google Shape;1431;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6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446" name="Google Shape;1446;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Khai thác văn bản là quá trình hoặc thực hành kiểm tra các bộ sưu tập lớn các tài nguyên bằng văn bản để tạo thông tin mới, thường sử dụng phần mềm máy tính chuyên dụng.</a:t>
            </a:r>
            <a:endParaRPr/>
          </a:p>
          <a:p>
            <a:pPr indent="0" lvl="0" marL="0" marR="0" rtl="0" algn="l">
              <a:lnSpc>
                <a:spcPct val="100000"/>
              </a:lnSpc>
              <a:spcBef>
                <a:spcPts val="0"/>
              </a:spcBef>
              <a:spcAft>
                <a:spcPts val="0"/>
              </a:spcAft>
              <a:buClr>
                <a:schemeClr val="dk1"/>
              </a:buClr>
              <a:buSzPts val="1200"/>
              <a:buFont typeface="Malgun Gothic"/>
              <a:buNone/>
            </a:pPr>
            <a:r>
              <a:rPr lang="en-US"/>
              <a:t>Nó là một tập hợp con của lĩnh vực khai thác dữ liệu lớn hơn. (Từ điển tiếng Anh Oxford)</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Khai thác văn bản là một thuật ngữ bao gồm tất cả các kỹ thuật nghiên cứu dựa trên các thuật toán toán học thu thập, xử lý, phân tích và tóm tắt dữ liệu có dạng văn bản.</a:t>
            </a:r>
            <a:endParaRPr/>
          </a:p>
          <a:p>
            <a:pPr indent="0" lvl="0" marL="0" marR="0" rtl="0" algn="l">
              <a:lnSpc>
                <a:spcPct val="100000"/>
              </a:lnSpc>
              <a:spcBef>
                <a:spcPts val="0"/>
              </a:spcBef>
              <a:spcAft>
                <a:spcPts val="0"/>
              </a:spcAft>
              <a:buClr>
                <a:schemeClr val="dk1"/>
              </a:buClr>
              <a:buSzPts val="1200"/>
              <a:buFont typeface="Malgun Gothic"/>
              <a:buNone/>
            </a:pPr>
            <a:r>
              <a:rPr lang="en-US"/>
              <a:t>Các mô hình phân tích thống kê sử dụng dữ liệu số. Như vậy, nếu có thể coi văn bản là dữ liệu số thì có thể xây dựng và thử nghiệm các mô hình phân tích thống kê cho dữ liệu văn bản.</a:t>
            </a:r>
            <a:endParaRPr/>
          </a:p>
        </p:txBody>
      </p:sp>
      <p:sp>
        <p:nvSpPr>
          <p:cNvPr id="243" name="Google Shape;24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1" name="Google Shape;1471;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Thông thường, các từ dừng được phát hiện và loại bỏ.</a:t>
            </a:r>
            <a:endParaRPr/>
          </a:p>
        </p:txBody>
      </p:sp>
      <p:sp>
        <p:nvSpPr>
          <p:cNvPr id="1472" name="Google Shape;1472;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87" name="Google Shape;1487;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1" name="Google Shape;1501;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Thư viện NLTK có một danh sách các từ dừng.</a:t>
            </a:r>
            <a:endParaRPr/>
          </a:p>
          <a:p>
            <a:pPr indent="0" lvl="0" marL="0" marR="0" rtl="0" algn="l">
              <a:lnSpc>
                <a:spcPct val="100000"/>
              </a:lnSpc>
              <a:spcBef>
                <a:spcPts val="0"/>
              </a:spcBef>
              <a:spcAft>
                <a:spcPts val="0"/>
              </a:spcAft>
              <a:buClr>
                <a:schemeClr val="dk1"/>
              </a:buClr>
              <a:buSzPts val="1200"/>
              <a:buFont typeface="Malgun Gothic"/>
              <a:buNone/>
            </a:pPr>
            <a:r>
              <a:rPr lang="en-US"/>
              <a:t>Người ta có thể mở rộng danh sách này tùy thuộc vào ngữ cảnh.</a:t>
            </a:r>
            <a:endParaRPr/>
          </a:p>
        </p:txBody>
      </p:sp>
      <p:sp>
        <p:nvSpPr>
          <p:cNvPr id="1502" name="Google Shape;1502;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7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6" name="Google Shape;1516;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517" name="Google Shape;1517;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2" name="Google Shape;1542;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Cắt từ là một cách lấy dạng gốc của từ bằng cách áp dụng một quy tắc nhất định.</a:t>
            </a:r>
            <a:endParaRPr/>
          </a:p>
          <a:p>
            <a:pPr indent="0" lvl="0" marL="0" marR="0" rtl="0" algn="l">
              <a:lnSpc>
                <a:spcPct val="100000"/>
              </a:lnSpc>
              <a:spcBef>
                <a:spcPts val="0"/>
              </a:spcBef>
              <a:spcAft>
                <a:spcPts val="0"/>
              </a:spcAft>
              <a:buClr>
                <a:schemeClr val="dk1"/>
              </a:buClr>
              <a:buSzPts val="1200"/>
              <a:buFont typeface="Malgun Gothic"/>
              <a:buNone/>
            </a:pPr>
            <a:r>
              <a:rPr lang="en-US"/>
              <a:t>Rút gọn từ là sự khai thác của bổ đề.</a:t>
            </a:r>
            <a:endParaRPr/>
          </a:p>
        </p:txBody>
      </p:sp>
      <p:sp>
        <p:nvSpPr>
          <p:cNvPr id="1543" name="Google Shape;1543;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Cắt từ là một cách lấy dạng gốc của từ bằng cách áp dụng một quy tắc nhất định.</a:t>
            </a:r>
            <a:endParaRPr/>
          </a:p>
          <a:p>
            <a:pPr indent="0" lvl="0" marL="0" marR="0" rtl="0" algn="l">
              <a:lnSpc>
                <a:spcPct val="100000"/>
              </a:lnSpc>
              <a:spcBef>
                <a:spcPts val="0"/>
              </a:spcBef>
              <a:spcAft>
                <a:spcPts val="0"/>
              </a:spcAft>
              <a:buClr>
                <a:schemeClr val="dk1"/>
              </a:buClr>
              <a:buSzPts val="1200"/>
              <a:buFont typeface="Malgun Gothic"/>
              <a:buNone/>
            </a:pPr>
            <a:r>
              <a:rPr lang="en-US"/>
              <a:t>Rút gọn từ là sự khai thác của bổ đề.</a:t>
            </a:r>
            <a:endParaRPr/>
          </a:p>
        </p:txBody>
      </p:sp>
      <p:sp>
        <p:nvSpPr>
          <p:cNvPr id="1558" name="Google Shape;1558;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1" name="Google Shape;1571;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Cắt từ là một cách lấy dạng gốc của từ bằng cách áp dụng một quy tắc nhất định.</a:t>
            </a:r>
            <a:endParaRPr/>
          </a:p>
          <a:p>
            <a:pPr indent="0" lvl="0" marL="0" marR="0" rtl="0" algn="l">
              <a:lnSpc>
                <a:spcPct val="100000"/>
              </a:lnSpc>
              <a:spcBef>
                <a:spcPts val="0"/>
              </a:spcBef>
              <a:spcAft>
                <a:spcPts val="0"/>
              </a:spcAft>
              <a:buClr>
                <a:schemeClr val="dk1"/>
              </a:buClr>
              <a:buSzPts val="1200"/>
              <a:buFont typeface="Malgun Gothic"/>
              <a:buNone/>
            </a:pPr>
            <a:r>
              <a:rPr lang="en-US"/>
              <a:t>Rút gọn từ là sự khai thác của bổ đề.</a:t>
            </a:r>
            <a:endParaRPr/>
          </a:p>
        </p:txBody>
      </p:sp>
      <p:sp>
        <p:nvSpPr>
          <p:cNvPr id="1572" name="Google Shape;1572;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7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9" name="Google Shape;1589;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590" name="Google Shape;1590;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5" name="Google Shape;1615;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bộ nhãn POS thông thường được trình bày.</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Mục tiêu chính của việc gán nhãn POS là loại bỏ sự mơ hồ về ngữ nghĩa.</a:t>
            </a:r>
            <a:endParaRPr/>
          </a:p>
          <a:p>
            <a:pPr indent="0" lvl="0" marL="0" marR="0" rtl="0" algn="l">
              <a:lnSpc>
                <a:spcPct val="100000"/>
              </a:lnSpc>
              <a:spcBef>
                <a:spcPts val="0"/>
              </a:spcBef>
              <a:spcAft>
                <a:spcPts val="0"/>
              </a:spcAft>
              <a:buClr>
                <a:schemeClr val="dk1"/>
              </a:buClr>
              <a:buSzPts val="1200"/>
              <a:buFont typeface="Malgun Gothic"/>
              <a:buNone/>
            </a:pPr>
            <a:r>
              <a:rPr lang="en-US"/>
              <a:t>Ví dụ: từ “hiện tại” có thể có các POS khác nhau tùy thuộc vào ngữ cảnh.</a:t>
            </a:r>
            <a:endParaRPr/>
          </a:p>
          <a:p>
            <a:pPr indent="0" lvl="0" marL="0" marR="0" rtl="0" algn="l">
              <a:lnSpc>
                <a:spcPct val="100000"/>
              </a:lnSpc>
              <a:spcBef>
                <a:spcPts val="0"/>
              </a:spcBef>
              <a:spcAft>
                <a:spcPts val="0"/>
              </a:spcAft>
              <a:buClr>
                <a:schemeClr val="dk1"/>
              </a:buClr>
              <a:buSzPts val="1200"/>
              <a:buFont typeface="Malgun Gothic"/>
              <a:buNone/>
            </a:pPr>
            <a:r>
              <a:rPr lang="en-US"/>
              <a:t>“present” có thể là danh từ có nghĩa là “món quà”, nó cũng có thể là động từ có nghĩa là “xuất hiện”, v.v.</a:t>
            </a:r>
            <a:endParaRPr/>
          </a:p>
          <a:p>
            <a:pPr indent="0" lvl="0" marL="0" marR="0" rtl="0" algn="l">
              <a:lnSpc>
                <a:spcPct val="100000"/>
              </a:lnSpc>
              <a:spcBef>
                <a:spcPts val="0"/>
              </a:spcBef>
              <a:spcAft>
                <a:spcPts val="0"/>
              </a:spcAft>
              <a:buClr>
                <a:schemeClr val="dk1"/>
              </a:buClr>
              <a:buSzPts val="1200"/>
              <a:buFont typeface="Malgun Gothic"/>
              <a:buNone/>
            </a:pPr>
            <a:r>
              <a:rPr lang="en-US"/>
              <a:t>Trình gắn thẻ POS tốt sẽ có thể loại bỏ những điểm không rõ ràng này.</a:t>
            </a:r>
            <a:endParaRPr/>
          </a:p>
        </p:txBody>
      </p:sp>
      <p:sp>
        <p:nvSpPr>
          <p:cNvPr id="1616" name="Google Shape;1616;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8" name="Google Shape;1628;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bộ nhãn POS thông thường được trình bày.</a:t>
            </a:r>
            <a:endParaRPr/>
          </a:p>
        </p:txBody>
      </p:sp>
      <p:sp>
        <p:nvSpPr>
          <p:cNvPr id="1629" name="Google Shape;1629;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Dữ liệu phi cấu trúc chiếm 80% môi trường dữ liệu lớn. Như vậy, trong lĩnh vực dữ liệu lớn, khai phá dữ liệu tập trung vào khai phá dữ liệu phi cấu trúc.</a:t>
            </a:r>
            <a:endParaRPr/>
          </a:p>
        </p:txBody>
      </p:sp>
      <p:sp>
        <p:nvSpPr>
          <p:cNvPr id="276" name="Google Shape;2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0" name="Google Shape;1640;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bộ nhãn POS thông thường được trình bày.</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41" name="Google Shape;1641;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NLTK là một trong những thư viện Python được sử dụng nhiều nhất cho NLP.</a:t>
            </a:r>
            <a:endParaRPr/>
          </a:p>
        </p:txBody>
      </p:sp>
      <p:sp>
        <p:nvSpPr>
          <p:cNvPr id="1655" name="Google Shape;1655;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7" name="Google Shape;1667;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Phân tích dữ liệu khám phá (EDA) và trực quan hóa cũng là những phần quan trọng của NLP.</a:t>
            </a:r>
            <a:endParaRPr/>
          </a:p>
          <a:p>
            <a:pPr indent="0" lvl="0" marL="0" marR="0" rtl="0" algn="l">
              <a:lnSpc>
                <a:spcPct val="100000"/>
              </a:lnSpc>
              <a:spcBef>
                <a:spcPts val="0"/>
              </a:spcBef>
              <a:spcAft>
                <a:spcPts val="0"/>
              </a:spcAft>
              <a:buClr>
                <a:schemeClr val="dk1"/>
              </a:buClr>
              <a:buSzPts val="1200"/>
              <a:buFont typeface="Malgun Gothic"/>
              <a:buNone/>
            </a:pPr>
            <a:r>
              <a:rPr lang="en-US"/>
              <a:t>“Đám mây từ khóa” là một kỹ thuật trực quan hóa rất mạnh mẽ.</a:t>
            </a:r>
            <a:endParaRPr/>
          </a:p>
        </p:txBody>
      </p:sp>
      <p:sp>
        <p:nvSpPr>
          <p:cNvPr id="1668" name="Google Shape;1668;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1" name="Google Shape;1681;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Các bước để tạo một đám mây từ khóa được phác thảo.</a:t>
            </a:r>
            <a:endParaRPr/>
          </a:p>
        </p:txBody>
      </p:sp>
      <p:sp>
        <p:nvSpPr>
          <p:cNvPr id="1682" name="Google Shape;1682;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8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3" name="Google Shape;1693;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694" name="Google Shape;1694;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9" name="Google Shape;1719;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u="none">
                <a:solidFill>
                  <a:schemeClr val="dk1"/>
                </a:solidFill>
                <a:latin typeface="Malgun Gothic"/>
                <a:ea typeface="Malgun Gothic"/>
                <a:cs typeface="Malgun Gothic"/>
                <a:sym typeface="Malgun Gothic"/>
              </a:rPr>
              <a:t>Một phương pháp gán số nguyên cho các từ như sau. Xây dựng một từ vựng liệt kê các từ theo thứ tự tần suất và theo thứ tự tần suất cao nhất, gán số nguyên thấp nhất.</a:t>
            </a:r>
            <a:endParaRPr b="0" i="0" sz="1200" u="none">
              <a:solidFill>
                <a:schemeClr val="dk1"/>
              </a:solidFill>
              <a:latin typeface="Malgun Gothic"/>
              <a:ea typeface="Malgun Gothic"/>
              <a:cs typeface="Malgun Gothic"/>
              <a:sym typeface="Malgun Gothic"/>
            </a:endParaRPr>
          </a:p>
        </p:txBody>
      </p:sp>
      <p:sp>
        <p:nvSpPr>
          <p:cNvPr id="1720" name="Google Shape;1720;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4" name="Google Shape;1734;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Từ được lưu dưới dạng khóa và tần suất của từ dưới dạng giá trị. Đưa một từ vào vocab sẽ trả về tần số.</a:t>
            </a:r>
            <a:endParaRPr b="0" i="0" sz="1200">
              <a:solidFill>
                <a:schemeClr val="dk1"/>
              </a:solidFill>
              <a:latin typeface="Malgun Gothic"/>
              <a:ea typeface="Malgun Gothic"/>
              <a:cs typeface="Malgun Gothic"/>
              <a:sym typeface="Malgun Gothic"/>
            </a:endParaRPr>
          </a:p>
        </p:txBody>
      </p:sp>
      <p:sp>
        <p:nvSpPr>
          <p:cNvPr id="1735" name="Google Shape;1735;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4" name="Google Shape;1754;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55" name="Google Shape;1755;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8" name="Google Shape;1768;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Từ có chỉ số là 1 có tần số cao nhất.</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Nó loại trừ các từ có tần số 1.</a:t>
            </a:r>
            <a:endParaRPr/>
          </a:p>
        </p:txBody>
      </p:sp>
      <p:sp>
        <p:nvSpPr>
          <p:cNvPr id="1769" name="Google Shape;1769;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4" name="Google Shape;178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85" name="Google Shape;1785;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Dữ liệu phi cấu trúc chiếm 80% môi trường dữ liệu lớn. Như vậy trong lĩnh vực dữ liệu lớn, khai phá dữ liệu tập trung vào khai phá dữ liệu phi cấu trúc.</a:t>
            </a:r>
            <a:endParaRPr/>
          </a:p>
        </p:txBody>
      </p:sp>
      <p:sp>
        <p:nvSpPr>
          <p:cNvPr id="288" name="Google Shape;28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p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1" name="Google Shape;1801;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Những từ không tồn tại trong từ vựng được gọi là OOV, từ viết tắt của Out-Of-Vocabulary.</a:t>
            </a:r>
            <a:endParaRPr/>
          </a:p>
        </p:txBody>
      </p:sp>
      <p:sp>
        <p:nvSpPr>
          <p:cNvPr id="1802" name="Google Shape;1802;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5" name="Google Shape;1815;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Sử dụng Python's Counter() ghi lại tần số từ mà không bị trùng lặp.</a:t>
            </a:r>
            <a:endParaRPr/>
          </a:p>
        </p:txBody>
      </p:sp>
      <p:sp>
        <p:nvSpPr>
          <p:cNvPr id="1816" name="Google Shape;1816;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3" name="Google Shape;1833;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34" name="Google Shape;1834;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8" name="Google Shape;1848;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most_common() chỉ trả về các từ có tần suất cao.</a:t>
            </a:r>
            <a:endParaRPr/>
          </a:p>
        </p:txBody>
      </p:sp>
      <p:sp>
        <p:nvSpPr>
          <p:cNvPr id="1849" name="Google Shape;1849;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4" name="Google Shape;1864;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Nhận dữ liệu tuần tự (danh sách, bộ, bộ, từ điển, chuỗi) làm đầu vào và trả về chỉ mục liên tiếp.</a:t>
            </a:r>
            <a:endParaRPr/>
          </a:p>
        </p:txBody>
      </p:sp>
      <p:sp>
        <p:nvSpPr>
          <p:cNvPr id="1865" name="Google Shape;1865;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9" name="Google Shape;1879;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Với văn bản đầu vào, fit_on_texts gán chỉ số số nguyên thấp hơn cho các từ có tần suất xuất hiện cao hơn.</a:t>
            </a: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Bạn có thể kiểm tra xem mỗi từ đã được gán một chỉ mục theo thứ tự tần suất cao nhất chưa. Sử dụng word_counts để kiểm tra số lượng của mỗi từ.</a:t>
            </a:r>
            <a:endParaRPr b="0" i="0" sz="1200">
              <a:solidFill>
                <a:schemeClr val="dk1"/>
              </a:solidFill>
              <a:latin typeface="Malgun Gothic"/>
              <a:ea typeface="Malgun Gothic"/>
              <a:cs typeface="Malgun Gothic"/>
              <a:sym typeface="Malgun Gothic"/>
            </a:endParaRPr>
          </a:p>
        </p:txBody>
      </p:sp>
      <p:sp>
        <p:nvSpPr>
          <p:cNvPr id="1880" name="Google Shape;1880;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4" name="Google Shape;1894;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MỤC ĐÍCH CỦA PHẦN THỰC HÀNH NÀY</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Trong phần thực hành này, bạn thử các kiểu trực quan hóa nâng cao hơn mà thư viện Seaborn cung cấp.</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Bắt đầu Máy tính xách tay Jupyter.</a:t>
            </a:r>
            <a:endParaRPr/>
          </a:p>
          <a:p>
            <a:pPr indent="-342900" lvl="0" marL="342900" rtl="0" algn="l">
              <a:spcBef>
                <a:spcPts val="80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Trong Jupyter Notebook, nhấp vào tệp </a:t>
            </a:r>
            <a:r>
              <a:rPr b="1" lang="en-US" sz="1200">
                <a:solidFill>
                  <a:srgbClr val="000000"/>
                </a:solidFill>
                <a:latin typeface="Times New Roman"/>
                <a:ea typeface="Times New Roman"/>
                <a:cs typeface="Times New Roman"/>
                <a:sym typeface="Times New Roman"/>
              </a:rPr>
              <a:t>ex_Integer Encoding.ipynb </a:t>
            </a:r>
            <a:r>
              <a:rPr lang="en-US" sz="1200">
                <a:solidFill>
                  <a:srgbClr val="000000"/>
                </a:solidFill>
                <a:latin typeface="Times New Roman"/>
                <a:ea typeface="Times New Roman"/>
                <a:cs typeface="Times New Roman"/>
                <a:sym typeface="Times New Roman"/>
              </a:rPr>
              <a:t>trong thư mục </a:t>
            </a:r>
            <a:r>
              <a:rPr b="1" lang="en-US" sz="1200">
                <a:solidFill>
                  <a:srgbClr val="000000"/>
                </a:solidFill>
                <a:latin typeface="Times New Roman"/>
                <a:ea typeface="Times New Roman"/>
                <a:cs typeface="Times New Roman"/>
                <a:sym typeface="Times New Roman"/>
              </a:rPr>
              <a:t>Coding Exercise</a:t>
            </a:r>
            <a:r>
              <a:rPr lang="en-US" sz="1200">
                <a:solidFill>
                  <a:srgbClr val="000000"/>
                </a:solidFill>
                <a:latin typeface="Times New Roman"/>
                <a:ea typeface="Times New Roman"/>
                <a:cs typeface="Times New Roman"/>
                <a:sym typeface="Times New Roman"/>
              </a:rPr>
              <a:t>.</a:t>
            </a:r>
            <a:endParaRPr sz="1200">
              <a:solidFill>
                <a:srgbClr val="FF0000"/>
              </a:solidFill>
              <a:latin typeface="Malgun Gothic"/>
              <a:ea typeface="Malgun Gothic"/>
              <a:cs typeface="Malgun Gothic"/>
              <a:sym typeface="Malgun Gothic"/>
            </a:endParaRPr>
          </a:p>
          <a:p>
            <a:pPr indent="-342900" lvl="0" marL="342900" rtl="0" algn="l">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Xem lại các ví dụ về các chủ đề dưới đây:</a:t>
            </a:r>
            <a:endParaRPr sz="1200">
              <a:solidFill>
                <a:srgbClr val="FF0000"/>
              </a:solidFill>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rgbClr val="000000"/>
              </a:solidFill>
              <a:latin typeface="Times New Roman"/>
              <a:ea typeface="Times New Roman"/>
              <a:cs typeface="Times New Roman"/>
              <a:sym typeface="Times New Roman"/>
            </a:endParaRPr>
          </a:p>
          <a:p>
            <a:pPr indent="-285750" lvl="1" marL="742950" rtl="0" algn="just">
              <a:lnSpc>
                <a:spcPct val="107000"/>
              </a:lnSpc>
              <a:spcBef>
                <a:spcPts val="800"/>
              </a:spcBef>
              <a:spcAft>
                <a:spcPts val="0"/>
              </a:spcAft>
              <a:buClr>
                <a:srgbClr val="000000"/>
              </a:buClr>
              <a:buSzPts val="1200"/>
              <a:buFont typeface="Malgun Gothic"/>
              <a:buAutoNum type="alphaUcPeriod"/>
            </a:pPr>
            <a:r>
              <a:rPr i="1" lang="en-US" sz="1200">
                <a:solidFill>
                  <a:srgbClr val="000000"/>
                </a:solidFill>
                <a:latin typeface="Times New Roman"/>
                <a:ea typeface="Times New Roman"/>
                <a:cs typeface="Times New Roman"/>
                <a:sym typeface="Times New Roman"/>
              </a:rPr>
              <a:t>Trực quan hóa với Seaborn (thêm ví dụ).</a:t>
            </a:r>
            <a:endParaRPr i="1" sz="1000">
              <a:latin typeface="Malgun Gothic"/>
              <a:ea typeface="Malgun Gothic"/>
              <a:cs typeface="Malgun Gothic"/>
              <a:sym typeface="Malgun Gothic"/>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Mảng biểu đồ phân tán.</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PairGrid.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FaceGrid.</a:t>
            </a:r>
            <a:endParaRPr/>
          </a:p>
          <a:p>
            <a:pPr indent="-228600" lvl="2" marL="1143000" rtl="0" algn="just">
              <a:lnSpc>
                <a:spcPct val="107000"/>
              </a:lnSpc>
              <a:spcBef>
                <a:spcPts val="800"/>
              </a:spcBef>
              <a:spcAft>
                <a:spcPts val="0"/>
              </a:spcAft>
              <a:buClr>
                <a:srgbClr val="000000"/>
              </a:buClr>
              <a:buSzPts val="1200"/>
              <a:buFont typeface="Malgun Gothic"/>
              <a:buAutoNum type="romanLcPeriod"/>
            </a:pPr>
            <a:r>
              <a:rPr i="1" lang="en-US" sz="1200">
                <a:solidFill>
                  <a:srgbClr val="000000"/>
                </a:solidFill>
                <a:latin typeface="Times New Roman"/>
                <a:ea typeface="Times New Roman"/>
                <a:cs typeface="Times New Roman"/>
                <a:sym typeface="Times New Roman"/>
              </a:rPr>
              <a:t>Bản đồ nhiệt.</a:t>
            </a:r>
            <a:endParaRPr/>
          </a:p>
          <a:p>
            <a:pPr indent="0" lvl="2" marL="914400" rtl="0" algn="just">
              <a:lnSpc>
                <a:spcPct val="107000"/>
              </a:lnSpc>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a:p>
        </p:txBody>
      </p:sp>
      <p:sp>
        <p:nvSpPr>
          <p:cNvPr id="1895" name="Google Shape;1895;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9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9" name="Google Shape;1909;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910" name="Google Shape;1910;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5" name="Google Shape;1935;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Padding là sửa đổi hình dạng dữ liệu bằng cách điền vào dữ liệu một giá trị nhất định. Nếu giá trị là 0, nó được gọi là 0 padding.</a:t>
            </a:r>
            <a:endParaRPr b="1"/>
          </a:p>
        </p:txBody>
      </p:sp>
      <p:sp>
        <p:nvSpPr>
          <p:cNvPr id="1936" name="Google Shape;1936;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1" name="Google Shape;1951;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Padding là sửa đổi hình dạng dữ liệu bằng cách điền vào dữ liệu một giá trị nhất định. Nếu giá trị là 0, nó được gọi là 0 padding.</a:t>
            </a:r>
            <a:endParaRPr b="1"/>
          </a:p>
        </p:txBody>
      </p:sp>
      <p:sp>
        <p:nvSpPr>
          <p:cNvPr id="1952" name="Google Shape;1952;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181"/>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181"/>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181"/>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88" name="Shape 88"/>
        <p:cNvGrpSpPr/>
        <p:nvPr/>
      </p:nvGrpSpPr>
      <p:grpSpPr>
        <a:xfrm>
          <a:off x="0" y="0"/>
          <a:ext cx="0" cy="0"/>
          <a:chOff x="0" y="0"/>
          <a:chExt cx="0" cy="0"/>
        </a:xfrm>
      </p:grpSpPr>
      <p:grpSp>
        <p:nvGrpSpPr>
          <p:cNvPr id="89" name="Google Shape;89;p190"/>
          <p:cNvGrpSpPr/>
          <p:nvPr/>
        </p:nvGrpSpPr>
        <p:grpSpPr>
          <a:xfrm>
            <a:off x="0" y="1"/>
            <a:ext cx="9902825" cy="999802"/>
            <a:chOff x="0" y="1"/>
            <a:chExt cx="9906000" cy="999802"/>
          </a:xfrm>
        </p:grpSpPr>
        <p:sp>
          <p:nvSpPr>
            <p:cNvPr id="90" name="Google Shape;90;p190"/>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91" name="Google Shape;91;p190"/>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92" name="Google Shape;92;p19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3" name="Google Shape;93;p19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4" name="Google Shape;94;p19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95" name="Google Shape;95;p190"/>
          <p:cNvGrpSpPr/>
          <p:nvPr/>
        </p:nvGrpSpPr>
        <p:grpSpPr>
          <a:xfrm>
            <a:off x="449468" y="1462227"/>
            <a:ext cx="9000714" cy="4500283"/>
            <a:chOff x="449612" y="1219200"/>
            <a:chExt cx="9003600" cy="4500283"/>
          </a:xfrm>
        </p:grpSpPr>
        <p:grpSp>
          <p:nvGrpSpPr>
            <p:cNvPr id="96" name="Google Shape;96;p190"/>
            <p:cNvGrpSpPr/>
            <p:nvPr/>
          </p:nvGrpSpPr>
          <p:grpSpPr>
            <a:xfrm>
              <a:off x="449612" y="1219200"/>
              <a:ext cx="9003600" cy="4500283"/>
              <a:chOff x="578678" y="1445207"/>
              <a:chExt cx="8748000" cy="4136077"/>
            </a:xfrm>
          </p:grpSpPr>
          <p:sp>
            <p:nvSpPr>
              <p:cNvPr id="97" name="Google Shape;97;p190"/>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98" name="Google Shape;98;p190"/>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99" name="Google Shape;99;p190"/>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00" name="Google Shape;100;p190"/>
            <p:cNvGrpSpPr/>
            <p:nvPr/>
          </p:nvGrpSpPr>
          <p:grpSpPr>
            <a:xfrm>
              <a:off x="747834" y="2165797"/>
              <a:ext cx="8539600" cy="1267182"/>
              <a:chOff x="805623" y="2423005"/>
              <a:chExt cx="8539600" cy="1267182"/>
            </a:xfrm>
          </p:grpSpPr>
          <p:grpSp>
            <p:nvGrpSpPr>
              <p:cNvPr id="101" name="Google Shape;101;p190"/>
              <p:cNvGrpSpPr/>
              <p:nvPr/>
            </p:nvGrpSpPr>
            <p:grpSpPr>
              <a:xfrm>
                <a:off x="966158" y="2423005"/>
                <a:ext cx="8379065" cy="1267182"/>
                <a:chOff x="1098893" y="2558690"/>
                <a:chExt cx="8379065" cy="1267182"/>
              </a:xfrm>
            </p:grpSpPr>
            <p:sp>
              <p:nvSpPr>
                <p:cNvPr id="102" name="Google Shape;102;p190"/>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3" name="Google Shape;103;p190"/>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4" name="Google Shape;104;p190"/>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5" name="Google Shape;105;p190"/>
            <p:cNvGrpSpPr/>
            <p:nvPr/>
          </p:nvGrpSpPr>
          <p:grpSpPr>
            <a:xfrm>
              <a:off x="747834" y="3595777"/>
              <a:ext cx="8539600" cy="1670241"/>
              <a:chOff x="805623" y="3889855"/>
              <a:chExt cx="8539600" cy="1670241"/>
            </a:xfrm>
          </p:grpSpPr>
          <p:grpSp>
            <p:nvGrpSpPr>
              <p:cNvPr id="106" name="Google Shape;106;p190"/>
              <p:cNvGrpSpPr/>
              <p:nvPr/>
            </p:nvGrpSpPr>
            <p:grpSpPr>
              <a:xfrm>
                <a:off x="958539" y="3889855"/>
                <a:ext cx="8386684" cy="1670241"/>
                <a:chOff x="1098894" y="2558690"/>
                <a:chExt cx="8386684" cy="1670241"/>
              </a:xfrm>
            </p:grpSpPr>
            <p:sp>
              <p:nvSpPr>
                <p:cNvPr id="107" name="Google Shape;107;p190"/>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08" name="Google Shape;108;p190"/>
                <p:cNvSpPr/>
                <p:nvPr/>
              </p:nvSpPr>
              <p:spPr>
                <a:xfrm>
                  <a:off x="1098894" y="2799950"/>
                  <a:ext cx="8386684" cy="142898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09" name="Google Shape;109;p190"/>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0" name="Google Shape;110;p190"/>
            <p:cNvGrpSpPr/>
            <p:nvPr/>
          </p:nvGrpSpPr>
          <p:grpSpPr>
            <a:xfrm>
              <a:off x="589808" y="1345444"/>
              <a:ext cx="6615664" cy="430887"/>
              <a:chOff x="790976" y="1592058"/>
              <a:chExt cx="6615664" cy="430887"/>
            </a:xfrm>
          </p:grpSpPr>
          <p:sp>
            <p:nvSpPr>
              <p:cNvPr id="111" name="Google Shape;111;p190"/>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112" name="Google Shape;112;p190"/>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3" name="Google Shape;113;p190"/>
          <p:cNvSpPr txBox="1"/>
          <p:nvPr/>
        </p:nvSpPr>
        <p:spPr>
          <a:xfrm>
            <a:off x="4375348" y="6498001"/>
            <a:ext cx="482101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7. Xử lý ngôn ngữ tự nhiên và Mô hình ngôn ngữ trong Khai thác văn bản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4" name="Shape 114"/>
        <p:cNvGrpSpPr/>
        <p:nvPr/>
      </p:nvGrpSpPr>
      <p:grpSpPr>
        <a:xfrm>
          <a:off x="0" y="0"/>
          <a:ext cx="0" cy="0"/>
          <a:chOff x="0" y="0"/>
          <a:chExt cx="0" cy="0"/>
        </a:xfrm>
      </p:grpSpPr>
      <p:sp>
        <p:nvSpPr>
          <p:cNvPr id="115" name="Google Shape;115;p191"/>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16" name="Google Shape;116;p191"/>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17" name="Google Shape;117;p191"/>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pic>
        <p:nvPicPr>
          <p:cNvPr id="118" name="Google Shape;118;p191"/>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19" name="Google Shape;119;p19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0" name="Google Shape;120;p19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1" name="Google Shape;121;p19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22" name="Google Shape;122;p191"/>
          <p:cNvGrpSpPr/>
          <p:nvPr/>
        </p:nvGrpSpPr>
        <p:grpSpPr>
          <a:xfrm>
            <a:off x="0" y="1"/>
            <a:ext cx="9902825" cy="999802"/>
            <a:chOff x="0" y="1"/>
            <a:chExt cx="9906000" cy="999802"/>
          </a:xfrm>
        </p:grpSpPr>
        <p:sp>
          <p:nvSpPr>
            <p:cNvPr id="123" name="Google Shape;123;p191"/>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4" name="Google Shape;124;p191"/>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25" name="Google Shape;125;p191"/>
          <p:cNvSpPr txBox="1"/>
          <p:nvPr/>
        </p:nvSpPr>
        <p:spPr>
          <a:xfrm>
            <a:off x="4375348" y="6498001"/>
            <a:ext cx="482101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7. Xử lý ngôn ngữ tự nhiên và Mô hình ngôn ngữ trong Khai thác văn bản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26" name="Shape 126"/>
        <p:cNvGrpSpPr/>
        <p:nvPr/>
      </p:nvGrpSpPr>
      <p:grpSpPr>
        <a:xfrm>
          <a:off x="0" y="0"/>
          <a:ext cx="0" cy="0"/>
          <a:chOff x="0" y="0"/>
          <a:chExt cx="0" cy="0"/>
        </a:xfrm>
      </p:grpSpPr>
      <p:cxnSp>
        <p:nvCxnSpPr>
          <p:cNvPr id="127" name="Google Shape;127;p19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8" name="Google Shape;128;p19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9" name="Google Shape;129;p19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cxnSp>
        <p:nvCxnSpPr>
          <p:cNvPr id="130" name="Google Shape;130;p192"/>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1" name="Google Shape;131;p192"/>
          <p:cNvSpPr txBox="1"/>
          <p:nvPr/>
        </p:nvSpPr>
        <p:spPr>
          <a:xfrm>
            <a:off x="4447356" y="6498001"/>
            <a:ext cx="4749003"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7. Xử lý ngôn ngữ tự nhiên và Mô hình ngôn ngữ trong Khai thác văn bản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2" name="Shape 132"/>
        <p:cNvGrpSpPr/>
        <p:nvPr/>
      </p:nvGrpSpPr>
      <p:grpSpPr>
        <a:xfrm>
          <a:off x="0" y="0"/>
          <a:ext cx="0" cy="0"/>
          <a:chOff x="0" y="0"/>
          <a:chExt cx="0" cy="0"/>
        </a:xfrm>
      </p:grpSpPr>
      <p:pic>
        <p:nvPicPr>
          <p:cNvPr id="133" name="Google Shape;133;p193"/>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34" name="Google Shape;134;p193"/>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35" name="Google Shape;135;p193"/>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4" name="Shape 14"/>
        <p:cNvGrpSpPr/>
        <p:nvPr/>
      </p:nvGrpSpPr>
      <p:grpSpPr>
        <a:xfrm>
          <a:off x="0" y="0"/>
          <a:ext cx="0" cy="0"/>
          <a:chOff x="0" y="0"/>
          <a:chExt cx="0" cy="0"/>
        </a:xfrm>
      </p:grpSpPr>
      <p:pic>
        <p:nvPicPr>
          <p:cNvPr id="15" name="Google Shape;15;p18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6" name="Google Shape;16;p18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18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18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9" name="Shape 19"/>
        <p:cNvGrpSpPr/>
        <p:nvPr/>
      </p:nvGrpSpPr>
      <p:grpSpPr>
        <a:xfrm>
          <a:off x="0" y="0"/>
          <a:ext cx="0" cy="0"/>
          <a:chOff x="0" y="0"/>
          <a:chExt cx="0" cy="0"/>
        </a:xfrm>
      </p:grpSpPr>
      <p:cxnSp>
        <p:nvCxnSpPr>
          <p:cNvPr id="20" name="Google Shape;20;p18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18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18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3" name="Google Shape;23;p183"/>
          <p:cNvSpPr txBox="1"/>
          <p:nvPr/>
        </p:nvSpPr>
        <p:spPr>
          <a:xfrm>
            <a:off x="4303340" y="6498001"/>
            <a:ext cx="489301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u="none" cap="none" strike="noStrike">
                <a:solidFill>
                  <a:srgbClr val="7F7F7F"/>
                </a:solidFill>
                <a:latin typeface="Arial"/>
                <a:ea typeface="Arial"/>
                <a:cs typeface="Arial"/>
                <a:sym typeface="Arial"/>
              </a:rPr>
              <a:t>Chương 7. Xử lý ngôn ngữ tự nhiên và Mô hình ngôn ngữ trong Khai thác văn bản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184"/>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6" name="Google Shape;26;p18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7" name="Google Shape;27;p18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8" name="Google Shape;28;p18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29" name="Google Shape;29;p184"/>
          <p:cNvSpPr txBox="1"/>
          <p:nvPr/>
        </p:nvSpPr>
        <p:spPr>
          <a:xfrm>
            <a:off x="4231332" y="6498001"/>
            <a:ext cx="4965027"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7. Xử lý ngôn ngữ tự nhiên và Mô hình ngôn ngữ trong Khai thác văn bản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0" name="Shape 30"/>
        <p:cNvGrpSpPr/>
        <p:nvPr/>
      </p:nvGrpSpPr>
      <p:grpSpPr>
        <a:xfrm>
          <a:off x="0" y="0"/>
          <a:ext cx="0" cy="0"/>
          <a:chOff x="0" y="0"/>
          <a:chExt cx="0" cy="0"/>
        </a:xfrm>
      </p:grpSpPr>
      <p:pic>
        <p:nvPicPr>
          <p:cNvPr id="31" name="Google Shape;31;p185"/>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2" name="Google Shape;32;p18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18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4" name="Google Shape;34;p18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5" name="Google Shape;35;p185"/>
          <p:cNvSpPr txBox="1"/>
          <p:nvPr/>
        </p:nvSpPr>
        <p:spPr>
          <a:xfrm>
            <a:off x="3787724" y="6498001"/>
            <a:ext cx="5408635"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7. Xử lý ngôn ngữ tự nhiên và Mô hình ngôn ngữ trong Khai thác văn bản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6" name="Shape 36"/>
        <p:cNvGrpSpPr/>
        <p:nvPr/>
      </p:nvGrpSpPr>
      <p:grpSpPr>
        <a:xfrm>
          <a:off x="0" y="0"/>
          <a:ext cx="0" cy="0"/>
          <a:chOff x="0" y="0"/>
          <a:chExt cx="0" cy="0"/>
        </a:xfrm>
      </p:grpSpPr>
      <p:sp>
        <p:nvSpPr>
          <p:cNvPr id="37" name="Google Shape;37;p186"/>
          <p:cNvSpPr txBox="1"/>
          <p:nvPr/>
        </p:nvSpPr>
        <p:spPr>
          <a:xfrm>
            <a:off x="2869926" y="6347711"/>
            <a:ext cx="5887830"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1100">
                <a:solidFill>
                  <a:srgbClr val="7F7F7F"/>
                </a:solidFill>
                <a:latin typeface="Arial"/>
                <a:ea typeface="Arial"/>
                <a:cs typeface="Arial"/>
                <a:sym typeface="Arial"/>
              </a:rPr>
              <a:t>Chương 7. Xử lý ngôn ngữ tự nhiên và Mô hình ngôn ngữ trong Khai thác văn bản </a:t>
            </a:r>
            <a:endParaRPr/>
          </a:p>
        </p:txBody>
      </p:sp>
      <p:sp>
        <p:nvSpPr>
          <p:cNvPr id="38" name="Google Shape;38;p186"/>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39" name="Shape 39"/>
        <p:cNvGrpSpPr/>
        <p:nvPr/>
      </p:nvGrpSpPr>
      <p:grpSpPr>
        <a:xfrm>
          <a:off x="0" y="0"/>
          <a:ext cx="0" cy="0"/>
          <a:chOff x="0" y="0"/>
          <a:chExt cx="0" cy="0"/>
        </a:xfrm>
      </p:grpSpPr>
      <p:pic>
        <p:nvPicPr>
          <p:cNvPr id="40" name="Google Shape;40;p187"/>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1" name="Google Shape;41;p187"/>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42" name="Google Shape;42;p187"/>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3" name="Google Shape;43;p187"/>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4" name="Google Shape;44;p187"/>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45" name="Shape 45"/>
        <p:cNvGrpSpPr/>
        <p:nvPr/>
      </p:nvGrpSpPr>
      <p:grpSpPr>
        <a:xfrm>
          <a:off x="0" y="0"/>
          <a:ext cx="0" cy="0"/>
          <a:chOff x="0" y="0"/>
          <a:chExt cx="0" cy="0"/>
        </a:xfrm>
      </p:grpSpPr>
      <p:cxnSp>
        <p:nvCxnSpPr>
          <p:cNvPr id="46" name="Google Shape;46;p18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47" name="Google Shape;47;p18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8" name="Google Shape;48;p18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49" name="Google Shape;49;p188"/>
          <p:cNvGrpSpPr/>
          <p:nvPr/>
        </p:nvGrpSpPr>
        <p:grpSpPr>
          <a:xfrm>
            <a:off x="0" y="1"/>
            <a:ext cx="9902825" cy="999802"/>
            <a:chOff x="0" y="1"/>
            <a:chExt cx="9906000" cy="999802"/>
          </a:xfrm>
        </p:grpSpPr>
        <p:sp>
          <p:nvSpPr>
            <p:cNvPr id="50" name="Google Shape;50;p188"/>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1" name="Google Shape;51;p188"/>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52" name="Google Shape;52;p188"/>
          <p:cNvGrpSpPr/>
          <p:nvPr/>
        </p:nvGrpSpPr>
        <p:grpSpPr>
          <a:xfrm>
            <a:off x="449855" y="1251376"/>
            <a:ext cx="9015111" cy="4993976"/>
            <a:chOff x="578678" y="1436154"/>
            <a:chExt cx="8748000" cy="4993976"/>
          </a:xfrm>
        </p:grpSpPr>
        <p:sp>
          <p:nvSpPr>
            <p:cNvPr id="53" name="Google Shape;53;p188"/>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4" name="Google Shape;54;p188"/>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5" name="Google Shape;55;p188"/>
            <p:cNvSpPr/>
            <p:nvPr/>
          </p:nvSpPr>
          <p:spPr>
            <a:xfrm>
              <a:off x="768350" y="1631455"/>
              <a:ext cx="1029652" cy="492443"/>
            </a:xfrm>
            <a:prstGeom prst="rect">
              <a:avLst/>
            </a:prstGeom>
            <a:solidFill>
              <a:srgbClr val="ECEFF6"/>
            </a:solid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grpSp>
      <p:sp>
        <p:nvSpPr>
          <p:cNvPr id="56" name="Google Shape;56;p188"/>
          <p:cNvSpPr txBox="1"/>
          <p:nvPr/>
        </p:nvSpPr>
        <p:spPr>
          <a:xfrm>
            <a:off x="4303340" y="6498001"/>
            <a:ext cx="489301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7. Xử lý ngôn ngữ tự nhiên và Mô hình ngôn ngữ trong Khai thác văn bản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57" name="Shape 57"/>
        <p:cNvGrpSpPr/>
        <p:nvPr/>
      </p:nvGrpSpPr>
      <p:grpSpPr>
        <a:xfrm>
          <a:off x="0" y="0"/>
          <a:ext cx="0" cy="0"/>
          <a:chOff x="0" y="0"/>
          <a:chExt cx="0" cy="0"/>
        </a:xfrm>
      </p:grpSpPr>
      <p:grpSp>
        <p:nvGrpSpPr>
          <p:cNvPr id="58" name="Google Shape;58;p189"/>
          <p:cNvGrpSpPr/>
          <p:nvPr/>
        </p:nvGrpSpPr>
        <p:grpSpPr>
          <a:xfrm>
            <a:off x="449468" y="1462227"/>
            <a:ext cx="9000714" cy="4500283"/>
            <a:chOff x="578678" y="1445207"/>
            <a:chExt cx="8748000" cy="4136077"/>
          </a:xfrm>
        </p:grpSpPr>
        <p:sp>
          <p:nvSpPr>
            <p:cNvPr id="59" name="Google Shape;59;p189"/>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0" name="Google Shape;60;p189"/>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1" name="Google Shape;61;p189"/>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62" name="Google Shape;62;p189"/>
          <p:cNvGrpSpPr/>
          <p:nvPr/>
        </p:nvGrpSpPr>
        <p:grpSpPr>
          <a:xfrm>
            <a:off x="0" y="1"/>
            <a:ext cx="9902825" cy="999802"/>
            <a:chOff x="0" y="1"/>
            <a:chExt cx="9906000" cy="999802"/>
          </a:xfrm>
        </p:grpSpPr>
        <p:sp>
          <p:nvSpPr>
            <p:cNvPr id="63" name="Google Shape;63;p189"/>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4" name="Google Shape;64;p189"/>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65" name="Google Shape;65;p18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6" name="Google Shape;66;p18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7" name="Google Shape;67;p18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68" name="Google Shape;68;p189"/>
          <p:cNvGrpSpPr/>
          <p:nvPr/>
        </p:nvGrpSpPr>
        <p:grpSpPr>
          <a:xfrm>
            <a:off x="747594" y="2408824"/>
            <a:ext cx="8536863" cy="3303528"/>
            <a:chOff x="747834" y="2129937"/>
            <a:chExt cx="8539600" cy="3303528"/>
          </a:xfrm>
        </p:grpSpPr>
        <p:grpSp>
          <p:nvGrpSpPr>
            <p:cNvPr id="69" name="Google Shape;69;p189"/>
            <p:cNvGrpSpPr/>
            <p:nvPr/>
          </p:nvGrpSpPr>
          <p:grpSpPr>
            <a:xfrm>
              <a:off x="747834" y="2129937"/>
              <a:ext cx="8539600" cy="1267182"/>
              <a:chOff x="805623" y="2423005"/>
              <a:chExt cx="8539600" cy="1267182"/>
            </a:xfrm>
          </p:grpSpPr>
          <p:grpSp>
            <p:nvGrpSpPr>
              <p:cNvPr id="70" name="Google Shape;70;p189"/>
              <p:cNvGrpSpPr/>
              <p:nvPr/>
            </p:nvGrpSpPr>
            <p:grpSpPr>
              <a:xfrm>
                <a:off x="966158" y="2423005"/>
                <a:ext cx="8379065" cy="1267182"/>
                <a:chOff x="1098893" y="2558690"/>
                <a:chExt cx="8379065" cy="1267182"/>
              </a:xfrm>
            </p:grpSpPr>
            <p:sp>
              <p:nvSpPr>
                <p:cNvPr id="71" name="Google Shape;71;p189"/>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2" name="Google Shape;72;p189"/>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3" name="Google Shape;73;p189"/>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4" name="Google Shape;74;p189"/>
            <p:cNvGrpSpPr/>
            <p:nvPr/>
          </p:nvGrpSpPr>
          <p:grpSpPr>
            <a:xfrm>
              <a:off x="747834" y="3559917"/>
              <a:ext cx="8539600" cy="1055714"/>
              <a:chOff x="805623" y="3889855"/>
              <a:chExt cx="8539600" cy="1055714"/>
            </a:xfrm>
          </p:grpSpPr>
          <p:grpSp>
            <p:nvGrpSpPr>
              <p:cNvPr id="75" name="Google Shape;75;p189"/>
              <p:cNvGrpSpPr/>
              <p:nvPr/>
            </p:nvGrpSpPr>
            <p:grpSpPr>
              <a:xfrm>
                <a:off x="958539" y="3889855"/>
                <a:ext cx="8386684" cy="1055714"/>
                <a:chOff x="1098894" y="2558690"/>
                <a:chExt cx="8386684" cy="1055714"/>
              </a:xfrm>
            </p:grpSpPr>
            <p:sp>
              <p:nvSpPr>
                <p:cNvPr id="76" name="Google Shape;76;p189"/>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77" name="Google Shape;77;p189"/>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78" name="Google Shape;78;p189"/>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9" name="Google Shape;79;p189"/>
            <p:cNvGrpSpPr/>
            <p:nvPr/>
          </p:nvGrpSpPr>
          <p:grpSpPr>
            <a:xfrm>
              <a:off x="747834" y="4781836"/>
              <a:ext cx="8539600" cy="651629"/>
              <a:chOff x="805623" y="5143345"/>
              <a:chExt cx="8539600" cy="651629"/>
            </a:xfrm>
          </p:grpSpPr>
          <p:grpSp>
            <p:nvGrpSpPr>
              <p:cNvPr id="80" name="Google Shape;80;p189"/>
              <p:cNvGrpSpPr/>
              <p:nvPr/>
            </p:nvGrpSpPr>
            <p:grpSpPr>
              <a:xfrm>
                <a:off x="966159" y="5143345"/>
                <a:ext cx="8379064" cy="651629"/>
                <a:chOff x="1098894" y="2558690"/>
                <a:chExt cx="8379064" cy="651629"/>
              </a:xfrm>
            </p:grpSpPr>
            <p:sp>
              <p:nvSpPr>
                <p:cNvPr id="81" name="Google Shape;81;p189"/>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2" name="Google Shape;82;p189"/>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3" name="Google Shape;83;p189"/>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4" name="Google Shape;84;p189"/>
          <p:cNvGrpSpPr/>
          <p:nvPr/>
        </p:nvGrpSpPr>
        <p:grpSpPr>
          <a:xfrm>
            <a:off x="589619" y="1588472"/>
            <a:ext cx="6613544" cy="430887"/>
            <a:chOff x="790976" y="1592058"/>
            <a:chExt cx="6615664" cy="430887"/>
          </a:xfrm>
        </p:grpSpPr>
        <p:sp>
          <p:nvSpPr>
            <p:cNvPr id="85" name="Google Shape;85;p189"/>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86" name="Google Shape;86;p189"/>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87" name="Google Shape;87;p189"/>
          <p:cNvSpPr txBox="1"/>
          <p:nvPr/>
        </p:nvSpPr>
        <p:spPr>
          <a:xfrm>
            <a:off x="4087316" y="6498001"/>
            <a:ext cx="5109043"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7. Xử lý ngôn ngữ tự nhiên và Mô hình ngôn ngữ trong Khai thác văn bản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26.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5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26.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54.png"/><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58.png"/><Relationship Id="rId4" Type="http://schemas.openxmlformats.org/officeDocument/2006/relationships/image" Target="../media/image5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26.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60.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6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6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71.png"/><Relationship Id="rId4" Type="http://schemas.openxmlformats.org/officeDocument/2006/relationships/image" Target="../media/image67.png"/><Relationship Id="rId5" Type="http://schemas.openxmlformats.org/officeDocument/2006/relationships/image" Target="../media/image7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26.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72.png"/><Relationship Id="rId4" Type="http://schemas.openxmlformats.org/officeDocument/2006/relationships/image" Target="../media/image7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77.png"/></Relationships>
</file>

<file path=ppt/slides/_rels/slide132.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85.png"/><Relationship Id="rId13" Type="http://schemas.openxmlformats.org/officeDocument/2006/relationships/image" Target="../media/image98.png"/><Relationship Id="rId12" Type="http://schemas.openxmlformats.org/officeDocument/2006/relationships/image" Target="../media/image90.png"/><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74.jpg"/><Relationship Id="rId4" Type="http://schemas.openxmlformats.org/officeDocument/2006/relationships/image" Target="../media/image78.png"/><Relationship Id="rId9" Type="http://schemas.openxmlformats.org/officeDocument/2006/relationships/image" Target="../media/image88.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80.png"/><Relationship Id="rId8" Type="http://schemas.openxmlformats.org/officeDocument/2006/relationships/image" Target="../media/image8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9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9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26.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93.png"/><Relationship Id="rId4" Type="http://schemas.openxmlformats.org/officeDocument/2006/relationships/image" Target="../media/image92.png"/><Relationship Id="rId5" Type="http://schemas.openxmlformats.org/officeDocument/2006/relationships/image" Target="../media/image97.png"/><Relationship Id="rId6" Type="http://schemas.openxmlformats.org/officeDocument/2006/relationships/image" Target="../media/image9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9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103.png"/><Relationship Id="rId4" Type="http://schemas.openxmlformats.org/officeDocument/2006/relationships/image" Target="../media/image95.png"/><Relationship Id="rId5" Type="http://schemas.openxmlformats.org/officeDocument/2006/relationships/image" Target="../media/image10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04.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0.png"/><Relationship Id="rId7" Type="http://schemas.openxmlformats.org/officeDocument/2006/relationships/image" Target="../media/image10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26.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10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110.png"/><Relationship Id="rId4" Type="http://schemas.openxmlformats.org/officeDocument/2006/relationships/image" Target="../media/image108.png"/><Relationship Id="rId5" Type="http://schemas.openxmlformats.org/officeDocument/2006/relationships/image" Target="../media/image111.png"/><Relationship Id="rId6" Type="http://schemas.openxmlformats.org/officeDocument/2006/relationships/image" Target="../media/image12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1" Type="http://schemas.openxmlformats.org/officeDocument/2006/relationships/image" Target="../media/image118.png"/><Relationship Id="rId10" Type="http://schemas.openxmlformats.org/officeDocument/2006/relationships/image" Target="../media/image116.png"/><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19.png"/><Relationship Id="rId5" Type="http://schemas.openxmlformats.org/officeDocument/2006/relationships/image" Target="../media/image114.png"/><Relationship Id="rId6" Type="http://schemas.openxmlformats.org/officeDocument/2006/relationships/image" Target="../media/image117.png"/><Relationship Id="rId7" Type="http://schemas.openxmlformats.org/officeDocument/2006/relationships/image" Target="../media/image112.png"/><Relationship Id="rId8" Type="http://schemas.openxmlformats.org/officeDocument/2006/relationships/image" Target="../media/image113.png"/></Relationships>
</file>

<file path=ppt/slides/_rels/slide151.xml.rels><?xml version="1.0" encoding="UTF-8" standalone="yes"?><Relationships xmlns="http://schemas.openxmlformats.org/package/2006/relationships"><Relationship Id="rId20" Type="http://schemas.openxmlformats.org/officeDocument/2006/relationships/image" Target="../media/image145.png"/><Relationship Id="rId11" Type="http://schemas.openxmlformats.org/officeDocument/2006/relationships/image" Target="../media/image130.png"/><Relationship Id="rId10" Type="http://schemas.openxmlformats.org/officeDocument/2006/relationships/image" Target="../media/image116.png"/><Relationship Id="rId21" Type="http://schemas.openxmlformats.org/officeDocument/2006/relationships/image" Target="../media/image144.png"/><Relationship Id="rId13" Type="http://schemas.openxmlformats.org/officeDocument/2006/relationships/image" Target="../media/image132.png"/><Relationship Id="rId12" Type="http://schemas.openxmlformats.org/officeDocument/2006/relationships/image" Target="../media/image134.png"/><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9.png"/><Relationship Id="rId15" Type="http://schemas.openxmlformats.org/officeDocument/2006/relationships/image" Target="../media/image135.png"/><Relationship Id="rId14" Type="http://schemas.openxmlformats.org/officeDocument/2006/relationships/image" Target="../media/image136.png"/><Relationship Id="rId17" Type="http://schemas.openxmlformats.org/officeDocument/2006/relationships/image" Target="../media/image139.png"/><Relationship Id="rId16" Type="http://schemas.openxmlformats.org/officeDocument/2006/relationships/image" Target="../media/image142.png"/><Relationship Id="rId5" Type="http://schemas.openxmlformats.org/officeDocument/2006/relationships/image" Target="../media/image114.png"/><Relationship Id="rId19" Type="http://schemas.openxmlformats.org/officeDocument/2006/relationships/image" Target="../media/image138.png"/><Relationship Id="rId6" Type="http://schemas.openxmlformats.org/officeDocument/2006/relationships/image" Target="../media/image117.png"/><Relationship Id="rId18" Type="http://schemas.openxmlformats.org/officeDocument/2006/relationships/image" Target="../media/image137.png"/><Relationship Id="rId7" Type="http://schemas.openxmlformats.org/officeDocument/2006/relationships/image" Target="../media/image112.png"/><Relationship Id="rId8" Type="http://schemas.openxmlformats.org/officeDocument/2006/relationships/image" Target="../media/image113.png"/></Relationships>
</file>

<file path=ppt/slides/_rels/slide152.xml.rels><?xml version="1.0" encoding="UTF-8" standalone="yes"?><Relationships xmlns="http://schemas.openxmlformats.org/package/2006/relationships"><Relationship Id="rId20" Type="http://schemas.openxmlformats.org/officeDocument/2006/relationships/image" Target="../media/image156.png"/><Relationship Id="rId11" Type="http://schemas.openxmlformats.org/officeDocument/2006/relationships/image" Target="../media/image147.png"/><Relationship Id="rId10" Type="http://schemas.openxmlformats.org/officeDocument/2006/relationships/image" Target="../media/image116.png"/><Relationship Id="rId21" Type="http://schemas.openxmlformats.org/officeDocument/2006/relationships/image" Target="../media/image158.png"/><Relationship Id="rId13" Type="http://schemas.openxmlformats.org/officeDocument/2006/relationships/image" Target="../media/image148.png"/><Relationship Id="rId12" Type="http://schemas.openxmlformats.org/officeDocument/2006/relationships/image" Target="../media/image143.png"/><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140.png"/><Relationship Id="rId4" Type="http://schemas.openxmlformats.org/officeDocument/2006/relationships/image" Target="../media/image141.png"/><Relationship Id="rId9" Type="http://schemas.openxmlformats.org/officeDocument/2006/relationships/image" Target="../media/image146.png"/><Relationship Id="rId15" Type="http://schemas.openxmlformats.org/officeDocument/2006/relationships/image" Target="../media/image152.png"/><Relationship Id="rId14" Type="http://schemas.openxmlformats.org/officeDocument/2006/relationships/image" Target="../media/image149.png"/><Relationship Id="rId17" Type="http://schemas.openxmlformats.org/officeDocument/2006/relationships/image" Target="../media/image151.png"/><Relationship Id="rId16" Type="http://schemas.openxmlformats.org/officeDocument/2006/relationships/image" Target="../media/image150.png"/><Relationship Id="rId5" Type="http://schemas.openxmlformats.org/officeDocument/2006/relationships/image" Target="../media/image114.png"/><Relationship Id="rId19" Type="http://schemas.openxmlformats.org/officeDocument/2006/relationships/image" Target="../media/image157.png"/><Relationship Id="rId6" Type="http://schemas.openxmlformats.org/officeDocument/2006/relationships/image" Target="../media/image117.png"/><Relationship Id="rId18" Type="http://schemas.openxmlformats.org/officeDocument/2006/relationships/image" Target="../media/image154.png"/><Relationship Id="rId7" Type="http://schemas.openxmlformats.org/officeDocument/2006/relationships/image" Target="../media/image112.png"/><Relationship Id="rId8" Type="http://schemas.openxmlformats.org/officeDocument/2006/relationships/image" Target="../media/image113.png"/></Relationships>
</file>

<file path=ppt/slides/_rels/slide153.xml.rels><?xml version="1.0" encoding="UTF-8" standalone="yes"?><Relationships xmlns="http://schemas.openxmlformats.org/package/2006/relationships"><Relationship Id="rId11" Type="http://schemas.openxmlformats.org/officeDocument/2006/relationships/image" Target="../media/image147.png"/><Relationship Id="rId10" Type="http://schemas.openxmlformats.org/officeDocument/2006/relationships/image" Target="../media/image116.png"/><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image" Target="../media/image153.png"/><Relationship Id="rId4" Type="http://schemas.openxmlformats.org/officeDocument/2006/relationships/image" Target="../media/image162.png"/><Relationship Id="rId9" Type="http://schemas.openxmlformats.org/officeDocument/2006/relationships/image" Target="../media/image146.png"/><Relationship Id="rId5" Type="http://schemas.openxmlformats.org/officeDocument/2006/relationships/image" Target="../media/image114.png"/><Relationship Id="rId6" Type="http://schemas.openxmlformats.org/officeDocument/2006/relationships/image" Target="../media/image155.png"/><Relationship Id="rId7" Type="http://schemas.openxmlformats.org/officeDocument/2006/relationships/image" Target="../media/image160.png"/><Relationship Id="rId8" Type="http://schemas.openxmlformats.org/officeDocument/2006/relationships/image" Target="../media/image11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 Id="rId3" Type="http://schemas.openxmlformats.org/officeDocument/2006/relationships/image" Target="../media/image163.png"/><Relationship Id="rId4" Type="http://schemas.openxmlformats.org/officeDocument/2006/relationships/image" Target="../media/image16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16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 Id="rId3" Type="http://schemas.openxmlformats.org/officeDocument/2006/relationships/image" Target="../media/image26.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17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1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 Id="rId3" Type="http://schemas.openxmlformats.org/officeDocument/2006/relationships/image" Target="../media/image16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 Id="rId3" Type="http://schemas.openxmlformats.org/officeDocument/2006/relationships/image" Target="../media/image16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170.png"/><Relationship Id="rId6" Type="http://schemas.openxmlformats.org/officeDocument/2006/relationships/image" Target="../media/image172.png"/><Relationship Id="rId7" Type="http://schemas.openxmlformats.org/officeDocument/2006/relationships/image" Target="../media/image87.png"/><Relationship Id="rId8" Type="http://schemas.openxmlformats.org/officeDocument/2006/relationships/image" Target="../media/image8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 Id="rId3" Type="http://schemas.openxmlformats.org/officeDocument/2006/relationships/image" Target="../media/image26.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image" Target="../media/image26.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 Id="rId3" Type="http://schemas.openxmlformats.org/officeDocument/2006/relationships/image" Target="../media/image26.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 Id="rId3" Type="http://schemas.openxmlformats.org/officeDocument/2006/relationships/image" Target="../media/image26.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8.xml"/><Relationship Id="rId3" Type="http://schemas.openxmlformats.org/officeDocument/2006/relationships/image" Target="../media/image8.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docs.python.org/3/howto/regex.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33.png"/><Relationship Id="rId4" Type="http://schemas.openxmlformats.org/officeDocument/2006/relationships/image" Target="../media/image128.png"/><Relationship Id="rId5" Type="http://schemas.openxmlformats.org/officeDocument/2006/relationships/image" Target="../media/image27.jpg"/><Relationship Id="rId6"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3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26.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p:nvPr/>
        </p:nvSpPr>
        <p:spPr>
          <a:xfrm>
            <a:off x="719769" y="1710551"/>
            <a:ext cx="8364302" cy="22152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Samsung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Innovation </a:t>
            </a:r>
            <a:endParaRPr/>
          </a:p>
          <a:p>
            <a:pPr indent="0" lvl="0" marL="0" marR="0" rtl="0" algn="l">
              <a:spcBef>
                <a:spcPts val="0"/>
              </a:spcBef>
              <a:spcAft>
                <a:spcPts val="0"/>
              </a:spcAft>
              <a:buNone/>
            </a:pPr>
            <a:r>
              <a:rPr b="1" i="0" lang="en-US" sz="4799" u="none" cap="none" strike="noStrike">
                <a:solidFill>
                  <a:srgbClr val="000000"/>
                </a:solidFill>
                <a:latin typeface="Arial"/>
                <a:ea typeface="Arial"/>
                <a:cs typeface="Arial"/>
                <a:sym typeface="Arial"/>
              </a:rPr>
              <a:t>Campus</a:t>
            </a:r>
            <a:endParaRPr/>
          </a:p>
        </p:txBody>
      </p:sp>
      <p:grpSp>
        <p:nvGrpSpPr>
          <p:cNvPr id="142" name="Google Shape;142;p1"/>
          <p:cNvGrpSpPr/>
          <p:nvPr/>
        </p:nvGrpSpPr>
        <p:grpSpPr>
          <a:xfrm>
            <a:off x="724457" y="4319714"/>
            <a:ext cx="6095883" cy="369214"/>
            <a:chOff x="724689" y="4320000"/>
            <a:chExt cx="6097837" cy="369332"/>
          </a:xfrm>
        </p:grpSpPr>
        <p:sp>
          <p:nvSpPr>
            <p:cNvPr id="143" name="Google Shape;14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399"/>
                <a:buFont typeface="Arial"/>
                <a:buNone/>
              </a:pPr>
              <a:r>
                <a:rPr b="1" i="0" lang="en-US" sz="2399" u="none" cap="none" strike="noStrike">
                  <a:solidFill>
                    <a:srgbClr val="1428A0"/>
                  </a:solidFill>
                  <a:latin typeface="Arial"/>
                  <a:ea typeface="Arial"/>
                  <a:cs typeface="Arial"/>
                  <a:sym typeface="Arial"/>
                </a:rPr>
                <a:t>Trí tuệ Nhân tạo</a:t>
              </a:r>
              <a:endParaRPr b="1" i="0" sz="2399" u="none" cap="none" strike="noStrike">
                <a:solidFill>
                  <a:srgbClr val="1428A0"/>
                </a:solidFill>
                <a:latin typeface="Arial"/>
                <a:ea typeface="Arial"/>
                <a:cs typeface="Arial"/>
                <a:sym typeface="Arial"/>
              </a:endParaRPr>
            </a:p>
          </p:txBody>
        </p:sp>
        <p:sp>
          <p:nvSpPr>
            <p:cNvPr id="144" name="Google Shape;14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pSp>
        <p:nvGrpSpPr>
          <p:cNvPr id="302" name="Google Shape;302;p10"/>
          <p:cNvGrpSpPr/>
          <p:nvPr/>
        </p:nvGrpSpPr>
        <p:grpSpPr>
          <a:xfrm>
            <a:off x="450000" y="450000"/>
            <a:ext cx="9018000" cy="276999"/>
            <a:chOff x="450000" y="450000"/>
            <a:chExt cx="9018000" cy="276999"/>
          </a:xfrm>
        </p:grpSpPr>
        <p:sp>
          <p:nvSpPr>
            <p:cNvPr id="303" name="Google Shape;303;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304" name="Google Shape;304;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305" name="Google Shape;305;p10"/>
          <p:cNvSpPr/>
          <p:nvPr/>
        </p:nvSpPr>
        <p:spPr>
          <a:xfrm>
            <a:off x="702940" y="1798458"/>
            <a:ext cx="8632825" cy="20536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NLP là một lĩnh vực AI xử lý giao tiếp.</a:t>
            </a:r>
            <a:r>
              <a:rPr lang="en-US" sz="1300">
                <a:solidFill>
                  <a:srgbClr val="262626"/>
                </a:solidFill>
                <a:latin typeface="Arial"/>
                <a:ea typeface="Arial"/>
                <a:cs typeface="Arial"/>
                <a:sym typeface="Arial"/>
              </a:rPr>
              <a:t> Nó cho phép máy tạo và phân tích ngôn ngữ của con người (tạo và hiểu ngôn ngữ tự nhiên)</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NLP có thể xử lý nhiều loại giọng nói bao gồm tiếng lóng, tiếng địa phương và lỗi ngữ pháp. Học máy xây dựng nền tảng cho phương pháp này. Các ứng dụng của NPL là công cụ tìm kiếm, chatbot AI, ứng dụng sửa ngữ pháp, v.v.</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Mặt khác, </a:t>
            </a:r>
            <a:r>
              <a:rPr b="1" lang="en-US" sz="1300">
                <a:solidFill>
                  <a:srgbClr val="1429A0"/>
                </a:solidFill>
                <a:latin typeface="Arial"/>
                <a:ea typeface="Arial"/>
                <a:cs typeface="Arial"/>
                <a:sym typeface="Arial"/>
              </a:rPr>
              <a:t>Khai thác văn bản là một tiểu thể loại của khoa học khai thác dữ liệu. </a:t>
            </a:r>
            <a:r>
              <a:rPr lang="en-US" sz="1300">
                <a:solidFill>
                  <a:srgbClr val="262626"/>
                </a:solidFill>
                <a:latin typeface="Arial"/>
                <a:ea typeface="Arial"/>
                <a:cs typeface="Arial"/>
                <a:sym typeface="Arial"/>
              </a:rPr>
              <a:t>Khoa học khai thác dữ liệu bao gồm các phương pháp tìm kiếm dữ liệu, khai thác dữ liệu và học máy.</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Hơn 80% các tổ chức trên toàn thế giới sử dụng thông tin dạng văn bản. </a:t>
            </a:r>
            <a:r>
              <a:rPr b="1" lang="en-US" sz="1300">
                <a:solidFill>
                  <a:srgbClr val="1429A0"/>
                </a:solidFill>
                <a:latin typeface="Arial"/>
                <a:ea typeface="Arial"/>
                <a:cs typeface="Arial"/>
                <a:sym typeface="Arial"/>
              </a:rPr>
              <a:t>NLP nhận dạng văn bản và giọng nói trong khi Khai thác văn bản đánh giá chất lượng văn bản.</a:t>
            </a:r>
            <a:endParaRPr b="1" sz="1300">
              <a:solidFill>
                <a:srgbClr val="1429A0"/>
              </a:solidFill>
              <a:latin typeface="Arial"/>
              <a:ea typeface="Arial"/>
              <a:cs typeface="Arial"/>
              <a:sym typeface="Arial"/>
            </a:endParaRPr>
          </a:p>
        </p:txBody>
      </p:sp>
      <p:grpSp>
        <p:nvGrpSpPr>
          <p:cNvPr id="306" name="Google Shape;306;p10"/>
          <p:cNvGrpSpPr/>
          <p:nvPr/>
        </p:nvGrpSpPr>
        <p:grpSpPr>
          <a:xfrm>
            <a:off x="559817" y="1484784"/>
            <a:ext cx="8783192" cy="200055"/>
            <a:chOff x="559817" y="2136914"/>
            <a:chExt cx="8783192" cy="200055"/>
          </a:xfrm>
        </p:grpSpPr>
        <p:sp>
          <p:nvSpPr>
            <p:cNvPr id="307" name="Google Shape;307;p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08" name="Google Shape;308;p1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Khai thác văn bản so với Xử lý ngôn ngữ tự nhiên (NLP) (1/3) </a:t>
              </a:r>
              <a:endParaRPr sz="1300">
                <a:solidFill>
                  <a:srgbClr val="262626"/>
                </a:solidFill>
                <a:latin typeface="Arial"/>
                <a:ea typeface="Arial"/>
                <a:cs typeface="Arial"/>
                <a:sym typeface="Arial"/>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grpSp>
        <p:nvGrpSpPr>
          <p:cNvPr id="1971" name="Google Shape;1971;p100"/>
          <p:cNvGrpSpPr/>
          <p:nvPr/>
        </p:nvGrpSpPr>
        <p:grpSpPr>
          <a:xfrm>
            <a:off x="559817" y="1356737"/>
            <a:ext cx="8783192" cy="200055"/>
            <a:chOff x="559817" y="2136914"/>
            <a:chExt cx="8783192" cy="200055"/>
          </a:xfrm>
        </p:grpSpPr>
        <p:sp>
          <p:nvSpPr>
            <p:cNvPr id="1972" name="Google Shape;1972;p10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973" name="Google Shape;1973;p10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Padding bằng công cụ tiền xử lý Keras</a:t>
              </a:r>
              <a:endParaRPr sz="1300">
                <a:solidFill>
                  <a:srgbClr val="262626"/>
                </a:solidFill>
                <a:latin typeface="Arial"/>
                <a:ea typeface="Arial"/>
                <a:cs typeface="Arial"/>
                <a:sym typeface="Arial"/>
              </a:endParaRPr>
            </a:p>
          </p:txBody>
        </p:sp>
      </p:grpSp>
      <p:grpSp>
        <p:nvGrpSpPr>
          <p:cNvPr id="1974" name="Google Shape;1974;p100"/>
          <p:cNvGrpSpPr/>
          <p:nvPr/>
        </p:nvGrpSpPr>
        <p:grpSpPr>
          <a:xfrm>
            <a:off x="450000" y="450000"/>
            <a:ext cx="9018000" cy="276999"/>
            <a:chOff x="450000" y="450000"/>
            <a:chExt cx="9018000" cy="276999"/>
          </a:xfrm>
        </p:grpSpPr>
        <p:sp>
          <p:nvSpPr>
            <p:cNvPr id="1975" name="Google Shape;1975;p1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Padding</a:t>
              </a:r>
              <a:endParaRPr/>
            </a:p>
          </p:txBody>
        </p:sp>
        <p:sp>
          <p:nvSpPr>
            <p:cNvPr id="1976" name="Google Shape;1976;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977" name="Google Shape;1977;p100"/>
          <p:cNvGrpSpPr/>
          <p:nvPr/>
        </p:nvGrpSpPr>
        <p:grpSpPr>
          <a:xfrm>
            <a:off x="557644" y="1700808"/>
            <a:ext cx="8782050" cy="3198294"/>
            <a:chOff x="557644" y="1700808"/>
            <a:chExt cx="8782050" cy="3198294"/>
          </a:xfrm>
        </p:grpSpPr>
        <p:sp>
          <p:nvSpPr>
            <p:cNvPr id="1978" name="Google Shape;1978;p100"/>
            <p:cNvSpPr/>
            <p:nvPr/>
          </p:nvSpPr>
          <p:spPr>
            <a:xfrm>
              <a:off x="557644" y="1700808"/>
              <a:ext cx="8782050" cy="319829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79" name="Google Shape;1979;p100"/>
            <p:cNvPicPr preferRelativeResize="0"/>
            <p:nvPr/>
          </p:nvPicPr>
          <p:blipFill rotWithShape="1">
            <a:blip r:embed="rId3">
              <a:alphaModFix/>
            </a:blip>
            <a:srcRect b="0" l="0" r="3538" t="0"/>
            <a:stretch/>
          </p:blipFill>
          <p:spPr>
            <a:xfrm>
              <a:off x="576452" y="1779960"/>
              <a:ext cx="8763242" cy="3044801"/>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01"/>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a:t>
            </a:r>
            <a:endParaRPr/>
          </a:p>
        </p:txBody>
      </p:sp>
      <p:grpSp>
        <p:nvGrpSpPr>
          <p:cNvPr id="1986" name="Google Shape;1986;p101"/>
          <p:cNvGrpSpPr/>
          <p:nvPr/>
        </p:nvGrpSpPr>
        <p:grpSpPr>
          <a:xfrm>
            <a:off x="558798" y="2060849"/>
            <a:ext cx="8797129" cy="3960439"/>
            <a:chOff x="558798" y="2060849"/>
            <a:chExt cx="8797129" cy="3960439"/>
          </a:xfrm>
        </p:grpSpPr>
        <p:sp>
          <p:nvSpPr>
            <p:cNvPr id="1987" name="Google Shape;1987;p101"/>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88" name="Google Shape;1988;p101"/>
            <p:cNvGrpSpPr/>
            <p:nvPr/>
          </p:nvGrpSpPr>
          <p:grpSpPr>
            <a:xfrm>
              <a:off x="558798" y="3945816"/>
              <a:ext cx="8797129" cy="576572"/>
              <a:chOff x="4778069" y="4391025"/>
              <a:chExt cx="2349160" cy="431802"/>
            </a:xfrm>
          </p:grpSpPr>
          <p:sp>
            <p:nvSpPr>
              <p:cNvPr id="1989" name="Google Shape;1989;p101"/>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990" name="Google Shape;1990;p101"/>
              <p:cNvSpPr/>
              <p:nvPr/>
            </p:nvSpPr>
            <p:spPr>
              <a:xfrm>
                <a:off x="4865865" y="450171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trên tệp 'Padding.ipynb'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1991" name="Google Shape;1991;p101"/>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1992" name="Google Shape;1992;p101"/>
          <p:cNvGrpSpPr/>
          <p:nvPr/>
        </p:nvGrpSpPr>
        <p:grpSpPr>
          <a:xfrm>
            <a:off x="450000" y="450000"/>
            <a:ext cx="9018000" cy="276999"/>
            <a:chOff x="450000" y="450000"/>
            <a:chExt cx="9018000" cy="276999"/>
          </a:xfrm>
        </p:grpSpPr>
        <p:sp>
          <p:nvSpPr>
            <p:cNvPr id="1993" name="Google Shape;1993;p1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Padding</a:t>
              </a:r>
              <a:endParaRPr/>
            </a:p>
          </p:txBody>
        </p:sp>
        <p:sp>
          <p:nvSpPr>
            <p:cNvPr id="1994" name="Google Shape;1994;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102"/>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Text Preprocessing</a:t>
            </a:r>
            <a:endParaRPr sz="3200">
              <a:solidFill>
                <a:srgbClr val="000000"/>
              </a:solidFill>
              <a:latin typeface="Arial"/>
              <a:ea typeface="Arial"/>
              <a:cs typeface="Arial"/>
              <a:sym typeface="Arial"/>
            </a:endParaRPr>
          </a:p>
        </p:txBody>
      </p:sp>
      <p:sp>
        <p:nvSpPr>
          <p:cNvPr id="2001" name="Google Shape;2001;p10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2002" name="Google Shape;2002;p102"/>
          <p:cNvGrpSpPr/>
          <p:nvPr/>
        </p:nvGrpSpPr>
        <p:grpSpPr>
          <a:xfrm>
            <a:off x="1051307" y="3923538"/>
            <a:ext cx="7428498" cy="2004103"/>
            <a:chOff x="1051307" y="3923538"/>
            <a:chExt cx="7428498" cy="2004103"/>
          </a:xfrm>
        </p:grpSpPr>
        <p:sp>
          <p:nvSpPr>
            <p:cNvPr id="2003" name="Google Shape;2003;p102"/>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Token hóa</a:t>
              </a:r>
              <a:endParaRPr sz="1799">
                <a:solidFill>
                  <a:srgbClr val="A5A5A5"/>
                </a:solidFill>
                <a:latin typeface="Arial"/>
                <a:ea typeface="Arial"/>
                <a:cs typeface="Arial"/>
                <a:sym typeface="Arial"/>
              </a:endParaRPr>
            </a:p>
          </p:txBody>
        </p:sp>
        <p:sp>
          <p:nvSpPr>
            <p:cNvPr id="2004" name="Google Shape;2004;p102"/>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2005" name="Google Shape;2005;p102"/>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Từ dừng</a:t>
              </a:r>
              <a:endParaRPr sz="1799">
                <a:solidFill>
                  <a:srgbClr val="A5A5A5"/>
                </a:solidFill>
                <a:latin typeface="Arial"/>
                <a:ea typeface="Arial"/>
                <a:cs typeface="Arial"/>
                <a:sym typeface="Arial"/>
              </a:endParaRPr>
            </a:p>
          </p:txBody>
        </p:sp>
        <p:sp>
          <p:nvSpPr>
            <p:cNvPr id="2006" name="Google Shape;2006;p102"/>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2007" name="Google Shape;2007;p102"/>
            <p:cNvGrpSpPr/>
            <p:nvPr/>
          </p:nvGrpSpPr>
          <p:grpSpPr>
            <a:xfrm>
              <a:off x="1051307" y="4782930"/>
              <a:ext cx="7428498" cy="278064"/>
              <a:chOff x="571500" y="5165783"/>
              <a:chExt cx="7430880" cy="278153"/>
            </a:xfrm>
          </p:grpSpPr>
          <p:sp>
            <p:nvSpPr>
              <p:cNvPr id="2008" name="Google Shape;2008;p102"/>
              <p:cNvSpPr/>
              <p:nvPr/>
            </p:nvSpPr>
            <p:spPr>
              <a:xfrm>
                <a:off x="754380" y="5166976"/>
                <a:ext cx="724800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Rút gọn từ và cắt từ</a:t>
                </a:r>
                <a:endParaRPr sz="1799">
                  <a:solidFill>
                    <a:srgbClr val="A5A5A5"/>
                  </a:solidFill>
                  <a:latin typeface="Arial"/>
                  <a:ea typeface="Arial"/>
                  <a:cs typeface="Arial"/>
                  <a:sym typeface="Arial"/>
                </a:endParaRPr>
              </a:p>
            </p:txBody>
          </p:sp>
          <p:sp>
            <p:nvSpPr>
              <p:cNvPr id="2009" name="Google Shape;2009;p10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2010" name="Google Shape;2010;p102"/>
            <p:cNvGrpSpPr/>
            <p:nvPr/>
          </p:nvGrpSpPr>
          <p:grpSpPr>
            <a:xfrm>
              <a:off x="1051307" y="5212626"/>
              <a:ext cx="5700472" cy="278083"/>
              <a:chOff x="571500" y="5165783"/>
              <a:chExt cx="5702300" cy="278172"/>
            </a:xfrm>
          </p:grpSpPr>
          <p:sp>
            <p:nvSpPr>
              <p:cNvPr id="2011" name="Google Shape;2011;p102"/>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Gán nhãn POS</a:t>
                </a:r>
                <a:endParaRPr/>
              </a:p>
            </p:txBody>
          </p:sp>
          <p:sp>
            <p:nvSpPr>
              <p:cNvPr id="2012" name="Google Shape;2012;p10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2013" name="Google Shape;2013;p102"/>
            <p:cNvGrpSpPr/>
            <p:nvPr/>
          </p:nvGrpSpPr>
          <p:grpSpPr>
            <a:xfrm>
              <a:off x="4891470" y="3926886"/>
              <a:ext cx="3588334" cy="278064"/>
              <a:chOff x="1771387" y="5614533"/>
              <a:chExt cx="3588334" cy="278064"/>
            </a:xfrm>
          </p:grpSpPr>
          <p:sp>
            <p:nvSpPr>
              <p:cNvPr id="2014" name="Google Shape;2014;p102"/>
              <p:cNvSpPr/>
              <p:nvPr/>
            </p:nvSpPr>
            <p:spPr>
              <a:xfrm>
                <a:off x="1954208" y="5615726"/>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2.6. Padding</a:t>
                </a:r>
                <a:endParaRPr/>
              </a:p>
            </p:txBody>
          </p:sp>
          <p:sp>
            <p:nvSpPr>
              <p:cNvPr id="2015" name="Google Shape;2015;p102"/>
              <p:cNvSpPr/>
              <p:nvPr/>
            </p:nvSpPr>
            <p:spPr>
              <a:xfrm>
                <a:off x="1771387" y="56145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2016" name="Google Shape;2016;p102"/>
            <p:cNvGrpSpPr/>
            <p:nvPr/>
          </p:nvGrpSpPr>
          <p:grpSpPr>
            <a:xfrm>
              <a:off x="4891470" y="4353235"/>
              <a:ext cx="3408394" cy="278083"/>
              <a:chOff x="4891470" y="3922365"/>
              <a:chExt cx="3408394" cy="278083"/>
            </a:xfrm>
          </p:grpSpPr>
          <p:sp>
            <p:nvSpPr>
              <p:cNvPr id="2017" name="Google Shape;2017;p102"/>
              <p:cNvSpPr/>
              <p:nvPr/>
            </p:nvSpPr>
            <p:spPr>
              <a:xfrm>
                <a:off x="5074291" y="3923538"/>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2.7. Mã hóa one-hot </a:t>
                </a:r>
                <a:endParaRPr/>
              </a:p>
            </p:txBody>
          </p:sp>
          <p:sp>
            <p:nvSpPr>
              <p:cNvPr id="2018" name="Google Shape;2018;p102"/>
              <p:cNvSpPr/>
              <p:nvPr/>
            </p:nvSpPr>
            <p:spPr>
              <a:xfrm>
                <a:off x="4891470" y="3922365"/>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
          <p:nvSpPr>
            <p:cNvPr id="2019" name="Google Shape;2019;p102"/>
            <p:cNvSpPr/>
            <p:nvPr/>
          </p:nvSpPr>
          <p:spPr>
            <a:xfrm>
              <a:off x="1234128" y="5650770"/>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Mã hóa số nguyên</a:t>
              </a:r>
              <a:endParaRPr sz="1799">
                <a:solidFill>
                  <a:srgbClr val="A5A5A5"/>
                </a:solidFill>
                <a:latin typeface="Arial"/>
                <a:ea typeface="Arial"/>
                <a:cs typeface="Arial"/>
                <a:sym typeface="Arial"/>
              </a:endParaRPr>
            </a:p>
          </p:txBody>
        </p:sp>
        <p:sp>
          <p:nvSpPr>
            <p:cNvPr id="2020" name="Google Shape;2020;p102"/>
            <p:cNvSpPr/>
            <p:nvPr/>
          </p:nvSpPr>
          <p:spPr>
            <a:xfrm>
              <a:off x="1051307" y="564957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grpSp>
        <p:nvGrpSpPr>
          <p:cNvPr id="2026" name="Google Shape;2026;p103"/>
          <p:cNvGrpSpPr/>
          <p:nvPr/>
        </p:nvGrpSpPr>
        <p:grpSpPr>
          <a:xfrm>
            <a:off x="450000" y="450000"/>
            <a:ext cx="9018000" cy="276999"/>
            <a:chOff x="450000" y="450000"/>
            <a:chExt cx="9018000" cy="276999"/>
          </a:xfrm>
        </p:grpSpPr>
        <p:sp>
          <p:nvSpPr>
            <p:cNvPr id="2027" name="Google Shape;2027;p1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Mã hóa one-hot </a:t>
              </a:r>
              <a:endParaRPr/>
            </a:p>
          </p:txBody>
        </p:sp>
        <p:sp>
          <p:nvSpPr>
            <p:cNvPr id="2028" name="Google Shape;2028;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2029" name="Google Shape;2029;p103"/>
          <p:cNvGrpSpPr/>
          <p:nvPr/>
        </p:nvGrpSpPr>
        <p:grpSpPr>
          <a:xfrm>
            <a:off x="559817" y="1916832"/>
            <a:ext cx="8783192" cy="200055"/>
            <a:chOff x="559817" y="2136914"/>
            <a:chExt cx="8783192" cy="200055"/>
          </a:xfrm>
        </p:grpSpPr>
        <p:sp>
          <p:nvSpPr>
            <p:cNvPr id="2030" name="Google Shape;2030;p10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031" name="Google Shape;2031;p10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Mã hóa one-hot bằng công cụ tiền xử lý Keras</a:t>
              </a:r>
              <a:endParaRPr sz="1300">
                <a:solidFill>
                  <a:srgbClr val="262626"/>
                </a:solidFill>
                <a:latin typeface="Arial"/>
                <a:ea typeface="Arial"/>
                <a:cs typeface="Arial"/>
                <a:sym typeface="Arial"/>
              </a:endParaRPr>
            </a:p>
          </p:txBody>
        </p:sp>
      </p:grpSp>
      <p:grpSp>
        <p:nvGrpSpPr>
          <p:cNvPr id="2032" name="Google Shape;2032;p103"/>
          <p:cNvGrpSpPr/>
          <p:nvPr/>
        </p:nvGrpSpPr>
        <p:grpSpPr>
          <a:xfrm>
            <a:off x="557644" y="2260903"/>
            <a:ext cx="8782050" cy="2799184"/>
            <a:chOff x="557644" y="1772816"/>
            <a:chExt cx="8782050" cy="2799184"/>
          </a:xfrm>
        </p:grpSpPr>
        <p:sp>
          <p:nvSpPr>
            <p:cNvPr id="2033" name="Google Shape;2033;p103"/>
            <p:cNvSpPr/>
            <p:nvPr/>
          </p:nvSpPr>
          <p:spPr>
            <a:xfrm>
              <a:off x="557644" y="1772816"/>
              <a:ext cx="8782050" cy="27991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34" name="Google Shape;2034;p103"/>
            <p:cNvGrpSpPr/>
            <p:nvPr/>
          </p:nvGrpSpPr>
          <p:grpSpPr>
            <a:xfrm>
              <a:off x="596925" y="1845394"/>
              <a:ext cx="8637004" cy="2683744"/>
              <a:chOff x="596925" y="1845394"/>
              <a:chExt cx="8637004" cy="2683744"/>
            </a:xfrm>
          </p:grpSpPr>
          <p:pic>
            <p:nvPicPr>
              <p:cNvPr id="2035" name="Google Shape;2035;p103"/>
              <p:cNvPicPr preferRelativeResize="0"/>
              <p:nvPr/>
            </p:nvPicPr>
            <p:blipFill rotWithShape="1">
              <a:blip r:embed="rId3">
                <a:alphaModFix/>
              </a:blip>
              <a:srcRect b="0" l="1539" r="3061" t="0"/>
              <a:stretch/>
            </p:blipFill>
            <p:spPr>
              <a:xfrm>
                <a:off x="596925" y="1845394"/>
                <a:ext cx="8637004" cy="2683744"/>
              </a:xfrm>
              <a:prstGeom prst="rect">
                <a:avLst/>
              </a:prstGeom>
              <a:noFill/>
              <a:ln>
                <a:noFill/>
              </a:ln>
            </p:spPr>
          </p:pic>
          <p:sp>
            <p:nvSpPr>
              <p:cNvPr id="2036" name="Google Shape;2036;p103"/>
              <p:cNvSpPr txBox="1"/>
              <p:nvPr/>
            </p:nvSpPr>
            <p:spPr>
              <a:xfrm>
                <a:off x="2497707" y="3143249"/>
                <a:ext cx="2581499" cy="16315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050">
                    <a:solidFill>
                      <a:srgbClr val="4A8C9A"/>
                    </a:solidFill>
                    <a:latin typeface="Arial"/>
                    <a:ea typeface="Arial"/>
                    <a:cs typeface="Arial"/>
                    <a:sym typeface="Arial"/>
                  </a:rPr>
                  <a:t># Print encoding result for each word</a:t>
                </a:r>
                <a:endParaRPr i="1" sz="1050">
                  <a:solidFill>
                    <a:srgbClr val="4A8C9A"/>
                  </a:solidFill>
                  <a:latin typeface="Arial"/>
                  <a:ea typeface="Arial"/>
                  <a:cs typeface="Arial"/>
                  <a:sym typeface="Arial"/>
                </a:endParaRPr>
              </a:p>
            </p:txBody>
          </p:sp>
        </p:grpSp>
      </p:grpSp>
      <p:sp>
        <p:nvSpPr>
          <p:cNvPr id="2037" name="Google Shape;2037;p1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hóa one-hot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grpSp>
        <p:nvGrpSpPr>
          <p:cNvPr id="2043" name="Google Shape;2043;p104"/>
          <p:cNvGrpSpPr/>
          <p:nvPr/>
        </p:nvGrpSpPr>
        <p:grpSpPr>
          <a:xfrm>
            <a:off x="450000" y="450000"/>
            <a:ext cx="9018000" cy="276999"/>
            <a:chOff x="450000" y="450000"/>
            <a:chExt cx="9018000" cy="276999"/>
          </a:xfrm>
        </p:grpSpPr>
        <p:sp>
          <p:nvSpPr>
            <p:cNvPr id="2044" name="Google Shape;2044;p1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Mã hóa one-hot </a:t>
              </a:r>
              <a:endParaRPr/>
            </a:p>
          </p:txBody>
        </p:sp>
        <p:sp>
          <p:nvSpPr>
            <p:cNvPr id="2045" name="Google Shape;2045;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2046" name="Google Shape;2046;p104"/>
          <p:cNvGrpSpPr/>
          <p:nvPr/>
        </p:nvGrpSpPr>
        <p:grpSpPr>
          <a:xfrm>
            <a:off x="559817" y="1356737"/>
            <a:ext cx="8783192" cy="200055"/>
            <a:chOff x="559817" y="2136914"/>
            <a:chExt cx="8783192" cy="200055"/>
          </a:xfrm>
        </p:grpSpPr>
        <p:sp>
          <p:nvSpPr>
            <p:cNvPr id="2047" name="Google Shape;2047;p10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048" name="Google Shape;2048;p10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Mã hóa one-hot bằng công cụ tiền xử lý Keras</a:t>
              </a:r>
              <a:endParaRPr sz="1300">
                <a:solidFill>
                  <a:srgbClr val="262626"/>
                </a:solidFill>
                <a:latin typeface="Arial"/>
                <a:ea typeface="Arial"/>
                <a:cs typeface="Arial"/>
                <a:sym typeface="Arial"/>
              </a:endParaRPr>
            </a:p>
          </p:txBody>
        </p:sp>
      </p:grpSp>
      <p:grpSp>
        <p:nvGrpSpPr>
          <p:cNvPr id="2049" name="Google Shape;2049;p104"/>
          <p:cNvGrpSpPr/>
          <p:nvPr/>
        </p:nvGrpSpPr>
        <p:grpSpPr>
          <a:xfrm>
            <a:off x="557644" y="1700808"/>
            <a:ext cx="8782050" cy="3663578"/>
            <a:chOff x="557644" y="1772816"/>
            <a:chExt cx="8782050" cy="3663578"/>
          </a:xfrm>
        </p:grpSpPr>
        <p:sp>
          <p:nvSpPr>
            <p:cNvPr id="2050" name="Google Shape;2050;p104"/>
            <p:cNvSpPr/>
            <p:nvPr/>
          </p:nvSpPr>
          <p:spPr>
            <a:xfrm>
              <a:off x="557644" y="1772816"/>
              <a:ext cx="8782050" cy="36635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51" name="Google Shape;2051;p104"/>
            <p:cNvPicPr preferRelativeResize="0"/>
            <p:nvPr/>
          </p:nvPicPr>
          <p:blipFill rotWithShape="1">
            <a:blip r:embed="rId3">
              <a:alphaModFix/>
            </a:blip>
            <a:srcRect b="0" l="1361" r="10426" t="0"/>
            <a:stretch/>
          </p:blipFill>
          <p:spPr>
            <a:xfrm>
              <a:off x="604068" y="1838251"/>
              <a:ext cx="8735626" cy="3529650"/>
            </a:xfrm>
            <a:prstGeom prst="rect">
              <a:avLst/>
            </a:prstGeom>
            <a:noFill/>
            <a:ln>
              <a:noFill/>
            </a:ln>
          </p:spPr>
        </p:pic>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0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a:t>
            </a:r>
            <a:endParaRPr/>
          </a:p>
        </p:txBody>
      </p:sp>
      <p:grpSp>
        <p:nvGrpSpPr>
          <p:cNvPr id="2058" name="Google Shape;2058;p105"/>
          <p:cNvGrpSpPr/>
          <p:nvPr/>
        </p:nvGrpSpPr>
        <p:grpSpPr>
          <a:xfrm>
            <a:off x="558798" y="2060849"/>
            <a:ext cx="8797129" cy="3960439"/>
            <a:chOff x="558798" y="2060849"/>
            <a:chExt cx="8797129" cy="3960439"/>
          </a:xfrm>
        </p:grpSpPr>
        <p:sp>
          <p:nvSpPr>
            <p:cNvPr id="2059" name="Google Shape;2059;p10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60" name="Google Shape;2060;p105"/>
            <p:cNvGrpSpPr/>
            <p:nvPr/>
          </p:nvGrpSpPr>
          <p:grpSpPr>
            <a:xfrm>
              <a:off x="558798" y="3945816"/>
              <a:ext cx="8797129" cy="576572"/>
              <a:chOff x="4778069" y="4391025"/>
              <a:chExt cx="2349160" cy="431802"/>
            </a:xfrm>
          </p:grpSpPr>
          <p:sp>
            <p:nvSpPr>
              <p:cNvPr id="2061" name="Google Shape;2061;p10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062" name="Google Shape;2062;p105"/>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trên tệp 'One-hot Encoding.ipynb'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2063" name="Google Shape;2063;p10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2064" name="Google Shape;2064;p105"/>
          <p:cNvGrpSpPr/>
          <p:nvPr/>
        </p:nvGrpSpPr>
        <p:grpSpPr>
          <a:xfrm>
            <a:off x="450000" y="450000"/>
            <a:ext cx="9018000" cy="276999"/>
            <a:chOff x="450000" y="450000"/>
            <a:chExt cx="9018000" cy="276999"/>
          </a:xfrm>
        </p:grpSpPr>
        <p:sp>
          <p:nvSpPr>
            <p:cNvPr id="2065" name="Google Shape;2065;p1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Mã hóa one-hot </a:t>
              </a:r>
              <a:endParaRPr/>
            </a:p>
          </p:txBody>
        </p:sp>
        <p:sp>
          <p:nvSpPr>
            <p:cNvPr id="2066" name="Google Shape;2066;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106"/>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Mô hình ngôn ngữ</a:t>
            </a:r>
            <a:endParaRPr b="1" sz="3200">
              <a:solidFill>
                <a:srgbClr val="000000"/>
              </a:solidFill>
              <a:latin typeface="Arial"/>
              <a:ea typeface="Arial"/>
              <a:cs typeface="Arial"/>
              <a:sym typeface="Arial"/>
            </a:endParaRPr>
          </a:p>
        </p:txBody>
      </p:sp>
      <p:sp>
        <p:nvSpPr>
          <p:cNvPr id="2073" name="Google Shape;2073;p10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grpSp>
        <p:nvGrpSpPr>
          <p:cNvPr id="2074" name="Google Shape;2074;p106"/>
          <p:cNvGrpSpPr/>
          <p:nvPr/>
        </p:nvGrpSpPr>
        <p:grpSpPr>
          <a:xfrm>
            <a:off x="1051307" y="3923538"/>
            <a:ext cx="5700472" cy="1567171"/>
            <a:chOff x="1051307" y="4065033"/>
            <a:chExt cx="5700472" cy="1567171"/>
          </a:xfrm>
        </p:grpSpPr>
        <p:sp>
          <p:nvSpPr>
            <p:cNvPr id="2075" name="Google Shape;2075;p106"/>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3.1. Mô hình ngôn ngữ</a:t>
              </a:r>
              <a:endParaRPr sz="1799">
                <a:solidFill>
                  <a:srgbClr val="3F3F3F"/>
                </a:solidFill>
                <a:latin typeface="Arial"/>
                <a:ea typeface="Arial"/>
                <a:cs typeface="Arial"/>
                <a:sym typeface="Arial"/>
              </a:endParaRPr>
            </a:p>
          </p:txBody>
        </p:sp>
        <p:sp>
          <p:nvSpPr>
            <p:cNvPr id="2076" name="Google Shape;2076;p106"/>
            <p:cNvSpPr/>
            <p:nvPr/>
          </p:nvSpPr>
          <p:spPr>
            <a:xfrm>
              <a:off x="1051307" y="40650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2077" name="Google Shape;2077;p106"/>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Mô hình đại diện</a:t>
              </a:r>
              <a:endParaRPr sz="1799">
                <a:solidFill>
                  <a:srgbClr val="A5A5A5"/>
                </a:solidFill>
                <a:latin typeface="Arial"/>
                <a:ea typeface="Arial"/>
                <a:cs typeface="Arial"/>
                <a:sym typeface="Arial"/>
              </a:endParaRPr>
            </a:p>
          </p:txBody>
        </p:sp>
        <p:sp>
          <p:nvSpPr>
            <p:cNvPr id="2078" name="Google Shape;2078;p106"/>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2079" name="Google Shape;2079;p106"/>
            <p:cNvGrpSpPr/>
            <p:nvPr/>
          </p:nvGrpSpPr>
          <p:grpSpPr>
            <a:xfrm>
              <a:off x="1051307" y="4924425"/>
              <a:ext cx="5700472" cy="278083"/>
              <a:chOff x="571500" y="5165783"/>
              <a:chExt cx="5702300" cy="278172"/>
            </a:xfrm>
          </p:grpSpPr>
          <p:sp>
            <p:nvSpPr>
              <p:cNvPr id="2080" name="Google Shape;2080;p106"/>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Phân tích phân loại</a:t>
                </a:r>
                <a:endParaRPr sz="1799">
                  <a:solidFill>
                    <a:srgbClr val="A5A5A5"/>
                  </a:solidFill>
                  <a:latin typeface="Arial"/>
                  <a:ea typeface="Arial"/>
                  <a:cs typeface="Arial"/>
                  <a:sym typeface="Arial"/>
                </a:endParaRPr>
              </a:p>
            </p:txBody>
          </p:sp>
          <p:sp>
            <p:nvSpPr>
              <p:cNvPr id="2081" name="Google Shape;2081;p10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2082" name="Google Shape;2082;p106"/>
            <p:cNvGrpSpPr/>
            <p:nvPr/>
          </p:nvGrpSpPr>
          <p:grpSpPr>
            <a:xfrm>
              <a:off x="1051307" y="5354121"/>
              <a:ext cx="5700472" cy="278083"/>
              <a:chOff x="571500" y="5165783"/>
              <a:chExt cx="5702300" cy="278172"/>
            </a:xfrm>
          </p:grpSpPr>
          <p:sp>
            <p:nvSpPr>
              <p:cNvPr id="2083" name="Google Shape;2083;p106"/>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3.4. Mô hình hóa chủ đề</a:t>
                </a:r>
                <a:endParaRPr sz="1799">
                  <a:solidFill>
                    <a:srgbClr val="A5A5A5"/>
                  </a:solidFill>
                  <a:latin typeface="Arial"/>
                  <a:ea typeface="Arial"/>
                  <a:cs typeface="Arial"/>
                  <a:sym typeface="Arial"/>
                </a:endParaRPr>
              </a:p>
            </p:txBody>
          </p:sp>
          <p:sp>
            <p:nvSpPr>
              <p:cNvPr id="2084" name="Google Shape;2084;p10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107"/>
          <p:cNvSpPr/>
          <p:nvPr/>
        </p:nvSpPr>
        <p:spPr>
          <a:xfrm>
            <a:off x="711076" y="2276872"/>
            <a:ext cx="8632824" cy="904588"/>
          </a:xfrm>
          <a:prstGeom prst="rect">
            <a:avLst/>
          </a:prstGeom>
          <a:noFill/>
          <a:ln>
            <a:noFill/>
          </a:ln>
        </p:spPr>
        <p:txBody>
          <a:bodyPr anchorCtr="0" anchor="t" bIns="72000" lIns="0" spcFirstLastPara="1" rIns="144000" wrap="square" tIns="72000">
            <a:spAutoFit/>
          </a:bodyPr>
          <a:lstStyle/>
          <a:p>
            <a:pPr indent="-182563" lvl="1" marL="182563" marR="0" rtl="0" algn="l">
              <a:lnSpc>
                <a:spcPct val="13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hình ngôn ngữ được chia thành mô hình ngôn ngữ thống kê (SLM) và mô hình ngôn ngữ học sâu dựa trên mạng thần kinh nhân tạo. Về cơ bản, các mô hình ngôn ngữ, dựa trên một từ nhất định, dự đoán từ tiếp theo hoặc tổ hợp các từ và chức năng như vậy có thể giải quyết nhiều vấn đề Xử lý ngôn ngữ tự nhiên như tạo tài liệu, dịch máy, tóm tắt tài liệu, v.v.</a:t>
            </a:r>
            <a:endParaRPr b="0" i="0" sz="1300" u="none" cap="none" strike="noStrike">
              <a:solidFill>
                <a:srgbClr val="262626"/>
              </a:solidFill>
              <a:latin typeface="Arial"/>
              <a:ea typeface="Arial"/>
              <a:cs typeface="Arial"/>
              <a:sym typeface="Arial"/>
            </a:endParaRPr>
          </a:p>
        </p:txBody>
      </p:sp>
      <p:grpSp>
        <p:nvGrpSpPr>
          <p:cNvPr id="2091" name="Google Shape;2091;p107"/>
          <p:cNvGrpSpPr/>
          <p:nvPr/>
        </p:nvGrpSpPr>
        <p:grpSpPr>
          <a:xfrm>
            <a:off x="450000" y="450000"/>
            <a:ext cx="9018000" cy="276999"/>
            <a:chOff x="450000" y="450000"/>
            <a:chExt cx="9018000" cy="276999"/>
          </a:xfrm>
        </p:grpSpPr>
        <p:sp>
          <p:nvSpPr>
            <p:cNvPr id="2092" name="Google Shape;2092;p1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 hình ngôn ngữ</a:t>
              </a:r>
              <a:endParaRPr b="1" sz="1800">
                <a:solidFill>
                  <a:schemeClr val="lt1"/>
                </a:solidFill>
                <a:latin typeface="Arial"/>
                <a:ea typeface="Arial"/>
                <a:cs typeface="Arial"/>
                <a:sym typeface="Arial"/>
              </a:endParaRPr>
            </a:p>
          </p:txBody>
        </p:sp>
        <p:sp>
          <p:nvSpPr>
            <p:cNvPr id="2093" name="Google Shape;2093;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94" name="Google Shape;2094;p1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Mô hình ngôn ngữ</a:t>
            </a:r>
            <a:endParaRPr b="1" sz="2400">
              <a:solidFill>
                <a:srgbClr val="0C0C0C"/>
              </a:solidFill>
              <a:latin typeface="Arial"/>
              <a:ea typeface="Arial"/>
              <a:cs typeface="Arial"/>
              <a:sym typeface="Arial"/>
            </a:endParaRPr>
          </a:p>
        </p:txBody>
      </p:sp>
      <p:grpSp>
        <p:nvGrpSpPr>
          <p:cNvPr id="2095" name="Google Shape;2095;p107"/>
          <p:cNvGrpSpPr/>
          <p:nvPr/>
        </p:nvGrpSpPr>
        <p:grpSpPr>
          <a:xfrm>
            <a:off x="559817" y="1898829"/>
            <a:ext cx="8783191" cy="677108"/>
            <a:chOff x="559817" y="2133362"/>
            <a:chExt cx="8783191" cy="677108"/>
          </a:xfrm>
        </p:grpSpPr>
        <p:sp>
          <p:nvSpPr>
            <p:cNvPr id="2096" name="Google Shape;2096;p10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97" name="Google Shape;2097;p107"/>
            <p:cNvSpPr/>
            <p:nvPr/>
          </p:nvSpPr>
          <p:spPr>
            <a:xfrm>
              <a:off x="712181" y="2133362"/>
              <a:ext cx="8630827"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Mô hình ngôn ngữ đề cập đến mô hình dự đoán hoặc tạo thành phần tiếp theo bằng cách gán xác suất cho các thành phần của ngôn ngữ (chữ cái, từ, hình thái, chuỗi (câu), đoạn, v.v.).</a:t>
              </a:r>
              <a:endParaRPr/>
            </a:p>
            <a:p>
              <a:pPr indent="0" lvl="0" marL="0" marR="0" rtl="0" algn="l">
                <a:spcBef>
                  <a:spcPts val="600"/>
                </a:spcBef>
                <a:spcAft>
                  <a:spcPts val="0"/>
                </a:spcAft>
                <a:buNone/>
              </a:pPr>
              <a:r>
                <a:t/>
              </a:r>
              <a:endParaRPr sz="1300">
                <a:solidFill>
                  <a:srgbClr val="262626"/>
                </a:solidFill>
                <a:latin typeface="Arial"/>
                <a:ea typeface="Arial"/>
                <a:cs typeface="Arial"/>
                <a:sym typeface="Arial"/>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108"/>
          <p:cNvSpPr/>
          <p:nvPr/>
        </p:nvSpPr>
        <p:spPr>
          <a:xfrm>
            <a:off x="711201" y="1767171"/>
            <a:ext cx="8632824" cy="1835100"/>
          </a:xfrm>
          <a:prstGeom prst="rect">
            <a:avLst/>
          </a:prstGeom>
          <a:noFill/>
          <a:ln>
            <a:noFill/>
          </a:ln>
        </p:spPr>
        <p:txBody>
          <a:bodyPr anchorCtr="0" anchor="t" bIns="72000" lIns="0" spcFirstLastPara="1" rIns="144000" wrap="square" tIns="72000">
            <a:spAutoFit/>
          </a:bodyPr>
          <a:lstStyle/>
          <a:p>
            <a:pPr indent="-182563" lvl="1" marL="182563" marR="0" rtl="0" algn="l">
              <a:lnSpc>
                <a:spcPct val="13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Dự đoán xác suất của một chuỗi: 𝑃(𝑤_1,𝑤_2,𝑤_3,…,𝑤_𝑖)</a:t>
            </a:r>
            <a:endParaRPr/>
          </a:p>
          <a:p>
            <a:pPr indent="0" lvl="1" marL="0" marR="0" rtl="0" algn="l">
              <a:lnSpc>
                <a:spcPct val="130000"/>
              </a:lnSpc>
              <a:spcBef>
                <a:spcPts val="800"/>
              </a:spcBef>
              <a:spcAft>
                <a:spcPts val="0"/>
              </a:spcAft>
              <a:buNone/>
            </a:pPr>
            <a:r>
              <a:rPr b="0" i="0" lang="en-US" sz="1300" u="none" cap="none" strike="noStrike">
                <a:solidFill>
                  <a:srgbClr val="262626"/>
                </a:solidFill>
                <a:latin typeface="Arial"/>
                <a:ea typeface="Arial"/>
                <a:cs typeface="Arial"/>
                <a:sym typeface="Arial"/>
              </a:rPr>
              <a:t> </a:t>
            </a:r>
            <a:r>
              <a:rPr b="0" i="0" lang="en-US" sz="1300" u="none" cap="none" strike="noStrike">
                <a:solidFill>
                  <a:srgbClr val="FF0000"/>
                </a:solidFill>
                <a:latin typeface="Arial"/>
                <a:ea typeface="Arial"/>
                <a:cs typeface="Arial"/>
                <a:sym typeface="Arial"/>
              </a:rPr>
              <a:t>Thận trọng</a:t>
            </a:r>
            <a:r>
              <a:rPr b="0" i="0" lang="en-US" sz="1300" u="none" cap="none" strike="noStrike">
                <a:solidFill>
                  <a:srgbClr val="262626"/>
                </a:solidFill>
                <a:latin typeface="Arial"/>
                <a:ea typeface="Arial"/>
                <a:cs typeface="Arial"/>
                <a:sym typeface="Arial"/>
              </a:rPr>
              <a:t>: Chỉ số phụ của 𝑤 có nghĩa là thứ tự thời gian thực tế không thể thay đổi.</a:t>
            </a:r>
            <a:endParaRPr/>
          </a:p>
          <a:p>
            <a:pPr indent="-182563" lvl="1" marL="182563" marR="0" rtl="0" algn="l">
              <a:lnSpc>
                <a:spcPct val="130000"/>
              </a:lnSpc>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Cho một dãy các từ {𝑤_1,𝑤_2,𝑤_3,…,𝑤_(𝑖−1) } xác suất của 𝑤_𝑖 là bao nhiêu? 𝑃(〖𝑤_𝑖 |𝑤〗_1,𝑤_2,𝑤_3,…,𝑤_(𝑖−1)) ?</a:t>
            </a:r>
            <a:endParaRPr/>
          </a:p>
          <a:p>
            <a:pPr indent="-182563" lvl="1" marL="182563" marR="0" rtl="0" algn="l">
              <a:lnSpc>
                <a:spcPct val="130000"/>
              </a:lnSpc>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Độ thưa thớt của dữ liệu là một vấn đề lớn, bởi vì hầu hết các chuỗi (dài) xuất hiện rất ít.</a:t>
            </a:r>
            <a:endParaRPr/>
          </a:p>
          <a:p>
            <a:pPr indent="-182563" lvl="1" marL="182563" marR="0" rtl="0" algn="l">
              <a:lnSpc>
                <a:spcPct val="130000"/>
              </a:lnSpc>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Ứng dụng thực tế: dịch máy, nhận dạng giọng nói, sửa lỗi chính tả, tự động điền, v.v.</a:t>
            </a:r>
            <a:endParaRPr b="0" i="0" sz="1300" u="none" cap="none" strike="noStrike">
              <a:solidFill>
                <a:srgbClr val="262626"/>
              </a:solidFill>
              <a:latin typeface="Arial"/>
              <a:ea typeface="Arial"/>
              <a:cs typeface="Arial"/>
              <a:sym typeface="Arial"/>
            </a:endParaRPr>
          </a:p>
        </p:txBody>
      </p:sp>
      <p:grpSp>
        <p:nvGrpSpPr>
          <p:cNvPr id="2104" name="Google Shape;2104;p108"/>
          <p:cNvGrpSpPr/>
          <p:nvPr/>
        </p:nvGrpSpPr>
        <p:grpSpPr>
          <a:xfrm>
            <a:off x="559817" y="1484784"/>
            <a:ext cx="8783192" cy="200055"/>
            <a:chOff x="559817" y="2136914"/>
            <a:chExt cx="8783192" cy="200055"/>
          </a:xfrm>
        </p:grpSpPr>
        <p:sp>
          <p:nvSpPr>
            <p:cNvPr id="2105" name="Google Shape;2105;p10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06" name="Google Shape;2106;p10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Về mô hình ngôn ngữ:</a:t>
              </a:r>
              <a:endParaRPr/>
            </a:p>
          </p:txBody>
        </p:sp>
      </p:grpSp>
      <p:grpSp>
        <p:nvGrpSpPr>
          <p:cNvPr id="2107" name="Google Shape;2107;p108"/>
          <p:cNvGrpSpPr/>
          <p:nvPr/>
        </p:nvGrpSpPr>
        <p:grpSpPr>
          <a:xfrm>
            <a:off x="450000" y="450000"/>
            <a:ext cx="9018000" cy="276999"/>
            <a:chOff x="450000" y="450000"/>
            <a:chExt cx="9018000" cy="276999"/>
          </a:xfrm>
        </p:grpSpPr>
        <p:sp>
          <p:nvSpPr>
            <p:cNvPr id="2108" name="Google Shape;2108;p1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 hình ngôn ngữ</a:t>
              </a:r>
              <a:endParaRPr b="1" sz="1800">
                <a:solidFill>
                  <a:schemeClr val="lt1"/>
                </a:solidFill>
                <a:latin typeface="Arial"/>
                <a:ea typeface="Arial"/>
                <a:cs typeface="Arial"/>
                <a:sym typeface="Arial"/>
              </a:endParaRPr>
            </a:p>
          </p:txBody>
        </p:sp>
        <p:sp>
          <p:nvSpPr>
            <p:cNvPr id="2109" name="Google Shape;2109;p1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2110" name="Google Shape;2110;p108"/>
          <p:cNvGrpSpPr/>
          <p:nvPr/>
        </p:nvGrpSpPr>
        <p:grpSpPr>
          <a:xfrm>
            <a:off x="636079" y="1202359"/>
            <a:ext cx="8783065" cy="200100"/>
            <a:chOff x="559817" y="2136914"/>
            <a:chExt cx="8783065" cy="200100"/>
          </a:xfrm>
        </p:grpSpPr>
        <p:sp>
          <p:nvSpPr>
            <p:cNvPr id="2111" name="Google Shape;2111;p108"/>
            <p:cNvSpPr/>
            <p:nvPr/>
          </p:nvSpPr>
          <p:spPr>
            <a:xfrm>
              <a:off x="559817" y="2148284"/>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12" name="Google Shape;2112;p108"/>
            <p:cNvSpPr/>
            <p:nvPr/>
          </p:nvSpPr>
          <p:spPr>
            <a:xfrm>
              <a:off x="712182" y="2136914"/>
              <a:ext cx="8630700" cy="200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109"/>
          <p:cNvSpPr/>
          <p:nvPr/>
        </p:nvSpPr>
        <p:spPr>
          <a:xfrm>
            <a:off x="1124940" y="1851715"/>
            <a:ext cx="5706752"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Trong công cụ tìm kiếm:</a:t>
            </a:r>
            <a:endParaRPr/>
          </a:p>
        </p:txBody>
      </p:sp>
      <p:grpSp>
        <p:nvGrpSpPr>
          <p:cNvPr id="2119" name="Google Shape;2119;p109"/>
          <p:cNvGrpSpPr/>
          <p:nvPr/>
        </p:nvGrpSpPr>
        <p:grpSpPr>
          <a:xfrm>
            <a:off x="2622211" y="2363331"/>
            <a:ext cx="4660560" cy="2946338"/>
            <a:chOff x="14098809" y="2430861"/>
            <a:chExt cx="3986172" cy="2520000"/>
          </a:xfrm>
        </p:grpSpPr>
        <p:pic>
          <p:nvPicPr>
            <p:cNvPr id="2120" name="Google Shape;2120;p109"/>
            <p:cNvPicPr preferRelativeResize="0"/>
            <p:nvPr/>
          </p:nvPicPr>
          <p:blipFill rotWithShape="1">
            <a:blip r:embed="rId3">
              <a:alphaModFix/>
            </a:blip>
            <a:srcRect b="0" l="0" r="0" t="0"/>
            <a:stretch/>
          </p:blipFill>
          <p:spPr>
            <a:xfrm>
              <a:off x="14098809" y="2430861"/>
              <a:ext cx="3981818" cy="2520000"/>
            </a:xfrm>
            <a:prstGeom prst="rect">
              <a:avLst/>
            </a:prstGeom>
            <a:noFill/>
            <a:ln cap="flat" cmpd="sng" w="38100">
              <a:solidFill>
                <a:schemeClr val="dk1">
                  <a:alpha val="9803"/>
                </a:schemeClr>
              </a:solidFill>
              <a:prstDash val="solid"/>
              <a:round/>
              <a:headEnd len="sm" w="sm" type="none"/>
              <a:tailEnd len="sm" w="sm" type="none"/>
            </a:ln>
          </p:spPr>
        </p:pic>
        <p:sp>
          <p:nvSpPr>
            <p:cNvPr id="2121" name="Google Shape;2121;p109"/>
            <p:cNvSpPr/>
            <p:nvPr/>
          </p:nvSpPr>
          <p:spPr>
            <a:xfrm>
              <a:off x="14103163" y="2430861"/>
              <a:ext cx="3981818" cy="342819"/>
            </a:xfrm>
            <a:prstGeom prst="rect">
              <a:avLst/>
            </a:prstGeom>
            <a:noFill/>
            <a:ln cap="flat" cmpd="sng" w="12700">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22" name="Google Shape;2122;p109"/>
          <p:cNvGrpSpPr/>
          <p:nvPr/>
        </p:nvGrpSpPr>
        <p:grpSpPr>
          <a:xfrm>
            <a:off x="559817" y="1484784"/>
            <a:ext cx="8783192" cy="200055"/>
            <a:chOff x="559817" y="2136914"/>
            <a:chExt cx="8783192" cy="200055"/>
          </a:xfrm>
        </p:grpSpPr>
        <p:sp>
          <p:nvSpPr>
            <p:cNvPr id="2123" name="Google Shape;2123;p10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24" name="Google Shape;2124;p10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Về mô hình ngôn ngữ:</a:t>
              </a:r>
              <a:endParaRPr/>
            </a:p>
          </p:txBody>
        </p:sp>
      </p:grpSp>
      <p:sp>
        <p:nvSpPr>
          <p:cNvPr id="2125" name="Google Shape;2125;p109"/>
          <p:cNvSpPr/>
          <p:nvPr/>
        </p:nvSpPr>
        <p:spPr>
          <a:xfrm>
            <a:off x="732118" y="1838151"/>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126" name="Google Shape;2126;p109"/>
          <p:cNvGrpSpPr/>
          <p:nvPr/>
        </p:nvGrpSpPr>
        <p:grpSpPr>
          <a:xfrm>
            <a:off x="450000" y="450000"/>
            <a:ext cx="9018000" cy="276999"/>
            <a:chOff x="450000" y="450000"/>
            <a:chExt cx="9018000" cy="276999"/>
          </a:xfrm>
        </p:grpSpPr>
        <p:sp>
          <p:nvSpPr>
            <p:cNvPr id="2127" name="Google Shape;2127;p1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 hình ngôn ngữ</a:t>
              </a:r>
              <a:endParaRPr b="1" sz="1800">
                <a:solidFill>
                  <a:schemeClr val="lt1"/>
                </a:solidFill>
                <a:latin typeface="Arial"/>
                <a:ea typeface="Arial"/>
                <a:cs typeface="Arial"/>
                <a:sym typeface="Arial"/>
              </a:endParaRPr>
            </a:p>
          </p:txBody>
        </p:sp>
        <p:sp>
          <p:nvSpPr>
            <p:cNvPr id="2128" name="Google Shape;2128;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11"/>
          <p:cNvGrpSpPr/>
          <p:nvPr/>
        </p:nvGrpSpPr>
        <p:grpSpPr>
          <a:xfrm>
            <a:off x="450000" y="450000"/>
            <a:ext cx="9018000" cy="276999"/>
            <a:chOff x="450000" y="450000"/>
            <a:chExt cx="9018000" cy="276999"/>
          </a:xfrm>
        </p:grpSpPr>
        <p:sp>
          <p:nvSpPr>
            <p:cNvPr id="315" name="Google Shape;315;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316" name="Google Shape;316;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317" name="Google Shape;317;p11"/>
          <p:cNvSpPr/>
          <p:nvPr/>
        </p:nvSpPr>
        <p:spPr>
          <a:xfrm>
            <a:off x="702940" y="1798458"/>
            <a:ext cx="8632825" cy="266404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công cụ khác nhau được sử dụng cho Khai thác văn bản và NLP.</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xây dựng hệ thống NLP chất lượng cao, bạn phải thành thạo mạng lưới thần kinh, học sâu và NLTK.</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Khai thác văn bản hệ thống là một kỹ thuật như Levenshtein Distance, Cosine similarity hoặc Feature Hashing.</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phải làm quen với ngôn ngữ lập trình xử lý văn bản và các mô hình thống kê như Perl hoặc Python.</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NLP cung cấp sự hiểu biết </a:t>
            </a:r>
            <a:r>
              <a:rPr lang="en-US" sz="1300">
                <a:solidFill>
                  <a:srgbClr val="262626"/>
                </a:solidFill>
                <a:latin typeface="Arial"/>
                <a:ea typeface="Arial"/>
                <a:cs typeface="Arial"/>
                <a:sym typeface="Arial"/>
              </a:rPr>
              <a:t>về những cảm xúc được giải thích và cấu trúc ngữ pháp, đồng thời phát hiện ý định đằng sau một văn bản.</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này hỗ trợ dịch văn bản trôi chảy sang ngôn ngữ khác.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khi đó, </a:t>
            </a:r>
            <a:r>
              <a:rPr b="1" lang="en-US" sz="1300">
                <a:solidFill>
                  <a:srgbClr val="1429A0"/>
                </a:solidFill>
                <a:latin typeface="Arial"/>
                <a:ea typeface="Arial"/>
                <a:cs typeface="Arial"/>
                <a:sym typeface="Arial"/>
              </a:rPr>
              <a:t>Khai thác văn bản khám phá mối quan hệ </a:t>
            </a:r>
            <a:r>
              <a:rPr lang="en-US" sz="1300">
                <a:solidFill>
                  <a:srgbClr val="262626"/>
                </a:solidFill>
                <a:latin typeface="Arial"/>
                <a:ea typeface="Arial"/>
                <a:cs typeface="Arial"/>
                <a:sym typeface="Arial"/>
              </a:rPr>
              <a:t>giữa các từ trong văn bản.</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phân tích tần suất sử dụng từ và các mẫu.</a:t>
            </a:r>
            <a:endParaRPr/>
          </a:p>
        </p:txBody>
      </p:sp>
      <p:grpSp>
        <p:nvGrpSpPr>
          <p:cNvPr id="318" name="Google Shape;318;p11"/>
          <p:cNvGrpSpPr/>
          <p:nvPr/>
        </p:nvGrpSpPr>
        <p:grpSpPr>
          <a:xfrm>
            <a:off x="559817" y="1484784"/>
            <a:ext cx="8783192" cy="200055"/>
            <a:chOff x="559817" y="2136914"/>
            <a:chExt cx="8783192" cy="200055"/>
          </a:xfrm>
        </p:grpSpPr>
        <p:sp>
          <p:nvSpPr>
            <p:cNvPr id="319" name="Google Shape;319;p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20" name="Google Shape;320;p1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Khai thác văn bản  vs Xử lý ngôn ngữ tự nhiên (NLP) (2/3) </a:t>
              </a:r>
              <a:endParaRPr sz="1300">
                <a:solidFill>
                  <a:srgbClr val="262626"/>
                </a:solidFill>
                <a:latin typeface="Arial"/>
                <a:ea typeface="Arial"/>
                <a:cs typeface="Arial"/>
                <a:sym typeface="Arial"/>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110"/>
          <p:cNvSpPr/>
          <p:nvPr/>
        </p:nvSpPr>
        <p:spPr>
          <a:xfrm>
            <a:off x="711201" y="176717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xác suất chung có thể được mở rộng như sau:</a:t>
            </a:r>
            <a:endParaRPr sz="1300">
              <a:solidFill>
                <a:srgbClr val="262626"/>
              </a:solidFill>
              <a:latin typeface="Arial"/>
              <a:ea typeface="Arial"/>
              <a:cs typeface="Arial"/>
              <a:sym typeface="Arial"/>
            </a:endParaRPr>
          </a:p>
        </p:txBody>
      </p:sp>
      <p:sp>
        <p:nvSpPr>
          <p:cNvPr id="2135" name="Google Shape;2135;p110"/>
          <p:cNvSpPr/>
          <p:nvPr/>
        </p:nvSpPr>
        <p:spPr>
          <a:xfrm>
            <a:off x="1279004" y="3185323"/>
            <a:ext cx="5706752"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 (ba chú lợn con sống hạnh phúc)?</a:t>
            </a:r>
            <a:endParaRPr/>
          </a:p>
        </p:txBody>
      </p:sp>
      <p:sp>
        <p:nvSpPr>
          <p:cNvPr id="2136" name="Google Shape;2136;p110"/>
          <p:cNvSpPr txBox="1"/>
          <p:nvPr/>
        </p:nvSpPr>
        <p:spPr>
          <a:xfrm>
            <a:off x="404786" y="2133281"/>
            <a:ext cx="8242300" cy="111425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37" name="Google Shape;2137;p110"/>
          <p:cNvSpPr txBox="1"/>
          <p:nvPr/>
        </p:nvSpPr>
        <p:spPr>
          <a:xfrm>
            <a:off x="1175793" y="3707193"/>
            <a:ext cx="50074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193EB0"/>
                </a:solidFill>
                <a:latin typeface="Arial"/>
                <a:ea typeface="Arial"/>
                <a:cs typeface="Arial"/>
                <a:sym typeface="Arial"/>
              </a:rPr>
              <a:t>⇒</a:t>
            </a:r>
            <a:endParaRPr sz="2000">
              <a:solidFill>
                <a:srgbClr val="193EB0"/>
              </a:solidFill>
              <a:latin typeface="Arial"/>
              <a:ea typeface="Arial"/>
              <a:cs typeface="Arial"/>
              <a:sym typeface="Arial"/>
            </a:endParaRPr>
          </a:p>
        </p:txBody>
      </p:sp>
      <p:graphicFrame>
        <p:nvGraphicFramePr>
          <p:cNvPr id="2138" name="Google Shape;2138;p110"/>
          <p:cNvGraphicFramePr/>
          <p:nvPr/>
        </p:nvGraphicFramePr>
        <p:xfrm>
          <a:off x="1676536" y="3610068"/>
          <a:ext cx="3000000" cy="3000000"/>
        </p:xfrm>
        <a:graphic>
          <a:graphicData uri="http://schemas.openxmlformats.org/drawingml/2006/table">
            <a:tbl>
              <a:tblPr bandRow="1" firstRow="1">
                <a:noFill/>
                <a:tableStyleId>{1C1C8594-2FCC-4FF6-A01D-A591534C84FB}</a:tableStyleId>
              </a:tblPr>
              <a:tblGrid>
                <a:gridCol w="1399575"/>
                <a:gridCol w="1399575"/>
                <a:gridCol w="1399575"/>
                <a:gridCol w="1399575"/>
                <a:gridCol w="1399575"/>
              </a:tblGrid>
              <a:tr h="304800">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0" marL="0" marR="0" rtl="0" algn="l">
                        <a:spcBef>
                          <a:spcPts val="0"/>
                        </a:spcBef>
                        <a:spcAft>
                          <a:spcPts val="0"/>
                        </a:spcAft>
                        <a:buNone/>
                      </a:pPr>
                      <a:r>
                        <a:t/>
                      </a:r>
                      <a:endParaRPr sz="1799"/>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“little”</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“pigs”</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“lived”</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“happily”</a:t>
                      </a:r>
                      <a:endParaRPr b="0" sz="13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2139" name="Google Shape;2139;p110"/>
          <p:cNvSpPr txBox="1"/>
          <p:nvPr/>
        </p:nvSpPr>
        <p:spPr>
          <a:xfrm>
            <a:off x="1175791" y="4429130"/>
            <a:ext cx="8584500" cy="8595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140" name="Google Shape;2140;p110"/>
          <p:cNvGrpSpPr/>
          <p:nvPr/>
        </p:nvGrpSpPr>
        <p:grpSpPr>
          <a:xfrm>
            <a:off x="559817" y="1484784"/>
            <a:ext cx="8783192" cy="200055"/>
            <a:chOff x="559817" y="2136914"/>
            <a:chExt cx="8783192" cy="200055"/>
          </a:xfrm>
        </p:grpSpPr>
        <p:sp>
          <p:nvSpPr>
            <p:cNvPr id="2141" name="Google Shape;2141;p1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42" name="Google Shape;2142;p11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Biểu hiện thông thường</a:t>
              </a:r>
              <a:endParaRPr sz="1300">
                <a:solidFill>
                  <a:srgbClr val="262626"/>
                </a:solidFill>
                <a:latin typeface="Arial"/>
                <a:ea typeface="Arial"/>
                <a:cs typeface="Arial"/>
                <a:sym typeface="Arial"/>
              </a:endParaRPr>
            </a:p>
          </p:txBody>
        </p:sp>
      </p:grpSp>
      <p:sp>
        <p:nvSpPr>
          <p:cNvPr id="2143" name="Google Shape;2143;p110"/>
          <p:cNvSpPr/>
          <p:nvPr/>
        </p:nvSpPr>
        <p:spPr>
          <a:xfrm>
            <a:off x="876419" y="3161711"/>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144" name="Google Shape;2144;p110"/>
          <p:cNvGrpSpPr/>
          <p:nvPr/>
        </p:nvGrpSpPr>
        <p:grpSpPr>
          <a:xfrm>
            <a:off x="450000" y="450000"/>
            <a:ext cx="9018000" cy="276999"/>
            <a:chOff x="450000" y="450000"/>
            <a:chExt cx="9018000" cy="276999"/>
          </a:xfrm>
        </p:grpSpPr>
        <p:sp>
          <p:nvSpPr>
            <p:cNvPr id="2145" name="Google Shape;2145;p1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 hình ngôn ngữ</a:t>
              </a:r>
              <a:endParaRPr b="1" sz="1800">
                <a:solidFill>
                  <a:schemeClr val="lt1"/>
                </a:solidFill>
                <a:latin typeface="Arial"/>
                <a:ea typeface="Arial"/>
                <a:cs typeface="Arial"/>
                <a:sym typeface="Arial"/>
              </a:endParaRPr>
            </a:p>
          </p:txBody>
        </p:sp>
        <p:sp>
          <p:nvSpPr>
            <p:cNvPr id="2146" name="Google Shape;2146;p1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111"/>
          <p:cNvSpPr txBox="1"/>
          <p:nvPr/>
        </p:nvSpPr>
        <p:spPr>
          <a:xfrm>
            <a:off x="1255704" y="2136572"/>
            <a:ext cx="8028034" cy="309703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53" name="Google Shape;2153;p111"/>
          <p:cNvSpPr/>
          <p:nvPr/>
        </p:nvSpPr>
        <p:spPr>
          <a:xfrm>
            <a:off x="5002516" y="4810708"/>
            <a:ext cx="1395146" cy="206871"/>
          </a:xfrm>
          <a:prstGeom prst="rect">
            <a:avLst/>
          </a:prstGeom>
          <a:solidFill>
            <a:srgbClr val="193EB0">
              <a:alpha val="29803"/>
            </a:srgbClr>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2154" name="Google Shape;2154;p111"/>
          <p:cNvSpPr/>
          <p:nvPr/>
        </p:nvSpPr>
        <p:spPr>
          <a:xfrm>
            <a:off x="4602989" y="4365072"/>
            <a:ext cx="1188000" cy="206871"/>
          </a:xfrm>
          <a:prstGeom prst="rect">
            <a:avLst/>
          </a:prstGeom>
          <a:solidFill>
            <a:srgbClr val="00B050">
              <a:alpha val="2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2155" name="Google Shape;2155;p111"/>
          <p:cNvSpPr/>
          <p:nvPr/>
        </p:nvSpPr>
        <p:spPr>
          <a:xfrm>
            <a:off x="4045721" y="3948903"/>
            <a:ext cx="1224000" cy="206871"/>
          </a:xfrm>
          <a:prstGeom prst="rect">
            <a:avLst/>
          </a:prstGeom>
          <a:solidFill>
            <a:srgbClr val="FF0000">
              <a:alpha val="2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2156" name="Google Shape;2156;p111"/>
          <p:cNvSpPr/>
          <p:nvPr/>
        </p:nvSpPr>
        <p:spPr>
          <a:xfrm>
            <a:off x="5096696" y="4271179"/>
            <a:ext cx="527853" cy="140781"/>
          </a:xfrm>
          <a:prstGeom prst="rightArrow">
            <a:avLst>
              <a:gd fmla="val 50000" name="adj1"/>
              <a:gd fmla="val 50000" name="adj2"/>
            </a:avLst>
          </a:prstGeom>
          <a:gradFill>
            <a:gsLst>
              <a:gs pos="0">
                <a:srgbClr val="BFBFBF">
                  <a:alpha val="0"/>
                </a:srgbClr>
              </a:gs>
              <a:gs pos="100000">
                <a:srgbClr val="A5A5A5"/>
              </a:gs>
            </a:gsLst>
            <a:lin ang="0" scaled="0"/>
          </a:grad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sz="2467">
              <a:solidFill>
                <a:schemeClr val="lt1"/>
              </a:solidFill>
              <a:latin typeface="Arial"/>
              <a:ea typeface="Arial"/>
              <a:cs typeface="Arial"/>
              <a:sym typeface="Arial"/>
            </a:endParaRPr>
          </a:p>
        </p:txBody>
      </p:sp>
      <p:sp>
        <p:nvSpPr>
          <p:cNvPr id="2157" name="Google Shape;2157;p111"/>
          <p:cNvSpPr/>
          <p:nvPr/>
        </p:nvSpPr>
        <p:spPr>
          <a:xfrm>
            <a:off x="5515796" y="4723817"/>
            <a:ext cx="527853" cy="140781"/>
          </a:xfrm>
          <a:prstGeom prst="rightArrow">
            <a:avLst>
              <a:gd fmla="val 50000" name="adj1"/>
              <a:gd fmla="val 50000" name="adj2"/>
            </a:avLst>
          </a:prstGeom>
          <a:gradFill>
            <a:gsLst>
              <a:gs pos="0">
                <a:srgbClr val="BFBFBF">
                  <a:alpha val="0"/>
                </a:srgbClr>
              </a:gs>
              <a:gs pos="100000">
                <a:srgbClr val="A5A5A5"/>
              </a:gs>
            </a:gsLst>
            <a:lin ang="0" scaled="0"/>
          </a:grad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sz="2467">
              <a:solidFill>
                <a:schemeClr val="lt1"/>
              </a:solidFill>
              <a:latin typeface="Arial"/>
              <a:ea typeface="Arial"/>
              <a:cs typeface="Arial"/>
              <a:sym typeface="Arial"/>
            </a:endParaRPr>
          </a:p>
        </p:txBody>
      </p:sp>
      <p:sp>
        <p:nvSpPr>
          <p:cNvPr id="2158" name="Google Shape;2158;p111"/>
          <p:cNvSpPr/>
          <p:nvPr/>
        </p:nvSpPr>
        <p:spPr>
          <a:xfrm>
            <a:off x="711201" y="176717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một chuỗi văn bản, n-Gram có thể được tạo bằng cách trượt một “cửa sổ chuyển động” có độ dài = 𝑛.</a:t>
            </a:r>
            <a:endParaRPr sz="1300">
              <a:solidFill>
                <a:srgbClr val="262626"/>
              </a:solidFill>
              <a:latin typeface="Arial"/>
              <a:ea typeface="Arial"/>
              <a:cs typeface="Arial"/>
              <a:sym typeface="Arial"/>
            </a:endParaRPr>
          </a:p>
        </p:txBody>
      </p:sp>
      <p:grpSp>
        <p:nvGrpSpPr>
          <p:cNvPr id="2159" name="Google Shape;2159;p111"/>
          <p:cNvGrpSpPr/>
          <p:nvPr/>
        </p:nvGrpSpPr>
        <p:grpSpPr>
          <a:xfrm>
            <a:off x="559817" y="1484784"/>
            <a:ext cx="8783192" cy="200055"/>
            <a:chOff x="559817" y="2136914"/>
            <a:chExt cx="8783192" cy="200055"/>
          </a:xfrm>
        </p:grpSpPr>
        <p:sp>
          <p:nvSpPr>
            <p:cNvPr id="2160" name="Google Shape;2160;p1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61" name="Google Shape;2161;p11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n-Grams:</a:t>
              </a:r>
              <a:endParaRPr/>
            </a:p>
          </p:txBody>
        </p:sp>
      </p:grpSp>
      <p:sp>
        <p:nvSpPr>
          <p:cNvPr id="2162" name="Google Shape;2162;p111"/>
          <p:cNvSpPr/>
          <p:nvPr/>
        </p:nvSpPr>
        <p:spPr>
          <a:xfrm>
            <a:off x="904508" y="2225108"/>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163" name="Google Shape;2163;p111"/>
          <p:cNvGrpSpPr/>
          <p:nvPr/>
        </p:nvGrpSpPr>
        <p:grpSpPr>
          <a:xfrm>
            <a:off x="450000" y="450000"/>
            <a:ext cx="9018000" cy="276999"/>
            <a:chOff x="450000" y="450000"/>
            <a:chExt cx="9018000" cy="276999"/>
          </a:xfrm>
        </p:grpSpPr>
        <p:sp>
          <p:nvSpPr>
            <p:cNvPr id="2164" name="Google Shape;2164;p1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 hình ngôn ngữ</a:t>
              </a:r>
              <a:endParaRPr b="1" sz="1800">
                <a:solidFill>
                  <a:schemeClr val="lt1"/>
                </a:solidFill>
                <a:latin typeface="Arial"/>
                <a:ea typeface="Arial"/>
                <a:cs typeface="Arial"/>
                <a:sym typeface="Arial"/>
              </a:endParaRPr>
            </a:p>
          </p:txBody>
        </p:sp>
        <p:sp>
          <p:nvSpPr>
            <p:cNvPr id="2165" name="Google Shape;2165;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12"/>
          <p:cNvSpPr txBox="1"/>
          <p:nvPr/>
        </p:nvSpPr>
        <p:spPr>
          <a:xfrm>
            <a:off x="703262" y="2190613"/>
            <a:ext cx="8640763" cy="67677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72" name="Google Shape;2172;p112"/>
          <p:cNvSpPr/>
          <p:nvPr/>
        </p:nvSpPr>
        <p:spPr>
          <a:xfrm>
            <a:off x="711201" y="306208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vì ước tính chính xác xác suất, chúng ta có thể thực hiện cái gọi là xấp xỉ </a:t>
            </a:r>
            <a:r>
              <a:rPr lang="en-US" sz="1300">
                <a:solidFill>
                  <a:srgbClr val="1429A0"/>
                </a:solidFill>
                <a:latin typeface="Arial"/>
                <a:ea typeface="Arial"/>
                <a:cs typeface="Arial"/>
                <a:sym typeface="Arial"/>
              </a:rPr>
              <a:t>𝑛</a:t>
            </a:r>
            <a:r>
              <a:rPr lang="en-US" sz="1300">
                <a:solidFill>
                  <a:srgbClr val="262626"/>
                </a:solidFill>
                <a:latin typeface="Arial"/>
                <a:ea typeface="Arial"/>
                <a:cs typeface="Arial"/>
                <a:sym typeface="Arial"/>
              </a:rPr>
              <a:t> -Gram:</a:t>
            </a:r>
            <a:endParaRPr sz="1300">
              <a:solidFill>
                <a:srgbClr val="262626"/>
              </a:solidFill>
              <a:latin typeface="Arial"/>
              <a:ea typeface="Arial"/>
              <a:cs typeface="Arial"/>
              <a:sym typeface="Arial"/>
            </a:endParaRPr>
          </a:p>
        </p:txBody>
      </p:sp>
      <p:sp>
        <p:nvSpPr>
          <p:cNvPr id="2173" name="Google Shape;2173;p112"/>
          <p:cNvSpPr txBox="1"/>
          <p:nvPr/>
        </p:nvSpPr>
        <p:spPr>
          <a:xfrm>
            <a:off x="703262" y="3593328"/>
            <a:ext cx="8640763" cy="107425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74" name="Google Shape;2174;p112"/>
          <p:cNvSpPr/>
          <p:nvPr/>
        </p:nvSpPr>
        <p:spPr>
          <a:xfrm>
            <a:off x="711201" y="482618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=&gt; Thông thường </a:t>
            </a:r>
            <a:r>
              <a:rPr lang="en-US" sz="1300">
                <a:solidFill>
                  <a:srgbClr val="1429A0"/>
                </a:solidFill>
                <a:latin typeface="Arial"/>
                <a:ea typeface="Arial"/>
                <a:cs typeface="Arial"/>
                <a:sym typeface="Arial"/>
              </a:rPr>
              <a:t>𝑛</a:t>
            </a:r>
            <a:r>
              <a:rPr lang="en-US" sz="1300">
                <a:solidFill>
                  <a:srgbClr val="262626"/>
                </a:solidFill>
                <a:latin typeface="Arial"/>
                <a:ea typeface="Arial"/>
                <a:cs typeface="Arial"/>
                <a:sym typeface="Arial"/>
              </a:rPr>
              <a:t> ở trên là một số dương nhỏ ≅1, 2, 3,… </a:t>
            </a:r>
            <a:endParaRPr/>
          </a:p>
        </p:txBody>
      </p:sp>
      <p:sp>
        <p:nvSpPr>
          <p:cNvPr id="2175" name="Google Shape;2175;p112"/>
          <p:cNvSpPr/>
          <p:nvPr/>
        </p:nvSpPr>
        <p:spPr>
          <a:xfrm>
            <a:off x="711201" y="176717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trình tự phát triển, xác suất trở nên khó ước tính hơn do độ thưa thớt của dữ liệu:</a:t>
            </a:r>
            <a:endParaRPr sz="1300">
              <a:solidFill>
                <a:srgbClr val="262626"/>
              </a:solidFill>
              <a:latin typeface="Arial"/>
              <a:ea typeface="Arial"/>
              <a:cs typeface="Arial"/>
              <a:sym typeface="Arial"/>
            </a:endParaRPr>
          </a:p>
        </p:txBody>
      </p:sp>
      <p:grpSp>
        <p:nvGrpSpPr>
          <p:cNvPr id="2176" name="Google Shape;2176;p112"/>
          <p:cNvGrpSpPr/>
          <p:nvPr/>
        </p:nvGrpSpPr>
        <p:grpSpPr>
          <a:xfrm>
            <a:off x="559817" y="1484784"/>
            <a:ext cx="8783192" cy="200055"/>
            <a:chOff x="559817" y="2136914"/>
            <a:chExt cx="8783192" cy="200055"/>
          </a:xfrm>
        </p:grpSpPr>
        <p:sp>
          <p:nvSpPr>
            <p:cNvPr id="2177" name="Google Shape;2177;p11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78" name="Google Shape;2178;p11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Sự xấp xỉ n-Gram :</a:t>
              </a:r>
              <a:endParaRPr/>
            </a:p>
          </p:txBody>
        </p:sp>
      </p:grpSp>
      <p:grpSp>
        <p:nvGrpSpPr>
          <p:cNvPr id="2179" name="Google Shape;2179;p112"/>
          <p:cNvGrpSpPr/>
          <p:nvPr/>
        </p:nvGrpSpPr>
        <p:grpSpPr>
          <a:xfrm>
            <a:off x="450000" y="450000"/>
            <a:ext cx="9018000" cy="276999"/>
            <a:chOff x="450000" y="450000"/>
            <a:chExt cx="9018000" cy="276999"/>
          </a:xfrm>
        </p:grpSpPr>
        <p:sp>
          <p:nvSpPr>
            <p:cNvPr id="2180" name="Google Shape;2180;p1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 hình ngôn ngữ</a:t>
              </a:r>
              <a:endParaRPr b="1" sz="1800">
                <a:solidFill>
                  <a:schemeClr val="lt1"/>
                </a:solidFill>
                <a:latin typeface="Arial"/>
                <a:ea typeface="Arial"/>
                <a:cs typeface="Arial"/>
                <a:sym typeface="Arial"/>
              </a:endParaRPr>
            </a:p>
          </p:txBody>
        </p:sp>
        <p:sp>
          <p:nvSpPr>
            <p:cNvPr id="2181" name="Google Shape;2181;p1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113"/>
          <p:cNvSpPr txBox="1"/>
          <p:nvPr/>
        </p:nvSpPr>
        <p:spPr>
          <a:xfrm>
            <a:off x="711201" y="2145425"/>
            <a:ext cx="8632824" cy="50622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188" name="Google Shape;2188;p113"/>
          <p:cNvGrpSpPr/>
          <p:nvPr/>
        </p:nvGrpSpPr>
        <p:grpSpPr>
          <a:xfrm>
            <a:off x="703261" y="2724511"/>
            <a:ext cx="8640764" cy="865481"/>
            <a:chOff x="703261" y="3714745"/>
            <a:chExt cx="8640764" cy="865481"/>
          </a:xfrm>
        </p:grpSpPr>
        <p:sp>
          <p:nvSpPr>
            <p:cNvPr id="2189" name="Google Shape;2189;p113"/>
            <p:cNvSpPr txBox="1"/>
            <p:nvPr/>
          </p:nvSpPr>
          <p:spPr>
            <a:xfrm>
              <a:off x="703261" y="4073997"/>
              <a:ext cx="8632826" cy="50622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90" name="Google Shape;2190;p113"/>
            <p:cNvSpPr/>
            <p:nvPr/>
          </p:nvSpPr>
          <p:spPr>
            <a:xfrm>
              <a:off x="711201" y="371474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𝑛=2, đó là xấp xỉ Bigram:</a:t>
              </a:r>
              <a:endParaRPr/>
            </a:p>
          </p:txBody>
        </p:sp>
      </p:grpSp>
      <p:grpSp>
        <p:nvGrpSpPr>
          <p:cNvPr id="2191" name="Google Shape;2191;p113"/>
          <p:cNvGrpSpPr/>
          <p:nvPr/>
        </p:nvGrpSpPr>
        <p:grpSpPr>
          <a:xfrm>
            <a:off x="711197" y="3759261"/>
            <a:ext cx="8632828" cy="865481"/>
            <a:chOff x="711197" y="4879762"/>
            <a:chExt cx="8632828" cy="865481"/>
          </a:xfrm>
        </p:grpSpPr>
        <p:sp>
          <p:nvSpPr>
            <p:cNvPr id="2192" name="Google Shape;2192;p113"/>
            <p:cNvSpPr/>
            <p:nvPr/>
          </p:nvSpPr>
          <p:spPr>
            <a:xfrm>
              <a:off x="711201" y="487976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𝑛=3, đó là xấp xỉ Trigram:</a:t>
              </a:r>
              <a:endParaRPr/>
            </a:p>
          </p:txBody>
        </p:sp>
        <p:sp>
          <p:nvSpPr>
            <p:cNvPr id="2193" name="Google Shape;2193;p113"/>
            <p:cNvSpPr txBox="1"/>
            <p:nvPr/>
          </p:nvSpPr>
          <p:spPr>
            <a:xfrm>
              <a:off x="711197" y="5239014"/>
              <a:ext cx="8632827" cy="50622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194" name="Google Shape;2194;p113"/>
          <p:cNvSpPr txBox="1"/>
          <p:nvPr/>
        </p:nvSpPr>
        <p:spPr>
          <a:xfrm>
            <a:off x="1196948" y="4554855"/>
            <a:ext cx="8025744" cy="97288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262626"/>
              </a:buClr>
              <a:buSzPts val="1400"/>
              <a:buFont typeface="Arial"/>
              <a:buNone/>
            </a:pPr>
            <a:r>
              <a:rPr lang="en-US" sz="1400">
                <a:solidFill>
                  <a:srgbClr val="262626"/>
                </a:solidFill>
                <a:latin typeface="Arial"/>
                <a:ea typeface="Arial"/>
                <a:cs typeface="Arial"/>
                <a:sym typeface="Arial"/>
              </a:rPr>
              <a:t>Xấp xỉ Bigram cho Sequence = “"ba chú heo con sống hạnh phúc"”</a:t>
            </a:r>
            <a:endParaRPr sz="1400">
              <a:solidFill>
                <a:srgbClr val="262626"/>
              </a:solidFill>
              <a:latin typeface="Arial"/>
              <a:ea typeface="Arial"/>
              <a:cs typeface="Arial"/>
              <a:sym typeface="Arial"/>
            </a:endParaRPr>
          </a:p>
          <a:p>
            <a:pPr indent="0" lvl="0" marL="0" marR="0" rtl="0" algn="just">
              <a:lnSpc>
                <a:spcPct val="150000"/>
              </a:lnSpc>
              <a:spcBef>
                <a:spcPts val="1000"/>
              </a:spcBef>
              <a:spcAft>
                <a:spcPts val="0"/>
              </a:spcAft>
              <a:buClr>
                <a:srgbClr val="262626"/>
              </a:buClr>
              <a:buSzPts val="1400"/>
              <a:buFont typeface="Arial"/>
              <a:buNone/>
            </a:pPr>
            <a:r>
              <a:rPr lang="en-US" sz="1400">
                <a:solidFill>
                  <a:srgbClr val="262626"/>
                </a:solidFill>
                <a:latin typeface="Arial"/>
                <a:ea typeface="Arial"/>
                <a:cs typeface="Arial"/>
                <a:sym typeface="Arial"/>
              </a:rPr>
              <a:t>	𝑃 (</a:t>
            </a:r>
            <a:r>
              <a:rPr lang="en-US" sz="1400">
                <a:solidFill>
                  <a:srgbClr val="1429A0"/>
                </a:solidFill>
                <a:latin typeface="Arial"/>
                <a:ea typeface="Arial"/>
                <a:cs typeface="Arial"/>
                <a:sym typeface="Arial"/>
              </a:rPr>
              <a:t>𝑺𝒆𝒒𝒖𝒆𝒏𝒄𝒆</a:t>
            </a:r>
            <a:r>
              <a:rPr lang="en-US" sz="1400">
                <a:solidFill>
                  <a:srgbClr val="262626"/>
                </a:solidFill>
                <a:latin typeface="Arial"/>
                <a:ea typeface="Arial"/>
                <a:cs typeface="Arial"/>
                <a:sym typeface="Arial"/>
              </a:rPr>
              <a:t>) </a:t>
            </a:r>
            <a:r>
              <a:rPr lang="en-US" sz="1400">
                <a:solidFill>
                  <a:srgbClr val="FF0000"/>
                </a:solidFill>
                <a:latin typeface="Arial"/>
                <a:ea typeface="Arial"/>
                <a:cs typeface="Arial"/>
                <a:sym typeface="Arial"/>
              </a:rPr>
              <a:t>≈</a:t>
            </a:r>
            <a:r>
              <a:rPr lang="en-US" sz="1400">
                <a:solidFill>
                  <a:srgbClr val="262626"/>
                </a:solidFill>
                <a:latin typeface="Arial"/>
                <a:ea typeface="Arial"/>
                <a:cs typeface="Arial"/>
                <a:sym typeface="Arial"/>
              </a:rPr>
              <a:t>𝑃 (𝑡ℎ𝑟𝑒𝑒) 𝑃 (𝑙𝑖𝑡𝑡𝑙𝑒│𝑡ℎ𝑟𝑒𝑒) 𝑃 (𝑝𝑖𝑔𝑠│𝑙𝑖𝑡𝑡𝑙𝑒) 𝑃 (𝑙𝑖𝑣𝑒𝑑│𝑝𝑖𝑔𝑠)</a:t>
            </a:r>
            <a:endParaRPr/>
          </a:p>
        </p:txBody>
      </p:sp>
      <p:sp>
        <p:nvSpPr>
          <p:cNvPr id="2195" name="Google Shape;2195;p113"/>
          <p:cNvSpPr/>
          <p:nvPr/>
        </p:nvSpPr>
        <p:spPr>
          <a:xfrm>
            <a:off x="711201" y="176831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𝑛=1, đó là xấp xỉ Unigram:</a:t>
            </a:r>
            <a:endParaRPr/>
          </a:p>
        </p:txBody>
      </p:sp>
      <p:grpSp>
        <p:nvGrpSpPr>
          <p:cNvPr id="2196" name="Google Shape;2196;p113"/>
          <p:cNvGrpSpPr/>
          <p:nvPr/>
        </p:nvGrpSpPr>
        <p:grpSpPr>
          <a:xfrm>
            <a:off x="559817" y="1485924"/>
            <a:ext cx="8783192" cy="200055"/>
            <a:chOff x="559817" y="2136914"/>
            <a:chExt cx="8783192" cy="200055"/>
          </a:xfrm>
        </p:grpSpPr>
        <p:sp>
          <p:nvSpPr>
            <p:cNvPr id="2197" name="Google Shape;2197;p1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98" name="Google Shape;2198;p11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Sự xấp xỉ n-Gram :</a:t>
              </a:r>
              <a:endParaRPr/>
            </a:p>
          </p:txBody>
        </p:sp>
      </p:grpSp>
      <p:sp>
        <p:nvSpPr>
          <p:cNvPr id="2199" name="Google Shape;2199;p113"/>
          <p:cNvSpPr/>
          <p:nvPr/>
        </p:nvSpPr>
        <p:spPr>
          <a:xfrm>
            <a:off x="926765" y="467877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200" name="Google Shape;2200;p113"/>
          <p:cNvGrpSpPr/>
          <p:nvPr/>
        </p:nvGrpSpPr>
        <p:grpSpPr>
          <a:xfrm>
            <a:off x="450000" y="450000"/>
            <a:ext cx="9018000" cy="276999"/>
            <a:chOff x="450000" y="450000"/>
            <a:chExt cx="9018000" cy="276999"/>
          </a:xfrm>
        </p:grpSpPr>
        <p:sp>
          <p:nvSpPr>
            <p:cNvPr id="2201" name="Google Shape;2201;p1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 hình ngôn ngữ</a:t>
              </a:r>
              <a:endParaRPr b="1" sz="1800">
                <a:solidFill>
                  <a:schemeClr val="lt1"/>
                </a:solidFill>
                <a:latin typeface="Arial"/>
                <a:ea typeface="Arial"/>
                <a:cs typeface="Arial"/>
                <a:sym typeface="Arial"/>
              </a:endParaRPr>
            </a:p>
          </p:txBody>
        </p:sp>
        <p:sp>
          <p:nvSpPr>
            <p:cNvPr id="2202" name="Google Shape;2202;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114"/>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#0509</a:t>
            </a:r>
            <a:endParaRPr/>
          </a:p>
        </p:txBody>
      </p:sp>
      <p:grpSp>
        <p:nvGrpSpPr>
          <p:cNvPr id="2209" name="Google Shape;2209;p114"/>
          <p:cNvGrpSpPr/>
          <p:nvPr/>
        </p:nvGrpSpPr>
        <p:grpSpPr>
          <a:xfrm>
            <a:off x="558798" y="2060849"/>
            <a:ext cx="8797129" cy="3960439"/>
            <a:chOff x="558798" y="2060849"/>
            <a:chExt cx="8797129" cy="3960439"/>
          </a:xfrm>
        </p:grpSpPr>
        <p:sp>
          <p:nvSpPr>
            <p:cNvPr id="2210" name="Google Shape;2210;p114"/>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11" name="Google Shape;2211;p114"/>
            <p:cNvGrpSpPr/>
            <p:nvPr/>
          </p:nvGrpSpPr>
          <p:grpSpPr>
            <a:xfrm>
              <a:off x="558798" y="3945816"/>
              <a:ext cx="8797129" cy="576572"/>
              <a:chOff x="4778069" y="4391025"/>
              <a:chExt cx="2349160" cy="431802"/>
            </a:xfrm>
          </p:grpSpPr>
          <p:sp>
            <p:nvSpPr>
              <p:cNvPr id="2212" name="Google Shape;2212;p114"/>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213" name="Google Shape;2213;p114"/>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Tuân theo các bước trong tệp 'ex_0509.ipynb'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2214" name="Google Shape;2214;p114"/>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2215" name="Google Shape;2215;p114"/>
          <p:cNvGrpSpPr/>
          <p:nvPr/>
        </p:nvGrpSpPr>
        <p:grpSpPr>
          <a:xfrm>
            <a:off x="450000" y="450000"/>
            <a:ext cx="9018000" cy="276999"/>
            <a:chOff x="450000" y="450000"/>
            <a:chExt cx="9018000" cy="276999"/>
          </a:xfrm>
        </p:grpSpPr>
        <p:sp>
          <p:nvSpPr>
            <p:cNvPr id="2216" name="Google Shape;2216;p1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 hình ngôn ngữ</a:t>
              </a:r>
              <a:endParaRPr b="1" sz="1800">
                <a:solidFill>
                  <a:schemeClr val="lt1"/>
                </a:solidFill>
                <a:latin typeface="Arial"/>
                <a:ea typeface="Arial"/>
                <a:cs typeface="Arial"/>
                <a:sym typeface="Arial"/>
              </a:endParaRPr>
            </a:p>
          </p:txBody>
        </p:sp>
        <p:sp>
          <p:nvSpPr>
            <p:cNvPr id="2217" name="Google Shape;2217;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115"/>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Mô hình ngôn ngữ</a:t>
            </a:r>
            <a:endParaRPr b="1" sz="3200">
              <a:solidFill>
                <a:srgbClr val="000000"/>
              </a:solidFill>
              <a:latin typeface="Arial"/>
              <a:ea typeface="Arial"/>
              <a:cs typeface="Arial"/>
              <a:sym typeface="Arial"/>
            </a:endParaRPr>
          </a:p>
        </p:txBody>
      </p:sp>
      <p:sp>
        <p:nvSpPr>
          <p:cNvPr id="2224" name="Google Shape;2224;p11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grpSp>
        <p:nvGrpSpPr>
          <p:cNvPr id="2225" name="Google Shape;2225;p115"/>
          <p:cNvGrpSpPr/>
          <p:nvPr/>
        </p:nvGrpSpPr>
        <p:grpSpPr>
          <a:xfrm>
            <a:off x="1051307" y="3923538"/>
            <a:ext cx="5700472" cy="1567171"/>
            <a:chOff x="1051307" y="4065033"/>
            <a:chExt cx="5700472" cy="1567171"/>
          </a:xfrm>
        </p:grpSpPr>
        <p:sp>
          <p:nvSpPr>
            <p:cNvPr id="2226" name="Google Shape;2226;p115"/>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Mô hình ngôn ngữ</a:t>
              </a:r>
              <a:endParaRPr sz="1799">
                <a:solidFill>
                  <a:srgbClr val="A5A5A5"/>
                </a:solidFill>
                <a:latin typeface="Arial"/>
                <a:ea typeface="Arial"/>
                <a:cs typeface="Arial"/>
                <a:sym typeface="Arial"/>
              </a:endParaRPr>
            </a:p>
          </p:txBody>
        </p:sp>
        <p:sp>
          <p:nvSpPr>
            <p:cNvPr id="2227" name="Google Shape;2227;p115"/>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2228" name="Google Shape;2228;p115"/>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3.2. Mô hình đại diện</a:t>
              </a:r>
              <a:endParaRPr sz="1799">
                <a:solidFill>
                  <a:srgbClr val="3F3F3F"/>
                </a:solidFill>
                <a:latin typeface="Arial"/>
                <a:ea typeface="Arial"/>
                <a:cs typeface="Arial"/>
                <a:sym typeface="Arial"/>
              </a:endParaRPr>
            </a:p>
          </p:txBody>
        </p:sp>
        <p:sp>
          <p:nvSpPr>
            <p:cNvPr id="2229" name="Google Shape;2229;p115"/>
            <p:cNvSpPr/>
            <p:nvPr/>
          </p:nvSpPr>
          <p:spPr>
            <a:xfrm>
              <a:off x="1051307" y="4494729"/>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2230" name="Google Shape;2230;p115"/>
            <p:cNvGrpSpPr/>
            <p:nvPr/>
          </p:nvGrpSpPr>
          <p:grpSpPr>
            <a:xfrm>
              <a:off x="1051307" y="4924425"/>
              <a:ext cx="5700472" cy="278083"/>
              <a:chOff x="571500" y="5165783"/>
              <a:chExt cx="5702300" cy="278172"/>
            </a:xfrm>
          </p:grpSpPr>
          <p:sp>
            <p:nvSpPr>
              <p:cNvPr id="2231" name="Google Shape;2231;p11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Phân tích phân loại</a:t>
                </a:r>
                <a:endParaRPr sz="1799">
                  <a:solidFill>
                    <a:srgbClr val="A5A5A5"/>
                  </a:solidFill>
                  <a:latin typeface="Arial"/>
                  <a:ea typeface="Arial"/>
                  <a:cs typeface="Arial"/>
                  <a:sym typeface="Arial"/>
                </a:endParaRPr>
              </a:p>
            </p:txBody>
          </p:sp>
          <p:sp>
            <p:nvSpPr>
              <p:cNvPr id="2232" name="Google Shape;2232;p11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2233" name="Google Shape;2233;p115"/>
            <p:cNvGrpSpPr/>
            <p:nvPr/>
          </p:nvGrpSpPr>
          <p:grpSpPr>
            <a:xfrm>
              <a:off x="1051307" y="5354121"/>
              <a:ext cx="5700472" cy="278083"/>
              <a:chOff x="571500" y="5165783"/>
              <a:chExt cx="5702300" cy="278172"/>
            </a:xfrm>
          </p:grpSpPr>
          <p:sp>
            <p:nvSpPr>
              <p:cNvPr id="2234" name="Google Shape;2234;p11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3.4. Mô hình hóa chủ đề</a:t>
                </a:r>
                <a:endParaRPr sz="1799">
                  <a:solidFill>
                    <a:srgbClr val="A5A5A5"/>
                  </a:solidFill>
                  <a:latin typeface="Arial"/>
                  <a:ea typeface="Arial"/>
                  <a:cs typeface="Arial"/>
                  <a:sym typeface="Arial"/>
                </a:endParaRPr>
              </a:p>
            </p:txBody>
          </p:sp>
          <p:sp>
            <p:nvSpPr>
              <p:cNvPr id="2235" name="Google Shape;2235;p11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16"/>
          <p:cNvSpPr/>
          <p:nvPr/>
        </p:nvSpPr>
        <p:spPr>
          <a:xfrm>
            <a:off x="5358779" y="4321340"/>
            <a:ext cx="515253" cy="331796"/>
          </a:xfrm>
          <a:prstGeom prst="rightArrow">
            <a:avLst>
              <a:gd fmla="val 50000" name="adj1"/>
              <a:gd fmla="val 50000" name="adj2"/>
            </a:avLst>
          </a:prstGeom>
          <a:gradFill>
            <a:gsLst>
              <a:gs pos="0">
                <a:srgbClr val="BFBFBF">
                  <a:alpha val="0"/>
                </a:srgbClr>
              </a:gs>
              <a:gs pos="100000">
                <a:srgbClr val="A5A5A5"/>
              </a:gs>
            </a:gsLst>
            <a:lin ang="0" scaled="0"/>
          </a:grad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sz="2467">
              <a:solidFill>
                <a:schemeClr val="lt1"/>
              </a:solidFill>
              <a:latin typeface="Arial"/>
              <a:ea typeface="Arial"/>
              <a:cs typeface="Arial"/>
              <a:sym typeface="Arial"/>
            </a:endParaRPr>
          </a:p>
        </p:txBody>
      </p:sp>
      <p:grpSp>
        <p:nvGrpSpPr>
          <p:cNvPr id="2242" name="Google Shape;2242;p116"/>
          <p:cNvGrpSpPr/>
          <p:nvPr/>
        </p:nvGrpSpPr>
        <p:grpSpPr>
          <a:xfrm>
            <a:off x="6056513" y="2732989"/>
            <a:ext cx="2136458" cy="3296585"/>
            <a:chOff x="6275659" y="2834791"/>
            <a:chExt cx="2136458" cy="3296585"/>
          </a:xfrm>
        </p:grpSpPr>
        <p:pic>
          <p:nvPicPr>
            <p:cNvPr id="2243" name="Google Shape;2243;p116"/>
            <p:cNvPicPr preferRelativeResize="0"/>
            <p:nvPr/>
          </p:nvPicPr>
          <p:blipFill rotWithShape="1">
            <a:blip r:embed="rId3">
              <a:alphaModFix/>
            </a:blip>
            <a:srcRect b="11665" l="22938" r="25015" t="9466"/>
            <a:stretch/>
          </p:blipFill>
          <p:spPr>
            <a:xfrm>
              <a:off x="6356529" y="3715503"/>
              <a:ext cx="1809571" cy="2415873"/>
            </a:xfrm>
            <a:prstGeom prst="rect">
              <a:avLst/>
            </a:prstGeom>
            <a:noFill/>
            <a:ln>
              <a:noFill/>
            </a:ln>
          </p:spPr>
        </p:pic>
        <p:sp>
          <p:nvSpPr>
            <p:cNvPr id="2244" name="Google Shape;2244;p116"/>
            <p:cNvSpPr txBox="1"/>
            <p:nvPr/>
          </p:nvSpPr>
          <p:spPr>
            <a:xfrm>
              <a:off x="7208151" y="5091225"/>
              <a:ext cx="730846"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computer</a:t>
              </a:r>
              <a:endParaRPr b="1" sz="1100">
                <a:solidFill>
                  <a:schemeClr val="lt1"/>
                </a:solidFill>
                <a:latin typeface="Arial"/>
                <a:ea typeface="Arial"/>
                <a:cs typeface="Arial"/>
                <a:sym typeface="Arial"/>
              </a:endParaRPr>
            </a:p>
          </p:txBody>
        </p:sp>
        <p:sp>
          <p:nvSpPr>
            <p:cNvPr id="2245" name="Google Shape;2245;p116"/>
            <p:cNvSpPr txBox="1"/>
            <p:nvPr/>
          </p:nvSpPr>
          <p:spPr>
            <a:xfrm>
              <a:off x="7130100" y="5420845"/>
              <a:ext cx="730846"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science</a:t>
              </a:r>
              <a:endParaRPr b="1" sz="1100">
                <a:solidFill>
                  <a:schemeClr val="lt1"/>
                </a:solidFill>
                <a:latin typeface="Arial"/>
                <a:ea typeface="Arial"/>
                <a:cs typeface="Arial"/>
                <a:sym typeface="Arial"/>
              </a:endParaRPr>
            </a:p>
          </p:txBody>
        </p:sp>
        <p:sp>
          <p:nvSpPr>
            <p:cNvPr id="2246" name="Google Shape;2246;p116"/>
            <p:cNvSpPr txBox="1"/>
            <p:nvPr/>
          </p:nvSpPr>
          <p:spPr>
            <a:xfrm rot="-3020716">
              <a:off x="7608713" y="3056463"/>
              <a:ext cx="778352" cy="43088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rgbClr val="FF0000"/>
                  </a:solidFill>
                  <a:latin typeface="Arial"/>
                  <a:ea typeface="Arial"/>
                  <a:cs typeface="Arial"/>
                  <a:sym typeface="Arial"/>
                </a:rPr>
                <a:t>Sự thông minh</a:t>
              </a:r>
              <a:endParaRPr b="1" sz="1100">
                <a:solidFill>
                  <a:srgbClr val="FF0000"/>
                </a:solidFill>
                <a:latin typeface="Arial"/>
                <a:ea typeface="Arial"/>
                <a:cs typeface="Arial"/>
                <a:sym typeface="Arial"/>
              </a:endParaRPr>
            </a:p>
          </p:txBody>
        </p:sp>
        <p:sp>
          <p:nvSpPr>
            <p:cNvPr id="2247" name="Google Shape;2247;p116"/>
            <p:cNvSpPr txBox="1"/>
            <p:nvPr/>
          </p:nvSpPr>
          <p:spPr>
            <a:xfrm rot="-4617030">
              <a:off x="6917948" y="3093944"/>
              <a:ext cx="730846" cy="43088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rgbClr val="FF0000"/>
                  </a:solidFill>
                  <a:latin typeface="Arial"/>
                  <a:ea typeface="Arial"/>
                  <a:cs typeface="Arial"/>
                  <a:sym typeface="Arial"/>
                </a:rPr>
                <a:t>thỉnh thoảng</a:t>
              </a:r>
              <a:endParaRPr b="1" sz="1100">
                <a:solidFill>
                  <a:srgbClr val="FF0000"/>
                </a:solidFill>
                <a:latin typeface="Arial"/>
                <a:ea typeface="Arial"/>
                <a:cs typeface="Arial"/>
                <a:sym typeface="Arial"/>
              </a:endParaRPr>
            </a:p>
          </p:txBody>
        </p:sp>
        <p:sp>
          <p:nvSpPr>
            <p:cNvPr id="2248" name="Google Shape;2248;p116"/>
            <p:cNvSpPr/>
            <p:nvPr/>
          </p:nvSpPr>
          <p:spPr>
            <a:xfrm>
              <a:off x="6794832" y="3682319"/>
              <a:ext cx="120625" cy="251893"/>
            </a:xfrm>
            <a:custGeom>
              <a:rect b="b" l="l" r="r" t="t"/>
              <a:pathLst>
                <a:path extrusionOk="0" h="309154" w="148046">
                  <a:moveTo>
                    <a:pt x="0" y="0"/>
                  </a:moveTo>
                  <a:cubicBezTo>
                    <a:pt x="44268" y="67854"/>
                    <a:pt x="88537" y="135709"/>
                    <a:pt x="113211" y="187234"/>
                  </a:cubicBezTo>
                  <a:cubicBezTo>
                    <a:pt x="137885" y="238759"/>
                    <a:pt x="141515" y="288108"/>
                    <a:pt x="148046" y="309154"/>
                  </a:cubicBezTo>
                </a:path>
              </a:pathLst>
            </a:custGeom>
            <a:noFill/>
            <a:ln cap="flat" cmpd="sng" w="19050">
              <a:solidFill>
                <a:srgbClr val="7F7F7F"/>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249" name="Google Shape;2249;p116"/>
            <p:cNvSpPr/>
            <p:nvPr/>
          </p:nvSpPr>
          <p:spPr>
            <a:xfrm>
              <a:off x="7664423" y="3563144"/>
              <a:ext cx="120625" cy="304230"/>
            </a:xfrm>
            <a:custGeom>
              <a:rect b="b" l="l" r="r" t="t"/>
              <a:pathLst>
                <a:path extrusionOk="0" h="313508" w="108857">
                  <a:moveTo>
                    <a:pt x="108857" y="0"/>
                  </a:moveTo>
                  <a:cubicBezTo>
                    <a:pt x="91803" y="32657"/>
                    <a:pt x="74749" y="65314"/>
                    <a:pt x="56606" y="117565"/>
                  </a:cubicBezTo>
                  <a:cubicBezTo>
                    <a:pt x="38463" y="169816"/>
                    <a:pt x="19594" y="259079"/>
                    <a:pt x="0" y="313508"/>
                  </a:cubicBezTo>
                </a:path>
              </a:pathLst>
            </a:custGeom>
            <a:noFill/>
            <a:ln cap="flat" cmpd="sng" w="19050">
              <a:solidFill>
                <a:srgbClr val="7F7F7F"/>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250" name="Google Shape;2250;p116"/>
            <p:cNvSpPr/>
            <p:nvPr/>
          </p:nvSpPr>
          <p:spPr>
            <a:xfrm>
              <a:off x="7186791" y="3664580"/>
              <a:ext cx="12489" cy="205773"/>
            </a:xfrm>
            <a:custGeom>
              <a:rect b="b" l="l" r="r" t="t"/>
              <a:pathLst>
                <a:path extrusionOk="0" h="252549" w="15328">
                  <a:moveTo>
                    <a:pt x="10974" y="0"/>
                  </a:moveTo>
                  <a:cubicBezTo>
                    <a:pt x="814" y="95069"/>
                    <a:pt x="-9346" y="190138"/>
                    <a:pt x="15328" y="252549"/>
                  </a:cubicBezTo>
                </a:path>
              </a:pathLst>
            </a:custGeom>
            <a:noFill/>
            <a:ln cap="flat" cmpd="sng" w="19050">
              <a:solidFill>
                <a:srgbClr val="7F7F7F"/>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2251" name="Google Shape;2251;p116"/>
            <p:cNvSpPr txBox="1"/>
            <p:nvPr/>
          </p:nvSpPr>
          <p:spPr>
            <a:xfrm>
              <a:off x="6583502" y="5231693"/>
              <a:ext cx="793169"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called</a:t>
              </a:r>
              <a:endParaRPr b="1" sz="1100">
                <a:solidFill>
                  <a:schemeClr val="lt1"/>
                </a:solidFill>
                <a:latin typeface="Arial"/>
                <a:ea typeface="Arial"/>
                <a:cs typeface="Arial"/>
                <a:sym typeface="Arial"/>
              </a:endParaRPr>
            </a:p>
          </p:txBody>
        </p:sp>
        <p:sp>
          <p:nvSpPr>
            <p:cNvPr id="2252" name="Google Shape;2252;p116"/>
            <p:cNvSpPr txBox="1"/>
            <p:nvPr/>
          </p:nvSpPr>
          <p:spPr>
            <a:xfrm>
              <a:off x="6698118" y="4823637"/>
              <a:ext cx="730846"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machine</a:t>
              </a:r>
              <a:endParaRPr b="1" sz="1100">
                <a:solidFill>
                  <a:schemeClr val="lt1"/>
                </a:solidFill>
                <a:latin typeface="Arial"/>
                <a:ea typeface="Arial"/>
                <a:cs typeface="Arial"/>
                <a:sym typeface="Arial"/>
              </a:endParaRPr>
            </a:p>
          </p:txBody>
        </p:sp>
        <p:sp>
          <p:nvSpPr>
            <p:cNvPr id="2253" name="Google Shape;2253;p116"/>
            <p:cNvSpPr txBox="1"/>
            <p:nvPr/>
          </p:nvSpPr>
          <p:spPr>
            <a:xfrm>
              <a:off x="7214671" y="4920828"/>
              <a:ext cx="840483"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intelligence</a:t>
              </a:r>
              <a:endParaRPr b="1" sz="1100">
                <a:solidFill>
                  <a:schemeClr val="lt1"/>
                </a:solidFill>
                <a:latin typeface="Arial"/>
                <a:ea typeface="Arial"/>
                <a:cs typeface="Arial"/>
                <a:sym typeface="Arial"/>
              </a:endParaRPr>
            </a:p>
          </p:txBody>
        </p:sp>
        <p:sp>
          <p:nvSpPr>
            <p:cNvPr id="2254" name="Google Shape;2254;p116"/>
            <p:cNvSpPr txBox="1"/>
            <p:nvPr/>
          </p:nvSpPr>
          <p:spPr>
            <a:xfrm>
              <a:off x="7088049" y="4584915"/>
              <a:ext cx="912661"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demonstrated</a:t>
              </a:r>
              <a:endParaRPr b="1" sz="1100">
                <a:solidFill>
                  <a:schemeClr val="lt1"/>
                </a:solidFill>
                <a:latin typeface="Arial"/>
                <a:ea typeface="Arial"/>
                <a:cs typeface="Arial"/>
                <a:sym typeface="Arial"/>
              </a:endParaRPr>
            </a:p>
          </p:txBody>
        </p:sp>
        <p:sp>
          <p:nvSpPr>
            <p:cNvPr id="2255" name="Google Shape;2255;p116"/>
            <p:cNvSpPr txBox="1"/>
            <p:nvPr/>
          </p:nvSpPr>
          <p:spPr>
            <a:xfrm>
              <a:off x="6858819" y="4325510"/>
              <a:ext cx="712392"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contrast</a:t>
              </a:r>
              <a:endParaRPr b="1" sz="1100">
                <a:solidFill>
                  <a:schemeClr val="lt1"/>
                </a:solidFill>
                <a:latin typeface="Arial"/>
                <a:ea typeface="Arial"/>
                <a:cs typeface="Arial"/>
                <a:sym typeface="Arial"/>
              </a:endParaRPr>
            </a:p>
          </p:txBody>
        </p:sp>
        <p:sp>
          <p:nvSpPr>
            <p:cNvPr id="2256" name="Google Shape;2256;p116"/>
            <p:cNvSpPr txBox="1"/>
            <p:nvPr/>
          </p:nvSpPr>
          <p:spPr>
            <a:xfrm>
              <a:off x="7376672" y="4360886"/>
              <a:ext cx="712392"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natural</a:t>
              </a:r>
              <a:endParaRPr b="1" sz="1100">
                <a:solidFill>
                  <a:schemeClr val="lt1"/>
                </a:solidFill>
                <a:latin typeface="Arial"/>
                <a:ea typeface="Arial"/>
                <a:cs typeface="Arial"/>
                <a:sym typeface="Arial"/>
              </a:endParaRPr>
            </a:p>
          </p:txBody>
        </p:sp>
        <p:sp>
          <p:nvSpPr>
            <p:cNvPr id="2257" name="Google Shape;2257;p116"/>
            <p:cNvSpPr txBox="1"/>
            <p:nvPr/>
          </p:nvSpPr>
          <p:spPr>
            <a:xfrm>
              <a:off x="6429320" y="4489372"/>
              <a:ext cx="712392"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displayed</a:t>
              </a:r>
              <a:endParaRPr b="1" sz="1100">
                <a:solidFill>
                  <a:schemeClr val="lt1"/>
                </a:solidFill>
                <a:latin typeface="Arial"/>
                <a:ea typeface="Arial"/>
                <a:cs typeface="Arial"/>
                <a:sym typeface="Arial"/>
              </a:endParaRPr>
            </a:p>
          </p:txBody>
        </p:sp>
        <p:sp>
          <p:nvSpPr>
            <p:cNvPr id="2258" name="Google Shape;2258;p116"/>
            <p:cNvSpPr txBox="1"/>
            <p:nvPr/>
          </p:nvSpPr>
          <p:spPr>
            <a:xfrm>
              <a:off x="6593497" y="5038868"/>
              <a:ext cx="730846"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humans</a:t>
              </a:r>
              <a:endParaRPr b="1" sz="1100">
                <a:solidFill>
                  <a:schemeClr val="lt1"/>
                </a:solidFill>
                <a:latin typeface="Arial"/>
                <a:ea typeface="Arial"/>
                <a:cs typeface="Arial"/>
                <a:sym typeface="Arial"/>
              </a:endParaRPr>
            </a:p>
          </p:txBody>
        </p:sp>
        <p:sp>
          <p:nvSpPr>
            <p:cNvPr id="2259" name="Google Shape;2259;p116"/>
            <p:cNvSpPr txBox="1"/>
            <p:nvPr/>
          </p:nvSpPr>
          <p:spPr>
            <a:xfrm>
              <a:off x="6664916" y="5541066"/>
              <a:ext cx="712392"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in</a:t>
              </a:r>
              <a:endParaRPr b="1" sz="1100">
                <a:solidFill>
                  <a:schemeClr val="lt1"/>
                </a:solidFill>
                <a:latin typeface="Arial"/>
                <a:ea typeface="Arial"/>
                <a:cs typeface="Arial"/>
                <a:sym typeface="Arial"/>
              </a:endParaRPr>
            </a:p>
          </p:txBody>
        </p:sp>
        <p:sp>
          <p:nvSpPr>
            <p:cNvPr id="2260" name="Google Shape;2260;p116"/>
            <p:cNvSpPr txBox="1"/>
            <p:nvPr/>
          </p:nvSpPr>
          <p:spPr>
            <a:xfrm>
              <a:off x="7633296" y="4208526"/>
              <a:ext cx="431058"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is</a:t>
              </a:r>
              <a:endParaRPr b="1" sz="1100">
                <a:solidFill>
                  <a:schemeClr val="lt1"/>
                </a:solidFill>
                <a:latin typeface="Arial"/>
                <a:ea typeface="Arial"/>
                <a:cs typeface="Arial"/>
                <a:sym typeface="Arial"/>
              </a:endParaRPr>
            </a:p>
          </p:txBody>
        </p:sp>
        <p:sp>
          <p:nvSpPr>
            <p:cNvPr id="2261" name="Google Shape;2261;p116"/>
            <p:cNvSpPr txBox="1"/>
            <p:nvPr/>
          </p:nvSpPr>
          <p:spPr>
            <a:xfrm>
              <a:off x="7414055" y="5265198"/>
              <a:ext cx="357330"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to</a:t>
              </a:r>
              <a:endParaRPr b="1" sz="1100">
                <a:solidFill>
                  <a:schemeClr val="lt1"/>
                </a:solidFill>
                <a:latin typeface="Arial"/>
                <a:ea typeface="Arial"/>
                <a:cs typeface="Arial"/>
                <a:sym typeface="Arial"/>
              </a:endParaRPr>
            </a:p>
          </p:txBody>
        </p:sp>
        <p:sp>
          <p:nvSpPr>
            <p:cNvPr id="2262" name="Google Shape;2262;p116"/>
            <p:cNvSpPr txBox="1"/>
            <p:nvPr/>
          </p:nvSpPr>
          <p:spPr>
            <a:xfrm>
              <a:off x="6944855" y="5366591"/>
              <a:ext cx="357330"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the</a:t>
              </a:r>
              <a:endParaRPr b="1" sz="1100">
                <a:solidFill>
                  <a:schemeClr val="lt1"/>
                </a:solidFill>
                <a:latin typeface="Arial"/>
                <a:ea typeface="Arial"/>
                <a:cs typeface="Arial"/>
                <a:sym typeface="Arial"/>
              </a:endParaRPr>
            </a:p>
          </p:txBody>
        </p:sp>
        <p:sp>
          <p:nvSpPr>
            <p:cNvPr id="2263" name="Google Shape;2263;p116"/>
            <p:cNvSpPr txBox="1"/>
            <p:nvPr/>
          </p:nvSpPr>
          <p:spPr>
            <a:xfrm rot="2847783">
              <a:off x="6253668" y="3354409"/>
              <a:ext cx="730846"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100">
                  <a:solidFill>
                    <a:srgbClr val="FF0000"/>
                  </a:solidFill>
                  <a:latin typeface="Arial"/>
                  <a:ea typeface="Arial"/>
                  <a:cs typeface="Arial"/>
                  <a:sym typeface="Arial"/>
                </a:rPr>
                <a:t>nhân tạo</a:t>
              </a:r>
              <a:endParaRPr b="1" sz="1100">
                <a:solidFill>
                  <a:srgbClr val="FF0000"/>
                </a:solidFill>
                <a:latin typeface="Arial"/>
                <a:ea typeface="Arial"/>
                <a:cs typeface="Arial"/>
                <a:sym typeface="Arial"/>
              </a:endParaRPr>
            </a:p>
          </p:txBody>
        </p:sp>
      </p:grpSp>
      <p:grpSp>
        <p:nvGrpSpPr>
          <p:cNvPr id="2264" name="Google Shape;2264;p116"/>
          <p:cNvGrpSpPr/>
          <p:nvPr/>
        </p:nvGrpSpPr>
        <p:grpSpPr>
          <a:xfrm>
            <a:off x="450000" y="450000"/>
            <a:ext cx="9018000" cy="276999"/>
            <a:chOff x="450000" y="450000"/>
            <a:chExt cx="9018000" cy="276999"/>
          </a:xfrm>
        </p:grpSpPr>
        <p:sp>
          <p:nvSpPr>
            <p:cNvPr id="2265" name="Google Shape;2265;p1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266" name="Google Shape;2266;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67" name="Google Shape;2267;p1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Mô hình đại diện</a:t>
            </a:r>
            <a:endParaRPr b="1" sz="2400">
              <a:solidFill>
                <a:srgbClr val="0C0C0C"/>
              </a:solidFill>
              <a:latin typeface="Arial"/>
              <a:ea typeface="Arial"/>
              <a:cs typeface="Arial"/>
              <a:sym typeface="Arial"/>
            </a:endParaRPr>
          </a:p>
        </p:txBody>
      </p:sp>
      <p:grpSp>
        <p:nvGrpSpPr>
          <p:cNvPr id="2268" name="Google Shape;2268;p116"/>
          <p:cNvGrpSpPr/>
          <p:nvPr/>
        </p:nvGrpSpPr>
        <p:grpSpPr>
          <a:xfrm>
            <a:off x="559817" y="1902381"/>
            <a:ext cx="8783192" cy="215444"/>
            <a:chOff x="559817" y="2136914"/>
            <a:chExt cx="8783192" cy="215444"/>
          </a:xfrm>
        </p:grpSpPr>
        <p:sp>
          <p:nvSpPr>
            <p:cNvPr id="2269" name="Google Shape;2269;p1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70" name="Google Shape;2270;p11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 hình Bag-of-Words (BOW):</a:t>
              </a:r>
              <a:endParaRPr/>
            </a:p>
          </p:txBody>
        </p:sp>
      </p:grpSp>
      <p:sp>
        <p:nvSpPr>
          <p:cNvPr id="2271" name="Google Shape;2271;p116"/>
          <p:cNvSpPr/>
          <p:nvPr/>
        </p:nvSpPr>
        <p:spPr>
          <a:xfrm>
            <a:off x="711201" y="2184768"/>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tài liệu được đại diện bởi một tập hợp các từ của nó.</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Thứ tự từ và ngữ pháp bị bỏ qua.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có tần số từ quan trọng.</a:t>
            </a:r>
            <a:endParaRPr sz="1300">
              <a:solidFill>
                <a:srgbClr val="262626"/>
              </a:solidFill>
              <a:latin typeface="Arial"/>
              <a:ea typeface="Arial"/>
              <a:cs typeface="Arial"/>
              <a:sym typeface="Arial"/>
            </a:endParaRPr>
          </a:p>
        </p:txBody>
      </p:sp>
      <p:sp>
        <p:nvSpPr>
          <p:cNvPr id="2272" name="Google Shape;2272;p116"/>
          <p:cNvSpPr/>
          <p:nvPr/>
        </p:nvSpPr>
        <p:spPr>
          <a:xfrm>
            <a:off x="712182" y="411733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
        <p:nvSpPr>
          <p:cNvPr id="2273" name="Google Shape;2273;p116"/>
          <p:cNvSpPr/>
          <p:nvPr/>
        </p:nvSpPr>
        <p:spPr>
          <a:xfrm>
            <a:off x="1134988" y="3995543"/>
            <a:ext cx="3960440" cy="94562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“Trong khoa học máy tính, trí tuệ nhân tạo, đôi khi được gọi là trí tuệ máy móc, là trí thông minh do máy móc thể hiện, trái ngược với trí thông minh tự nhiên do con người thể hiện.”</a:t>
            </a:r>
            <a:endParaRPr sz="1300">
              <a:solidFill>
                <a:srgbClr val="262626"/>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17"/>
          <p:cNvSpPr txBox="1"/>
          <p:nvPr/>
        </p:nvSpPr>
        <p:spPr>
          <a:xfrm>
            <a:off x="1119164" y="2119490"/>
            <a:ext cx="8008710" cy="564791"/>
          </a:xfrm>
          <a:prstGeom prst="rect">
            <a:avLst/>
          </a:prstGeom>
          <a:noFill/>
          <a:ln>
            <a:noFill/>
          </a:ln>
        </p:spPr>
        <p:txBody>
          <a:bodyPr anchorCtr="0" anchor="t" bIns="45700" lIns="91425" spcFirstLastPara="1" rIns="91425" wrap="square" tIns="45700">
            <a:noAutofit/>
          </a:bodyPr>
          <a:lstStyle/>
          <a:p>
            <a:pPr indent="-444500" lvl="0" marL="444500" marR="0" rtl="0" algn="l">
              <a:lnSpc>
                <a:spcPct val="150000"/>
              </a:lnSpc>
              <a:spcBef>
                <a:spcPts val="0"/>
              </a:spcBef>
              <a:spcAft>
                <a:spcPts val="0"/>
              </a:spcAft>
              <a:buClr>
                <a:srgbClr val="193EB0"/>
              </a:buClr>
              <a:buSzPts val="1300"/>
              <a:buFont typeface="Arial"/>
              <a:buNone/>
            </a:pPr>
            <a:r>
              <a:rPr lang="en-US" sz="1300">
                <a:solidFill>
                  <a:srgbClr val="193EB0"/>
                </a:solidFill>
                <a:latin typeface="Arial"/>
                <a:ea typeface="Arial"/>
                <a:cs typeface="Arial"/>
                <a:sym typeface="Arial"/>
              </a:rPr>
              <a:t>⇒ </a:t>
            </a:r>
            <a:r>
              <a:rPr lang="en-US" sz="1300">
                <a:solidFill>
                  <a:schemeClr val="dk1"/>
                </a:solidFill>
                <a:latin typeface="Arial"/>
                <a:ea typeface="Arial"/>
                <a:cs typeface="Arial"/>
                <a:sym typeface="Arial"/>
              </a:rPr>
              <a:t>sau khi loại bỏ các từ dừng như “it”, “the” và “of”, BOW có thể được biểu thị dưới dạng một mảng.</a:t>
            </a:r>
            <a:endParaRPr sz="1300">
              <a:solidFill>
                <a:srgbClr val="262626"/>
              </a:solidFill>
              <a:latin typeface="Arial"/>
              <a:ea typeface="Arial"/>
              <a:cs typeface="Arial"/>
              <a:sym typeface="Arial"/>
            </a:endParaRPr>
          </a:p>
        </p:txBody>
      </p:sp>
      <p:graphicFrame>
        <p:nvGraphicFramePr>
          <p:cNvPr id="2280" name="Google Shape;2280;p117"/>
          <p:cNvGraphicFramePr/>
          <p:nvPr/>
        </p:nvGraphicFramePr>
        <p:xfrm>
          <a:off x="1233696" y="2636912"/>
          <a:ext cx="3000000" cy="3000000"/>
        </p:xfrm>
        <a:graphic>
          <a:graphicData uri="http://schemas.openxmlformats.org/drawingml/2006/table">
            <a:tbl>
              <a:tblPr bandRow="1" firstRow="1">
                <a:noFill/>
                <a:tableStyleId>{1C1C8594-2FCC-4FF6-A01D-A591534C84FB}</a:tableStyleId>
              </a:tblPr>
              <a:tblGrid>
                <a:gridCol w="1086175"/>
                <a:gridCol w="1086175"/>
                <a:gridCol w="1086175"/>
                <a:gridCol w="1086175"/>
                <a:gridCol w="1086175"/>
                <a:gridCol w="1086175"/>
                <a:gridCol w="1070750"/>
              </a:tblGrid>
              <a:tr h="165100">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tuổi</a:t>
                      </a:r>
                      <a:endParaRPr b="0" sz="1300">
                        <a:solidFill>
                          <a:srgbClr val="193EB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Tốt nhất</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sự dại dột</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Thời gian</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Đã từng</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Trí tuệ</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Tệ nhất</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651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2</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1</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1</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2</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1</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1</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1</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2281" name="Google Shape;2281;p117"/>
          <p:cNvSpPr/>
          <p:nvPr/>
        </p:nvSpPr>
        <p:spPr>
          <a:xfrm>
            <a:off x="1134988" y="1790734"/>
            <a:ext cx="8632824"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“Đó là thời điểm tốt nhất, đó là thời điểm tồi tệ nhất, đó là thời đại của sự khôn ngoan, đó là thời đại của sự ngu ngốc.”</a:t>
            </a:r>
            <a:endParaRPr/>
          </a:p>
        </p:txBody>
      </p:sp>
      <p:grpSp>
        <p:nvGrpSpPr>
          <p:cNvPr id="2282" name="Google Shape;2282;p117"/>
          <p:cNvGrpSpPr/>
          <p:nvPr/>
        </p:nvGrpSpPr>
        <p:grpSpPr>
          <a:xfrm>
            <a:off x="559817" y="1484784"/>
            <a:ext cx="8783192" cy="200055"/>
            <a:chOff x="559817" y="2136914"/>
            <a:chExt cx="8783192" cy="200055"/>
          </a:xfrm>
        </p:grpSpPr>
        <p:sp>
          <p:nvSpPr>
            <p:cNvPr id="2283" name="Google Shape;2283;p1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84" name="Google Shape;2284;p11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Mô hình Bag-of-Words (BOW):</a:t>
              </a:r>
              <a:endParaRPr/>
            </a:p>
          </p:txBody>
        </p:sp>
      </p:grpSp>
      <p:sp>
        <p:nvSpPr>
          <p:cNvPr id="2285" name="Google Shape;2285;p117"/>
          <p:cNvSpPr/>
          <p:nvPr/>
        </p:nvSpPr>
        <p:spPr>
          <a:xfrm>
            <a:off x="712182" y="185163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286" name="Google Shape;2286;p117"/>
          <p:cNvGrpSpPr/>
          <p:nvPr/>
        </p:nvGrpSpPr>
        <p:grpSpPr>
          <a:xfrm>
            <a:off x="450000" y="450000"/>
            <a:ext cx="9018000" cy="276999"/>
            <a:chOff x="450000" y="450000"/>
            <a:chExt cx="9018000" cy="276999"/>
          </a:xfrm>
        </p:grpSpPr>
        <p:sp>
          <p:nvSpPr>
            <p:cNvPr id="2287" name="Google Shape;2287;p1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288" name="Google Shape;2288;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graphicFrame>
        <p:nvGraphicFramePr>
          <p:cNvPr id="2294" name="Google Shape;2294;p118"/>
          <p:cNvGraphicFramePr/>
          <p:nvPr/>
        </p:nvGraphicFramePr>
        <p:xfrm>
          <a:off x="2692588" y="3619555"/>
          <a:ext cx="3000000" cy="3000000"/>
        </p:xfrm>
        <a:graphic>
          <a:graphicData uri="http://schemas.openxmlformats.org/drawingml/2006/table">
            <a:tbl>
              <a:tblPr bandRow="1" firstRow="1">
                <a:noFill/>
                <a:tableStyleId>{1C1C8594-2FCC-4FF6-A01D-A591534C84FB}</a:tableStyleId>
              </a:tblPr>
              <a:tblGrid>
                <a:gridCol w="288000"/>
                <a:gridCol w="288000"/>
                <a:gridCol w="288000"/>
                <a:gridCol w="288000"/>
                <a:gridCol w="288000"/>
              </a:tblGrid>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2</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37650" marB="37650" marR="75325" marL="753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2295" name="Google Shape;2295;p118"/>
          <p:cNvSpPr/>
          <p:nvPr/>
        </p:nvSpPr>
        <p:spPr>
          <a:xfrm>
            <a:off x="2806263" y="5130177"/>
            <a:ext cx="121265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DTM</a:t>
            </a:r>
            <a:endParaRPr/>
          </a:p>
        </p:txBody>
      </p:sp>
      <p:sp>
        <p:nvSpPr>
          <p:cNvPr id="2296" name="Google Shape;2296;p118"/>
          <p:cNvSpPr txBox="1"/>
          <p:nvPr/>
        </p:nvSpPr>
        <p:spPr>
          <a:xfrm>
            <a:off x="1625597" y="3623900"/>
            <a:ext cx="106173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Tài liệu #1</a:t>
            </a:r>
            <a:endParaRPr sz="1100">
              <a:solidFill>
                <a:srgbClr val="FF0000"/>
              </a:solidFill>
              <a:latin typeface="Arial"/>
              <a:ea typeface="Arial"/>
              <a:cs typeface="Arial"/>
              <a:sym typeface="Arial"/>
            </a:endParaRPr>
          </a:p>
        </p:txBody>
      </p:sp>
      <p:sp>
        <p:nvSpPr>
          <p:cNvPr id="2297" name="Google Shape;2297;p118"/>
          <p:cNvSpPr txBox="1"/>
          <p:nvPr/>
        </p:nvSpPr>
        <p:spPr>
          <a:xfrm>
            <a:off x="1625597" y="3912673"/>
            <a:ext cx="106173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Tài liệu #2</a:t>
            </a:r>
            <a:endParaRPr sz="1100">
              <a:solidFill>
                <a:srgbClr val="FF0000"/>
              </a:solidFill>
              <a:latin typeface="Arial"/>
              <a:ea typeface="Arial"/>
              <a:cs typeface="Arial"/>
              <a:sym typeface="Arial"/>
            </a:endParaRPr>
          </a:p>
        </p:txBody>
      </p:sp>
      <p:sp>
        <p:nvSpPr>
          <p:cNvPr id="2298" name="Google Shape;2298;p118"/>
          <p:cNvSpPr txBox="1"/>
          <p:nvPr/>
        </p:nvSpPr>
        <p:spPr>
          <a:xfrm>
            <a:off x="1625597" y="4201446"/>
            <a:ext cx="106173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Tài liệu #3</a:t>
            </a:r>
            <a:endParaRPr sz="1100">
              <a:solidFill>
                <a:srgbClr val="FF0000"/>
              </a:solidFill>
              <a:latin typeface="Arial"/>
              <a:ea typeface="Arial"/>
              <a:cs typeface="Arial"/>
              <a:sym typeface="Arial"/>
            </a:endParaRPr>
          </a:p>
        </p:txBody>
      </p:sp>
      <p:sp>
        <p:nvSpPr>
          <p:cNvPr id="2299" name="Google Shape;2299;p118"/>
          <p:cNvSpPr txBox="1"/>
          <p:nvPr/>
        </p:nvSpPr>
        <p:spPr>
          <a:xfrm>
            <a:off x="1625597" y="4490219"/>
            <a:ext cx="106173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Tài liệu #4</a:t>
            </a:r>
            <a:endParaRPr sz="1100">
              <a:solidFill>
                <a:srgbClr val="FF0000"/>
              </a:solidFill>
              <a:latin typeface="Arial"/>
              <a:ea typeface="Arial"/>
              <a:cs typeface="Arial"/>
              <a:sym typeface="Arial"/>
            </a:endParaRPr>
          </a:p>
        </p:txBody>
      </p:sp>
      <p:sp>
        <p:nvSpPr>
          <p:cNvPr id="2300" name="Google Shape;2300;p118"/>
          <p:cNvSpPr txBox="1"/>
          <p:nvPr/>
        </p:nvSpPr>
        <p:spPr>
          <a:xfrm>
            <a:off x="1625597" y="4778994"/>
            <a:ext cx="1061733" cy="26161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01" name="Google Shape;2301;p118"/>
          <p:cNvSpPr txBox="1"/>
          <p:nvPr/>
        </p:nvSpPr>
        <p:spPr>
          <a:xfrm rot="-5400000">
            <a:off x="2381212" y="3030967"/>
            <a:ext cx="91022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Đặc tính #1</a:t>
            </a:r>
            <a:endParaRPr sz="1100">
              <a:solidFill>
                <a:srgbClr val="193EB0"/>
              </a:solidFill>
              <a:latin typeface="Arial"/>
              <a:ea typeface="Arial"/>
              <a:cs typeface="Arial"/>
              <a:sym typeface="Arial"/>
            </a:endParaRPr>
          </a:p>
        </p:txBody>
      </p:sp>
      <p:sp>
        <p:nvSpPr>
          <p:cNvPr id="2302" name="Google Shape;2302;p118"/>
          <p:cNvSpPr txBox="1"/>
          <p:nvPr/>
        </p:nvSpPr>
        <p:spPr>
          <a:xfrm rot="-5400000">
            <a:off x="2670668" y="3030967"/>
            <a:ext cx="91022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Đặc tính #2</a:t>
            </a:r>
            <a:endParaRPr sz="1100">
              <a:solidFill>
                <a:srgbClr val="193EB0"/>
              </a:solidFill>
              <a:latin typeface="Arial"/>
              <a:ea typeface="Arial"/>
              <a:cs typeface="Arial"/>
              <a:sym typeface="Arial"/>
            </a:endParaRPr>
          </a:p>
        </p:txBody>
      </p:sp>
      <p:sp>
        <p:nvSpPr>
          <p:cNvPr id="2303" name="Google Shape;2303;p118"/>
          <p:cNvSpPr txBox="1"/>
          <p:nvPr/>
        </p:nvSpPr>
        <p:spPr>
          <a:xfrm rot="-5400000">
            <a:off x="2960125" y="3030967"/>
            <a:ext cx="91022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Đặc tính #3</a:t>
            </a:r>
            <a:endParaRPr sz="1100">
              <a:solidFill>
                <a:srgbClr val="193EB0"/>
              </a:solidFill>
              <a:latin typeface="Arial"/>
              <a:ea typeface="Arial"/>
              <a:cs typeface="Arial"/>
              <a:sym typeface="Arial"/>
            </a:endParaRPr>
          </a:p>
        </p:txBody>
      </p:sp>
      <p:sp>
        <p:nvSpPr>
          <p:cNvPr id="2304" name="Google Shape;2304;p118"/>
          <p:cNvSpPr txBox="1"/>
          <p:nvPr/>
        </p:nvSpPr>
        <p:spPr>
          <a:xfrm rot="-5400000">
            <a:off x="3249582" y="3030967"/>
            <a:ext cx="91022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Đặc tính #4</a:t>
            </a:r>
            <a:endParaRPr sz="1100">
              <a:solidFill>
                <a:srgbClr val="193EB0"/>
              </a:solidFill>
              <a:latin typeface="Arial"/>
              <a:ea typeface="Arial"/>
              <a:cs typeface="Arial"/>
              <a:sym typeface="Arial"/>
            </a:endParaRPr>
          </a:p>
        </p:txBody>
      </p:sp>
      <p:sp>
        <p:nvSpPr>
          <p:cNvPr id="2305" name="Google Shape;2305;p118"/>
          <p:cNvSpPr txBox="1"/>
          <p:nvPr/>
        </p:nvSpPr>
        <p:spPr>
          <a:xfrm rot="-5400000">
            <a:off x="3539040" y="3030967"/>
            <a:ext cx="910225" cy="261610"/>
          </a:xfrm>
          <a:prstGeom prst="rect">
            <a:avLst/>
          </a:prstGeom>
          <a:blipFill rotWithShape="0">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aphicFrame>
        <p:nvGraphicFramePr>
          <p:cNvPr id="2306" name="Google Shape;2306;p118"/>
          <p:cNvGraphicFramePr/>
          <p:nvPr/>
        </p:nvGraphicFramePr>
        <p:xfrm>
          <a:off x="6160454" y="3619555"/>
          <a:ext cx="3000000" cy="3000000"/>
        </p:xfrm>
        <a:graphic>
          <a:graphicData uri="http://schemas.openxmlformats.org/drawingml/2006/table">
            <a:tbl>
              <a:tblPr bandRow="1" firstRow="1">
                <a:noFill/>
                <a:tableStyleId>{1C1C8594-2FCC-4FF6-A01D-A591534C84FB}</a:tableStyleId>
              </a:tblPr>
              <a:tblGrid>
                <a:gridCol w="288000"/>
                <a:gridCol w="288000"/>
                <a:gridCol w="288000"/>
                <a:gridCol w="288000"/>
                <a:gridCol w="288000"/>
              </a:tblGrid>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2</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88000">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1</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b="0" sz="1100">
                        <a:solidFill>
                          <a:srgbClr val="262626"/>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2307" name="Google Shape;2307;p118"/>
          <p:cNvSpPr/>
          <p:nvPr/>
        </p:nvSpPr>
        <p:spPr>
          <a:xfrm>
            <a:off x="6274129" y="5130177"/>
            <a:ext cx="121265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TDM</a:t>
            </a:r>
            <a:endParaRPr/>
          </a:p>
        </p:txBody>
      </p:sp>
      <p:sp>
        <p:nvSpPr>
          <p:cNvPr id="2308" name="Google Shape;2308;p118"/>
          <p:cNvSpPr txBox="1"/>
          <p:nvPr/>
        </p:nvSpPr>
        <p:spPr>
          <a:xfrm>
            <a:off x="5287075" y="3623900"/>
            <a:ext cx="86812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Đặc tính #1</a:t>
            </a:r>
            <a:endParaRPr/>
          </a:p>
        </p:txBody>
      </p:sp>
      <p:sp>
        <p:nvSpPr>
          <p:cNvPr id="2309" name="Google Shape;2309;p118"/>
          <p:cNvSpPr txBox="1"/>
          <p:nvPr/>
        </p:nvSpPr>
        <p:spPr>
          <a:xfrm>
            <a:off x="5287075" y="3912673"/>
            <a:ext cx="86812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Đặc tính #2</a:t>
            </a:r>
            <a:endParaRPr/>
          </a:p>
        </p:txBody>
      </p:sp>
      <p:sp>
        <p:nvSpPr>
          <p:cNvPr id="2310" name="Google Shape;2310;p118"/>
          <p:cNvSpPr txBox="1"/>
          <p:nvPr/>
        </p:nvSpPr>
        <p:spPr>
          <a:xfrm>
            <a:off x="5287075" y="4201446"/>
            <a:ext cx="86812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Đặc tính #3</a:t>
            </a:r>
            <a:endParaRPr/>
          </a:p>
        </p:txBody>
      </p:sp>
      <p:sp>
        <p:nvSpPr>
          <p:cNvPr id="2311" name="Google Shape;2311;p118"/>
          <p:cNvSpPr txBox="1"/>
          <p:nvPr/>
        </p:nvSpPr>
        <p:spPr>
          <a:xfrm>
            <a:off x="5287075" y="4490219"/>
            <a:ext cx="86812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Đặc tính #4</a:t>
            </a:r>
            <a:endParaRPr/>
          </a:p>
        </p:txBody>
      </p:sp>
      <p:sp>
        <p:nvSpPr>
          <p:cNvPr id="2312" name="Google Shape;2312;p118"/>
          <p:cNvSpPr txBox="1"/>
          <p:nvPr/>
        </p:nvSpPr>
        <p:spPr>
          <a:xfrm>
            <a:off x="5287075" y="4778994"/>
            <a:ext cx="868121" cy="2616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13" name="Google Shape;2313;p118"/>
          <p:cNvSpPr txBox="1"/>
          <p:nvPr/>
        </p:nvSpPr>
        <p:spPr>
          <a:xfrm rot="-5400000">
            <a:off x="5785427" y="2967315"/>
            <a:ext cx="103752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Tài liệu #1</a:t>
            </a:r>
            <a:endParaRPr/>
          </a:p>
        </p:txBody>
      </p:sp>
      <p:sp>
        <p:nvSpPr>
          <p:cNvPr id="2314" name="Google Shape;2314;p118"/>
          <p:cNvSpPr txBox="1"/>
          <p:nvPr/>
        </p:nvSpPr>
        <p:spPr>
          <a:xfrm rot="-5400000">
            <a:off x="6074883" y="2967315"/>
            <a:ext cx="103752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Tài liệu #2</a:t>
            </a:r>
            <a:endParaRPr/>
          </a:p>
        </p:txBody>
      </p:sp>
      <p:sp>
        <p:nvSpPr>
          <p:cNvPr id="2315" name="Google Shape;2315;p118"/>
          <p:cNvSpPr txBox="1"/>
          <p:nvPr/>
        </p:nvSpPr>
        <p:spPr>
          <a:xfrm rot="-5400000">
            <a:off x="6364340" y="2967315"/>
            <a:ext cx="103752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Tài liệu #3</a:t>
            </a:r>
            <a:endParaRPr/>
          </a:p>
        </p:txBody>
      </p:sp>
      <p:sp>
        <p:nvSpPr>
          <p:cNvPr id="2316" name="Google Shape;2316;p118"/>
          <p:cNvSpPr txBox="1"/>
          <p:nvPr/>
        </p:nvSpPr>
        <p:spPr>
          <a:xfrm rot="-5400000">
            <a:off x="6653797" y="2967315"/>
            <a:ext cx="103752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Tài liệu #4</a:t>
            </a:r>
            <a:endParaRPr/>
          </a:p>
        </p:txBody>
      </p:sp>
      <p:sp>
        <p:nvSpPr>
          <p:cNvPr id="2317" name="Google Shape;2317;p118"/>
          <p:cNvSpPr txBox="1"/>
          <p:nvPr/>
        </p:nvSpPr>
        <p:spPr>
          <a:xfrm rot="-5400000">
            <a:off x="6943255" y="2967316"/>
            <a:ext cx="1037528" cy="261610"/>
          </a:xfrm>
          <a:prstGeom prst="rect">
            <a:avLst/>
          </a:prstGeom>
          <a:blipFill rotWithShape="0">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318" name="Google Shape;2318;p118"/>
          <p:cNvGrpSpPr/>
          <p:nvPr/>
        </p:nvGrpSpPr>
        <p:grpSpPr>
          <a:xfrm>
            <a:off x="559817" y="1484784"/>
            <a:ext cx="8783192" cy="200055"/>
            <a:chOff x="559817" y="2136914"/>
            <a:chExt cx="8783192" cy="200055"/>
          </a:xfrm>
        </p:grpSpPr>
        <p:sp>
          <p:nvSpPr>
            <p:cNvPr id="2319" name="Google Shape;2319;p1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20" name="Google Shape;2320;p11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Ma trận tài liệu-thuật ngữ (DTM) và ma trận tài liệu thuật ngữ (TDM):</a:t>
              </a:r>
              <a:endParaRPr/>
            </a:p>
          </p:txBody>
        </p:sp>
      </p:grpSp>
      <p:sp>
        <p:nvSpPr>
          <p:cNvPr id="2321" name="Google Shape;2321;p118"/>
          <p:cNvSpPr/>
          <p:nvPr/>
        </p:nvSpPr>
        <p:spPr>
          <a:xfrm>
            <a:off x="711201" y="1767171"/>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tài liệu được biểu thị dưới dạng BOW là các hàng của DTM.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tài liệu được biểu thị dưới dạng BOW là các cột của TDM.</a:t>
            </a:r>
            <a:endParaRPr sz="1300">
              <a:solidFill>
                <a:srgbClr val="262626"/>
              </a:solidFill>
              <a:latin typeface="Arial"/>
              <a:ea typeface="Arial"/>
              <a:cs typeface="Arial"/>
              <a:sym typeface="Arial"/>
            </a:endParaRPr>
          </a:p>
        </p:txBody>
      </p:sp>
      <p:grpSp>
        <p:nvGrpSpPr>
          <p:cNvPr id="2322" name="Google Shape;2322;p118"/>
          <p:cNvGrpSpPr/>
          <p:nvPr/>
        </p:nvGrpSpPr>
        <p:grpSpPr>
          <a:xfrm>
            <a:off x="450000" y="450000"/>
            <a:ext cx="9018000" cy="276999"/>
            <a:chOff x="450000" y="450000"/>
            <a:chExt cx="9018000" cy="276999"/>
          </a:xfrm>
        </p:grpSpPr>
        <p:sp>
          <p:nvSpPr>
            <p:cNvPr id="2323" name="Google Shape;2323;p1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324" name="Google Shape;2324;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graphicFrame>
        <p:nvGraphicFramePr>
          <p:cNvPr id="2330" name="Google Shape;2330;p119"/>
          <p:cNvGraphicFramePr/>
          <p:nvPr/>
        </p:nvGraphicFramePr>
        <p:xfrm>
          <a:off x="1242998" y="3227427"/>
          <a:ext cx="3000000" cy="3000000"/>
        </p:xfrm>
        <a:graphic>
          <a:graphicData uri="http://schemas.openxmlformats.org/drawingml/2006/table">
            <a:tbl>
              <a:tblPr bandRow="1" firstRow="1">
                <a:noFill/>
                <a:tableStyleId>{1C1C8594-2FCC-4FF6-A01D-A591534C84FB}</a:tableStyleId>
              </a:tblPr>
              <a:tblGrid>
                <a:gridCol w="970625"/>
                <a:gridCol w="1188400"/>
                <a:gridCol w="1188400"/>
                <a:gridCol w="1188400"/>
                <a:gridCol w="1188400"/>
                <a:gridCol w="1188400"/>
                <a:gridCol w="1188400"/>
              </a:tblGrid>
              <a:tr h="370850">
                <a:tc>
                  <a:txBody>
                    <a:bodyPr/>
                    <a:lstStyle/>
                    <a:p>
                      <a:pPr indent="0" lvl="0" marL="0" marR="0" rtl="0" algn="ctr">
                        <a:lnSpc>
                          <a:spcPct val="100000"/>
                        </a:lnSpc>
                        <a:spcBef>
                          <a:spcPts val="0"/>
                        </a:spcBef>
                        <a:spcAft>
                          <a:spcPts val="0"/>
                        </a:spcAft>
                        <a:buClr>
                          <a:schemeClr val="dk1"/>
                        </a:buClr>
                        <a:buSzPts val="1200"/>
                        <a:buFont typeface="Calibri"/>
                        <a:buNone/>
                      </a:pPr>
                      <a:r>
                        <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a:solidFill>
                            <a:srgbClr val="193EB0"/>
                          </a:solidFill>
                          <a:latin typeface="Arial"/>
                          <a:ea typeface="Arial"/>
                          <a:cs typeface="Arial"/>
                          <a:sym typeface="Arial"/>
                        </a:rPr>
                        <a:t>Học</a:t>
                      </a:r>
                      <a:endParaRPr b="0" sz="1200">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a:solidFill>
                            <a:srgbClr val="193EB0"/>
                          </a:solidFill>
                          <a:latin typeface="Arial"/>
                          <a:ea typeface="Arial"/>
                          <a:cs typeface="Arial"/>
                          <a:sym typeface="Arial"/>
                        </a:rPr>
                        <a:t>Thông minh</a:t>
                      </a:r>
                      <a:endParaRPr b="0" sz="1200">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a:solidFill>
                            <a:srgbClr val="193EB0"/>
                          </a:solidFill>
                          <a:latin typeface="Arial"/>
                          <a:ea typeface="Arial"/>
                          <a:cs typeface="Arial"/>
                          <a:sym typeface="Arial"/>
                        </a:rPr>
                        <a:t>Máy</a:t>
                      </a:r>
                      <a:endParaRPr b="0" sz="1200">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a:solidFill>
                            <a:srgbClr val="193EB0"/>
                          </a:solidFill>
                          <a:latin typeface="Arial"/>
                          <a:ea typeface="Arial"/>
                          <a:cs typeface="Arial"/>
                          <a:sym typeface="Arial"/>
                        </a:rPr>
                        <a:t>Thống kê</a:t>
                      </a:r>
                      <a:endParaRPr b="0" sz="1200">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a:solidFill>
                            <a:srgbClr val="193EB0"/>
                          </a:solidFill>
                          <a:latin typeface="Arial"/>
                          <a:ea typeface="Arial"/>
                          <a:cs typeface="Arial"/>
                          <a:sym typeface="Arial"/>
                        </a:rPr>
                        <a:t>Phân loại</a:t>
                      </a:r>
                      <a:endParaRPr b="0" sz="1200">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a:solidFill>
                            <a:srgbClr val="193EB0"/>
                          </a:solidFill>
                          <a:latin typeface="Arial"/>
                          <a:ea typeface="Arial"/>
                          <a:cs typeface="Arial"/>
                          <a:sym typeface="Arial"/>
                        </a:rPr>
                        <a:t>Hiệu năng</a:t>
                      </a:r>
                      <a:endParaRPr b="0" sz="1200">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70850">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Doc. #1</a:t>
                      </a:r>
                      <a:endParaRPr b="0" sz="1200">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2</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Doc. #2</a:t>
                      </a:r>
                      <a:endParaRPr b="0" sz="1200">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Doc. #3</a:t>
                      </a:r>
                      <a:endParaRPr b="0" sz="1200">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3</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331" name="Google Shape;2331;p119"/>
          <p:cNvSpPr/>
          <p:nvPr/>
        </p:nvSpPr>
        <p:spPr>
          <a:xfrm>
            <a:off x="555876" y="3845997"/>
            <a:ext cx="572627" cy="215444"/>
          </a:xfrm>
          <a:prstGeom prst="rect">
            <a:avLst/>
          </a:prstGeom>
          <a:noFill/>
          <a:ln>
            <a:noFill/>
          </a:ln>
        </p:spPr>
        <p:txBody>
          <a:bodyPr anchorCtr="0" anchor="t" bIns="0" lIns="0" spcFirstLastPara="1" rIns="0" wrap="square" tIns="0">
            <a:spAutoFit/>
          </a:bodyPr>
          <a:lstStyle/>
          <a:p>
            <a:pPr indent="-355600" lvl="0" marL="355600" marR="0" rtl="0" algn="l">
              <a:spcBef>
                <a:spcPts val="0"/>
              </a:spcBef>
              <a:spcAft>
                <a:spcPts val="0"/>
              </a:spcAft>
              <a:buNone/>
            </a:pPr>
            <a:r>
              <a:rPr lang="en-US" sz="1400">
                <a:solidFill>
                  <a:srgbClr val="FF0000"/>
                </a:solidFill>
                <a:latin typeface="Arial"/>
                <a:ea typeface="Arial"/>
                <a:cs typeface="Arial"/>
                <a:sym typeface="Arial"/>
              </a:rPr>
              <a:t>DTM = </a:t>
            </a:r>
            <a:endParaRPr/>
          </a:p>
        </p:txBody>
      </p:sp>
      <p:sp>
        <p:nvSpPr>
          <p:cNvPr id="2332" name="Google Shape;2332;p119"/>
          <p:cNvSpPr/>
          <p:nvPr/>
        </p:nvSpPr>
        <p:spPr>
          <a:xfrm>
            <a:off x="1134988" y="1790734"/>
            <a:ext cx="8632824" cy="125340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Giả sử các tài liệu được xử lý trước sau đây.</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t>
            </a:r>
            <a:r>
              <a:rPr b="1" lang="en-US" sz="1300">
                <a:solidFill>
                  <a:srgbClr val="00B050"/>
                </a:solidFill>
                <a:latin typeface="Arial"/>
                <a:ea typeface="Arial"/>
                <a:cs typeface="Arial"/>
                <a:sym typeface="Arial"/>
              </a:rPr>
              <a:t>Tài liệu số 1: </a:t>
            </a:r>
            <a:r>
              <a:rPr lang="en-US" sz="1300">
                <a:solidFill>
                  <a:srgbClr val="262626"/>
                </a:solidFill>
                <a:latin typeface="Arial"/>
                <a:ea typeface="Arial"/>
                <a:cs typeface="Arial"/>
                <a:sym typeface="Arial"/>
              </a:rPr>
              <a:t>“học thống kê máy học thông minh”</a:t>
            </a:r>
            <a:endParaRPr/>
          </a:p>
          <a:p>
            <a:pPr indent="0" lvl="0" marL="0" marR="0" rtl="0" algn="l">
              <a:spcBef>
                <a:spcPts val="800"/>
              </a:spcBef>
              <a:spcAft>
                <a:spcPts val="0"/>
              </a:spcAft>
              <a:buNone/>
            </a:pPr>
            <a:r>
              <a:rPr lang="en-US" sz="1300">
                <a:solidFill>
                  <a:srgbClr val="00B050"/>
                </a:solidFill>
                <a:latin typeface="Arial"/>
                <a:ea typeface="Arial"/>
                <a:cs typeface="Arial"/>
                <a:sym typeface="Arial"/>
              </a:rPr>
              <a:t>          </a:t>
            </a:r>
            <a:r>
              <a:rPr b="1" lang="en-US" sz="1300">
                <a:solidFill>
                  <a:srgbClr val="00B050"/>
                </a:solidFill>
                <a:latin typeface="Arial"/>
                <a:ea typeface="Arial"/>
                <a:cs typeface="Arial"/>
                <a:sym typeface="Arial"/>
              </a:rPr>
              <a:t>Tài liệu #1:</a:t>
            </a:r>
            <a:r>
              <a:rPr lang="en-US" sz="1300">
                <a:solidFill>
                  <a:srgbClr val="00B050"/>
                </a:solidFill>
                <a:latin typeface="Arial"/>
                <a:ea typeface="Arial"/>
                <a:cs typeface="Arial"/>
                <a:sym typeface="Arial"/>
              </a:rPr>
              <a:t> </a:t>
            </a:r>
            <a:r>
              <a:rPr lang="en-US" sz="1300">
                <a:solidFill>
                  <a:srgbClr val="262626"/>
                </a:solidFill>
                <a:latin typeface="Arial"/>
                <a:ea typeface="Arial"/>
                <a:cs typeface="Arial"/>
                <a:sym typeface="Arial"/>
              </a:rPr>
              <a:t>“hiệu suất học phân loại máy”</a:t>
            </a:r>
            <a:endParaRPr/>
          </a:p>
          <a:p>
            <a:pPr indent="0" lvl="0" marL="0" marR="0" rtl="0" algn="l">
              <a:spcBef>
                <a:spcPts val="800"/>
              </a:spcBef>
              <a:spcAft>
                <a:spcPts val="0"/>
              </a:spcAft>
              <a:buNone/>
            </a:pPr>
            <a:r>
              <a:rPr b="1" lang="en-US" sz="1300">
                <a:solidFill>
                  <a:srgbClr val="00B050"/>
                </a:solidFill>
                <a:latin typeface="Arial"/>
                <a:ea typeface="Arial"/>
                <a:cs typeface="Arial"/>
                <a:sym typeface="Arial"/>
              </a:rPr>
              <a:t>          Tài liệu #1: </a:t>
            </a:r>
            <a:r>
              <a:rPr lang="en-US" sz="1300">
                <a:solidFill>
                  <a:srgbClr val="262626"/>
                </a:solidFill>
                <a:latin typeface="Arial"/>
                <a:ea typeface="Arial"/>
                <a:cs typeface="Arial"/>
                <a:sym typeface="Arial"/>
              </a:rPr>
              <a:t>“phân loại máy, máy học, hiệu suất máy”</a:t>
            </a:r>
            <a:endParaRPr/>
          </a:p>
        </p:txBody>
      </p:sp>
      <p:grpSp>
        <p:nvGrpSpPr>
          <p:cNvPr id="2333" name="Google Shape;2333;p119"/>
          <p:cNvGrpSpPr/>
          <p:nvPr/>
        </p:nvGrpSpPr>
        <p:grpSpPr>
          <a:xfrm>
            <a:off x="559817" y="1484784"/>
            <a:ext cx="8783192" cy="200055"/>
            <a:chOff x="559817" y="2136914"/>
            <a:chExt cx="8783192" cy="200055"/>
          </a:xfrm>
        </p:grpSpPr>
        <p:sp>
          <p:nvSpPr>
            <p:cNvPr id="2334" name="Google Shape;2334;p1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35" name="Google Shape;2335;p11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Ma trận tài liệu-thuật ngữ (DTM) và ma trận tài liệu thuật ngữ (TDM):</a:t>
              </a:r>
              <a:endParaRPr/>
            </a:p>
          </p:txBody>
        </p:sp>
      </p:grpSp>
      <p:sp>
        <p:nvSpPr>
          <p:cNvPr id="2336" name="Google Shape;2336;p119"/>
          <p:cNvSpPr/>
          <p:nvPr/>
        </p:nvSpPr>
        <p:spPr>
          <a:xfrm>
            <a:off x="712182" y="185163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337" name="Google Shape;2337;p119"/>
          <p:cNvGrpSpPr/>
          <p:nvPr/>
        </p:nvGrpSpPr>
        <p:grpSpPr>
          <a:xfrm>
            <a:off x="450000" y="450000"/>
            <a:ext cx="9018000" cy="276999"/>
            <a:chOff x="450000" y="450000"/>
            <a:chExt cx="9018000" cy="276999"/>
          </a:xfrm>
        </p:grpSpPr>
        <p:sp>
          <p:nvSpPr>
            <p:cNvPr id="2338" name="Google Shape;2338;p1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339" name="Google Shape;2339;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pSp>
        <p:nvGrpSpPr>
          <p:cNvPr id="326" name="Google Shape;326;p12"/>
          <p:cNvGrpSpPr/>
          <p:nvPr/>
        </p:nvGrpSpPr>
        <p:grpSpPr>
          <a:xfrm>
            <a:off x="450000" y="450000"/>
            <a:ext cx="9018000" cy="276999"/>
            <a:chOff x="450000" y="450000"/>
            <a:chExt cx="9018000" cy="276999"/>
          </a:xfrm>
        </p:grpSpPr>
        <p:sp>
          <p:nvSpPr>
            <p:cNvPr id="327" name="Google Shape;327;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328" name="Google Shape;328;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329" name="Google Shape;329;p12"/>
          <p:cNvGrpSpPr/>
          <p:nvPr/>
        </p:nvGrpSpPr>
        <p:grpSpPr>
          <a:xfrm>
            <a:off x="559817" y="1484784"/>
            <a:ext cx="8783192" cy="200055"/>
            <a:chOff x="559817" y="2136914"/>
            <a:chExt cx="8783192" cy="200055"/>
          </a:xfrm>
        </p:grpSpPr>
        <p:sp>
          <p:nvSpPr>
            <p:cNvPr id="330" name="Google Shape;330;p1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31" name="Google Shape;331;p1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Khai thác văn bản vs Xử lý ngôn ngữ tự nhiên (NLP) (3/3)</a:t>
              </a:r>
              <a:endParaRPr sz="1300">
                <a:solidFill>
                  <a:srgbClr val="262626"/>
                </a:solidFill>
                <a:latin typeface="Arial"/>
                <a:ea typeface="Arial"/>
                <a:cs typeface="Arial"/>
                <a:sym typeface="Arial"/>
              </a:endParaRPr>
            </a:p>
          </p:txBody>
        </p:sp>
      </p:grpSp>
      <p:grpSp>
        <p:nvGrpSpPr>
          <p:cNvPr id="332" name="Google Shape;332;p12"/>
          <p:cNvGrpSpPr/>
          <p:nvPr/>
        </p:nvGrpSpPr>
        <p:grpSpPr>
          <a:xfrm>
            <a:off x="1043168" y="1660132"/>
            <a:ext cx="7655295" cy="4577180"/>
            <a:chOff x="1043168" y="1660132"/>
            <a:chExt cx="7655295" cy="4577180"/>
          </a:xfrm>
        </p:grpSpPr>
        <p:pic>
          <p:nvPicPr>
            <p:cNvPr id="333" name="Google Shape;333;p12"/>
            <p:cNvPicPr preferRelativeResize="0"/>
            <p:nvPr/>
          </p:nvPicPr>
          <p:blipFill rotWithShape="1">
            <a:blip r:embed="rId3">
              <a:alphaModFix/>
            </a:blip>
            <a:srcRect b="0" l="0" r="0" t="0"/>
            <a:stretch/>
          </p:blipFill>
          <p:spPr>
            <a:xfrm>
              <a:off x="1043168" y="1660132"/>
              <a:ext cx="7655295" cy="4577180"/>
            </a:xfrm>
            <a:prstGeom prst="rect">
              <a:avLst/>
            </a:prstGeom>
            <a:noFill/>
            <a:ln>
              <a:noFill/>
            </a:ln>
          </p:spPr>
        </p:pic>
        <p:sp>
          <p:nvSpPr>
            <p:cNvPr id="334" name="Google Shape;334;p12"/>
            <p:cNvSpPr txBox="1"/>
            <p:nvPr/>
          </p:nvSpPr>
          <p:spPr>
            <a:xfrm>
              <a:off x="5236389" y="2515506"/>
              <a:ext cx="1644264" cy="369332"/>
            </a:xfrm>
            <a:prstGeom prst="rect">
              <a:avLst/>
            </a:prstGeom>
            <a:solidFill>
              <a:srgbClr val="7FBFFF"/>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Trí tuệ nhân tạo và </a:t>
              </a:r>
              <a:endParaRPr/>
            </a:p>
            <a:p>
              <a:pPr indent="0" lvl="0" marL="0" marR="0" rtl="0" algn="ctr">
                <a:spcBef>
                  <a:spcPts val="0"/>
                </a:spcBef>
                <a:spcAft>
                  <a:spcPts val="0"/>
                </a:spcAft>
                <a:buNone/>
              </a:pPr>
              <a:r>
                <a:rPr b="1" lang="en-US" sz="1200">
                  <a:solidFill>
                    <a:srgbClr val="262626"/>
                  </a:solidFill>
                  <a:latin typeface="Arial"/>
                  <a:ea typeface="Arial"/>
                  <a:cs typeface="Arial"/>
                  <a:sym typeface="Arial"/>
                </a:rPr>
                <a:t>học máy</a:t>
              </a:r>
              <a:endParaRPr b="1" sz="1200">
                <a:solidFill>
                  <a:srgbClr val="262626"/>
                </a:solidFill>
                <a:latin typeface="Arial"/>
                <a:ea typeface="Arial"/>
                <a:cs typeface="Arial"/>
                <a:sym typeface="Arial"/>
              </a:endParaRPr>
            </a:p>
          </p:txBody>
        </p:sp>
        <p:sp>
          <p:nvSpPr>
            <p:cNvPr id="335" name="Google Shape;335;p12"/>
            <p:cNvSpPr txBox="1"/>
            <p:nvPr/>
          </p:nvSpPr>
          <p:spPr>
            <a:xfrm>
              <a:off x="2494339" y="2922498"/>
              <a:ext cx="1100622" cy="184666"/>
            </a:xfrm>
            <a:prstGeom prst="rect">
              <a:avLst/>
            </a:prstGeom>
            <a:solidFill>
              <a:srgbClr val="4070A0"/>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Khai thác văn bản</a:t>
              </a:r>
              <a:endParaRPr sz="1200">
                <a:solidFill>
                  <a:schemeClr val="lt1"/>
                </a:solidFill>
                <a:latin typeface="Arial"/>
                <a:ea typeface="Arial"/>
                <a:cs typeface="Arial"/>
                <a:sym typeface="Arial"/>
              </a:endParaRPr>
            </a:p>
          </p:txBody>
        </p:sp>
        <p:sp>
          <p:nvSpPr>
            <p:cNvPr id="336" name="Google Shape;336;p12"/>
            <p:cNvSpPr txBox="1"/>
            <p:nvPr/>
          </p:nvSpPr>
          <p:spPr>
            <a:xfrm>
              <a:off x="5889978" y="5347974"/>
              <a:ext cx="1463414" cy="215444"/>
            </a:xfrm>
            <a:prstGeom prst="rect">
              <a:avLst/>
            </a:prstGeom>
            <a:solidFill>
              <a:srgbClr val="4070A0"/>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Thuật ngữ máy tính</a:t>
              </a:r>
              <a:endParaRPr b="1" sz="1400">
                <a:solidFill>
                  <a:schemeClr val="lt1"/>
                </a:solidFill>
                <a:latin typeface="Arial"/>
                <a:ea typeface="Arial"/>
                <a:cs typeface="Arial"/>
                <a:sym typeface="Arial"/>
              </a:endParaRPr>
            </a:p>
          </p:txBody>
        </p:sp>
        <p:sp>
          <p:nvSpPr>
            <p:cNvPr id="337" name="Google Shape;337;p12"/>
            <p:cNvSpPr txBox="1"/>
            <p:nvPr/>
          </p:nvSpPr>
          <p:spPr>
            <a:xfrm>
              <a:off x="1852719" y="4383810"/>
              <a:ext cx="1003480" cy="215444"/>
            </a:xfrm>
            <a:prstGeom prst="rect">
              <a:avLst/>
            </a:prstGeom>
            <a:solidFill>
              <a:srgbClr val="7FBFFF"/>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Cơ sở dữ liệu</a:t>
              </a:r>
              <a:endParaRPr b="1" sz="1400">
                <a:solidFill>
                  <a:srgbClr val="262626"/>
                </a:solidFill>
                <a:latin typeface="Arial"/>
                <a:ea typeface="Arial"/>
                <a:cs typeface="Arial"/>
                <a:sym typeface="Arial"/>
              </a:endParaRPr>
            </a:p>
          </p:txBody>
        </p:sp>
        <p:sp>
          <p:nvSpPr>
            <p:cNvPr id="338" name="Google Shape;338;p12"/>
            <p:cNvSpPr txBox="1"/>
            <p:nvPr/>
          </p:nvSpPr>
          <p:spPr>
            <a:xfrm>
              <a:off x="6986441" y="2227208"/>
              <a:ext cx="673133"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Thống kê</a:t>
              </a:r>
              <a:endParaRPr b="1" sz="1400">
                <a:solidFill>
                  <a:schemeClr val="dk1"/>
                </a:solidFill>
                <a:latin typeface="Arial"/>
                <a:ea typeface="Arial"/>
                <a:cs typeface="Arial"/>
                <a:sym typeface="Arial"/>
              </a:endParaRPr>
            </a:p>
          </p:txBody>
        </p:sp>
        <p:sp>
          <p:nvSpPr>
            <p:cNvPr id="339" name="Google Shape;339;p12"/>
            <p:cNvSpPr txBox="1"/>
            <p:nvPr/>
          </p:nvSpPr>
          <p:spPr>
            <a:xfrm>
              <a:off x="4258139" y="3958542"/>
              <a:ext cx="864096" cy="369332"/>
            </a:xfrm>
            <a:prstGeom prst="rect">
              <a:avLst/>
            </a:prstGeom>
            <a:solidFill>
              <a:srgbClr val="C9D8E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Khai thác văn bản </a:t>
              </a:r>
              <a:endParaRPr b="1" sz="1200">
                <a:solidFill>
                  <a:schemeClr val="dk1"/>
                </a:solidFill>
                <a:latin typeface="Arial"/>
                <a:ea typeface="Arial"/>
                <a:cs typeface="Arial"/>
                <a:sym typeface="Arial"/>
              </a:endParaRPr>
            </a:p>
          </p:txBody>
        </p:sp>
        <p:sp>
          <p:nvSpPr>
            <p:cNvPr id="340" name="Google Shape;340;p12"/>
            <p:cNvSpPr txBox="1"/>
            <p:nvPr/>
          </p:nvSpPr>
          <p:spPr>
            <a:xfrm>
              <a:off x="4371032" y="4346848"/>
              <a:ext cx="580380" cy="338554"/>
            </a:xfrm>
            <a:prstGeom prst="rect">
              <a:avLst/>
            </a:prstGeom>
            <a:solidFill>
              <a:srgbClr val="C9D8E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 Khai thác web</a:t>
              </a:r>
              <a:endParaRPr b="1" sz="1100">
                <a:solidFill>
                  <a:schemeClr val="dk1"/>
                </a:solidFill>
                <a:latin typeface="Arial"/>
                <a:ea typeface="Arial"/>
                <a:cs typeface="Arial"/>
                <a:sym typeface="Arial"/>
              </a:endParaRPr>
            </a:p>
          </p:txBody>
        </p:sp>
        <p:sp>
          <p:nvSpPr>
            <p:cNvPr id="341" name="Google Shape;341;p12"/>
            <p:cNvSpPr txBox="1"/>
            <p:nvPr/>
          </p:nvSpPr>
          <p:spPr>
            <a:xfrm>
              <a:off x="5426505" y="4045256"/>
              <a:ext cx="713038" cy="338554"/>
            </a:xfrm>
            <a:prstGeom prst="rect">
              <a:avLst/>
            </a:prstGeom>
            <a:solidFill>
              <a:srgbClr val="6B92B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 Trích xuất khái niệm</a:t>
              </a:r>
              <a:endParaRPr b="1" sz="1100">
                <a:solidFill>
                  <a:schemeClr val="dk1"/>
                </a:solidFill>
                <a:latin typeface="Arial"/>
                <a:ea typeface="Arial"/>
                <a:cs typeface="Arial"/>
                <a:sym typeface="Arial"/>
              </a:endParaRPr>
            </a:p>
          </p:txBody>
        </p:sp>
        <p:sp>
          <p:nvSpPr>
            <p:cNvPr id="342" name="Google Shape;342;p12"/>
            <p:cNvSpPr/>
            <p:nvPr/>
          </p:nvSpPr>
          <p:spPr>
            <a:xfrm>
              <a:off x="3162328" y="4343935"/>
              <a:ext cx="795369" cy="323165"/>
            </a:xfrm>
            <a:custGeom>
              <a:rect b="b" l="l" r="r" t="t"/>
              <a:pathLst>
                <a:path extrusionOk="0" h="363503" w="795369">
                  <a:moveTo>
                    <a:pt x="0" y="0"/>
                  </a:moveTo>
                  <a:lnTo>
                    <a:pt x="787749" y="85022"/>
                  </a:lnTo>
                  <a:lnTo>
                    <a:pt x="795369" y="363503"/>
                  </a:lnTo>
                  <a:lnTo>
                    <a:pt x="129540" y="347652"/>
                  </a:lnTo>
                  <a:lnTo>
                    <a:pt x="0" y="0"/>
                  </a:lnTo>
                  <a:close/>
                </a:path>
              </a:pathLst>
            </a:custGeom>
            <a:solidFill>
              <a:srgbClr val="88B8E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*Truy xuất </a:t>
              </a:r>
              <a:endParaRPr/>
            </a:p>
            <a:p>
              <a:pPr indent="0" lvl="0" marL="0" marR="0" rtl="0" algn="ctr">
                <a:spcBef>
                  <a:spcPts val="0"/>
                </a:spcBef>
                <a:spcAft>
                  <a:spcPts val="0"/>
                </a:spcAft>
                <a:buNone/>
              </a:pPr>
              <a:r>
                <a:rPr b="1" lang="en-US" sz="1050">
                  <a:solidFill>
                    <a:schemeClr val="dk1"/>
                  </a:solidFill>
                  <a:latin typeface="Arial"/>
                  <a:ea typeface="Arial"/>
                  <a:cs typeface="Arial"/>
                  <a:sym typeface="Arial"/>
                </a:rPr>
                <a:t>Thông tin</a:t>
              </a:r>
              <a:endParaRPr b="1" sz="1050">
                <a:solidFill>
                  <a:schemeClr val="dk1"/>
                </a:solidFill>
                <a:latin typeface="Arial"/>
                <a:ea typeface="Arial"/>
                <a:cs typeface="Arial"/>
                <a:sym typeface="Arial"/>
              </a:endParaRPr>
            </a:p>
          </p:txBody>
        </p:sp>
        <p:sp>
          <p:nvSpPr>
            <p:cNvPr id="343" name="Google Shape;343;p12"/>
            <p:cNvSpPr/>
            <p:nvPr/>
          </p:nvSpPr>
          <p:spPr>
            <a:xfrm>
              <a:off x="3044650" y="2695112"/>
              <a:ext cx="3647552" cy="269295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44" name="Google Shape;344;p12"/>
            <p:cNvSpPr/>
            <p:nvPr/>
          </p:nvSpPr>
          <p:spPr>
            <a:xfrm>
              <a:off x="3458294" y="3493656"/>
              <a:ext cx="651882" cy="307777"/>
            </a:xfrm>
            <a:custGeom>
              <a:rect b="b" l="l" r="r" t="t"/>
              <a:pathLst>
                <a:path extrusionOk="0" h="276999" w="651882">
                  <a:moveTo>
                    <a:pt x="0" y="38100"/>
                  </a:moveTo>
                  <a:lnTo>
                    <a:pt x="651882" y="0"/>
                  </a:lnTo>
                  <a:lnTo>
                    <a:pt x="629022" y="265569"/>
                  </a:lnTo>
                  <a:lnTo>
                    <a:pt x="3810" y="276999"/>
                  </a:lnTo>
                  <a:lnTo>
                    <a:pt x="0" y="38100"/>
                  </a:lnTo>
                  <a:close/>
                </a:path>
              </a:pathLst>
            </a:custGeom>
            <a:solidFill>
              <a:srgbClr val="6B92B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 Phân cụm tài liệu</a:t>
              </a:r>
              <a:endParaRPr b="1" sz="1000">
                <a:solidFill>
                  <a:schemeClr val="dk1"/>
                </a:solidFill>
                <a:latin typeface="Arial"/>
                <a:ea typeface="Arial"/>
                <a:cs typeface="Arial"/>
                <a:sym typeface="Arial"/>
              </a:endParaRPr>
            </a:p>
          </p:txBody>
        </p:sp>
        <p:sp>
          <p:nvSpPr>
            <p:cNvPr id="345" name="Google Shape;345;p12"/>
            <p:cNvSpPr/>
            <p:nvPr/>
          </p:nvSpPr>
          <p:spPr>
            <a:xfrm>
              <a:off x="3859532" y="3061024"/>
              <a:ext cx="819087" cy="307777"/>
            </a:xfrm>
            <a:custGeom>
              <a:rect b="b" l="l" r="r" t="t"/>
              <a:pathLst>
                <a:path extrusionOk="0" h="276999" w="819087">
                  <a:moveTo>
                    <a:pt x="114300" y="15240"/>
                  </a:moveTo>
                  <a:lnTo>
                    <a:pt x="819087" y="0"/>
                  </a:lnTo>
                  <a:lnTo>
                    <a:pt x="819087" y="276999"/>
                  </a:lnTo>
                  <a:lnTo>
                    <a:pt x="0" y="273189"/>
                  </a:lnTo>
                  <a:lnTo>
                    <a:pt x="114300" y="15240"/>
                  </a:lnTo>
                  <a:close/>
                </a:path>
              </a:pathLst>
            </a:custGeom>
            <a:solidFill>
              <a:srgbClr val="6B92B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*Phân loại </a:t>
              </a:r>
              <a:endParaRPr/>
            </a:p>
            <a:p>
              <a:pPr indent="0" lvl="0" marL="0" marR="0" rtl="0" algn="ctr">
                <a:spcBef>
                  <a:spcPts val="0"/>
                </a:spcBef>
                <a:spcAft>
                  <a:spcPts val="0"/>
                </a:spcAft>
                <a:buNone/>
              </a:pPr>
              <a:r>
                <a:rPr b="1" lang="en-US" sz="1000">
                  <a:solidFill>
                    <a:schemeClr val="dk1"/>
                  </a:solidFill>
                  <a:latin typeface="Arial"/>
                  <a:ea typeface="Arial"/>
                  <a:cs typeface="Arial"/>
                  <a:sym typeface="Arial"/>
                </a:rPr>
                <a:t>tài liệu</a:t>
              </a:r>
              <a:endParaRPr b="1" sz="1000">
                <a:solidFill>
                  <a:schemeClr val="dk1"/>
                </a:solidFill>
                <a:latin typeface="Arial"/>
                <a:ea typeface="Arial"/>
                <a:cs typeface="Arial"/>
                <a:sym typeface="Arial"/>
              </a:endParaRPr>
            </a:p>
          </p:txBody>
        </p:sp>
        <p:sp>
          <p:nvSpPr>
            <p:cNvPr id="346" name="Google Shape;346;p12"/>
            <p:cNvSpPr txBox="1"/>
            <p:nvPr/>
          </p:nvSpPr>
          <p:spPr>
            <a:xfrm>
              <a:off x="5138410" y="3053606"/>
              <a:ext cx="864096" cy="307777"/>
            </a:xfrm>
            <a:prstGeom prst="rect">
              <a:avLst/>
            </a:prstGeom>
            <a:solidFill>
              <a:srgbClr val="89B9E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*Information</a:t>
              </a:r>
              <a:endParaRPr/>
            </a:p>
            <a:p>
              <a:pPr indent="0" lvl="0" marL="0" marR="0" rtl="0" algn="ctr">
                <a:spcBef>
                  <a:spcPts val="0"/>
                </a:spcBef>
                <a:spcAft>
                  <a:spcPts val="0"/>
                </a:spcAft>
                <a:buNone/>
              </a:pPr>
              <a:r>
                <a:rPr b="1" lang="en-US" sz="1000">
                  <a:solidFill>
                    <a:schemeClr val="dk1"/>
                  </a:solidFill>
                  <a:latin typeface="Arial"/>
                  <a:ea typeface="Arial"/>
                  <a:cs typeface="Arial"/>
                  <a:sym typeface="Arial"/>
                </a:rPr>
                <a:t>Extraction</a:t>
              </a:r>
              <a:endParaRPr b="1" sz="1000">
                <a:solidFill>
                  <a:schemeClr val="dk1"/>
                </a:solidFill>
                <a:latin typeface="Arial"/>
                <a:ea typeface="Arial"/>
                <a:cs typeface="Arial"/>
                <a:sym typeface="Arial"/>
              </a:endParaRPr>
            </a:p>
          </p:txBody>
        </p:sp>
        <p:sp>
          <p:nvSpPr>
            <p:cNvPr id="347" name="Google Shape;347;p12"/>
            <p:cNvSpPr/>
            <p:nvPr/>
          </p:nvSpPr>
          <p:spPr>
            <a:xfrm>
              <a:off x="5900851" y="3568089"/>
              <a:ext cx="650475" cy="369332"/>
            </a:xfrm>
            <a:custGeom>
              <a:rect b="b" l="l" r="r" t="t"/>
              <a:pathLst>
                <a:path extrusionOk="0" h="365075" w="650475">
                  <a:moveTo>
                    <a:pt x="100965" y="21590"/>
                  </a:moveTo>
                  <a:lnTo>
                    <a:pt x="623805" y="0"/>
                  </a:lnTo>
                  <a:lnTo>
                    <a:pt x="650475" y="365075"/>
                  </a:lnTo>
                  <a:lnTo>
                    <a:pt x="0" y="311735"/>
                  </a:lnTo>
                  <a:lnTo>
                    <a:pt x="100965" y="21590"/>
                  </a:lnTo>
                  <a:close/>
                </a:path>
              </a:pathLst>
            </a:custGeom>
            <a:solidFill>
              <a:srgbClr val="5A8AB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*Xử lý </a:t>
              </a:r>
              <a:endParaRPr/>
            </a:p>
            <a:p>
              <a:pPr indent="0" lvl="0" marL="0" marR="0" rtl="0" algn="ctr">
                <a:spcBef>
                  <a:spcPts val="0"/>
                </a:spcBef>
                <a:spcAft>
                  <a:spcPts val="0"/>
                </a:spcAft>
                <a:buNone/>
              </a:pPr>
              <a:r>
                <a:rPr b="1" lang="en-US" sz="800">
                  <a:solidFill>
                    <a:schemeClr val="dk1"/>
                  </a:solidFill>
                  <a:latin typeface="Arial"/>
                  <a:ea typeface="Arial"/>
                  <a:cs typeface="Arial"/>
                  <a:sym typeface="Arial"/>
                </a:rPr>
                <a:t>ngôn ngữ</a:t>
              </a:r>
              <a:endParaRPr/>
            </a:p>
            <a:p>
              <a:pPr indent="0" lvl="0" marL="0" marR="0" rtl="0" algn="ctr">
                <a:spcBef>
                  <a:spcPts val="0"/>
                </a:spcBef>
                <a:spcAft>
                  <a:spcPts val="0"/>
                </a:spcAft>
                <a:buNone/>
              </a:pPr>
              <a:r>
                <a:rPr b="1" lang="en-US" sz="800">
                  <a:solidFill>
                    <a:schemeClr val="dk1"/>
                  </a:solidFill>
                  <a:latin typeface="Arial"/>
                  <a:ea typeface="Arial"/>
                  <a:cs typeface="Arial"/>
                  <a:sym typeface="Arial"/>
                </a:rPr>
                <a:t> tự nhiên</a:t>
              </a:r>
              <a:endParaRPr b="1" sz="800">
                <a:solidFill>
                  <a:schemeClr val="dk1"/>
                </a:solidFill>
                <a:latin typeface="Arial"/>
                <a:ea typeface="Arial"/>
                <a:cs typeface="Arial"/>
                <a:sym typeface="Arial"/>
              </a:endParaRPr>
            </a:p>
          </p:txBody>
        </p:sp>
        <p:sp>
          <p:nvSpPr>
            <p:cNvPr id="348" name="Google Shape;348;p12"/>
            <p:cNvSpPr/>
            <p:nvPr/>
          </p:nvSpPr>
          <p:spPr>
            <a:xfrm>
              <a:off x="2856199" y="5438185"/>
              <a:ext cx="1340663" cy="22796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12"/>
            <p:cNvSpPr txBox="1"/>
            <p:nvPr/>
          </p:nvSpPr>
          <p:spPr>
            <a:xfrm>
              <a:off x="2789051" y="5286419"/>
              <a:ext cx="1379739"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thư viện và</a:t>
              </a:r>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Khoa học thông tin</a:t>
              </a:r>
              <a:endParaRPr b="1" sz="1200">
                <a:solidFill>
                  <a:schemeClr val="dk1"/>
                </a:solidFill>
                <a:latin typeface="Arial"/>
                <a:ea typeface="Arial"/>
                <a:cs typeface="Arial"/>
                <a:sym typeface="Arial"/>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graphicFrame>
        <p:nvGraphicFramePr>
          <p:cNvPr id="2345" name="Google Shape;2345;p120"/>
          <p:cNvGraphicFramePr/>
          <p:nvPr/>
        </p:nvGraphicFramePr>
        <p:xfrm>
          <a:off x="1279004" y="3227427"/>
          <a:ext cx="3000000" cy="3000000"/>
        </p:xfrm>
        <a:graphic>
          <a:graphicData uri="http://schemas.openxmlformats.org/drawingml/2006/table">
            <a:tbl>
              <a:tblPr bandRow="1" firstRow="1">
                <a:noFill/>
                <a:tableStyleId>{1C1C8594-2FCC-4FF6-A01D-A591534C84FB}</a:tableStyleId>
              </a:tblPr>
              <a:tblGrid>
                <a:gridCol w="2551775"/>
                <a:gridCol w="1840650"/>
                <a:gridCol w="1871800"/>
                <a:gridCol w="1803000"/>
              </a:tblGrid>
              <a:tr h="316900">
                <a:tc>
                  <a:txBody>
                    <a:bodyPr/>
                    <a:lstStyle/>
                    <a:p>
                      <a:pPr indent="0" lvl="0" marL="0" marR="0" rtl="0" algn="ctr">
                        <a:lnSpc>
                          <a:spcPct val="100000"/>
                        </a:lnSpc>
                        <a:spcBef>
                          <a:spcPts val="0"/>
                        </a:spcBef>
                        <a:spcAft>
                          <a:spcPts val="0"/>
                        </a:spcAft>
                        <a:buNone/>
                      </a:pPr>
                      <a:r>
                        <a:t/>
                      </a:r>
                      <a:endParaRPr b="0" sz="1200">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Doc. #1</a:t>
                      </a:r>
                      <a:endParaRPr b="0" sz="12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Doc. #2</a:t>
                      </a:r>
                      <a:endParaRPr b="0" sz="12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Doc. #3</a:t>
                      </a:r>
                      <a:endParaRPr b="0" sz="12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Học </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2</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Thông minh</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Máy</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3</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Thống kê</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Phân loại</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Hiệu suất</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b="0" sz="1200">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346" name="Google Shape;2346;p120"/>
          <p:cNvSpPr/>
          <p:nvPr/>
        </p:nvSpPr>
        <p:spPr>
          <a:xfrm>
            <a:off x="555876" y="4213435"/>
            <a:ext cx="572627" cy="215444"/>
          </a:xfrm>
          <a:prstGeom prst="rect">
            <a:avLst/>
          </a:prstGeom>
          <a:noFill/>
          <a:ln>
            <a:noFill/>
          </a:ln>
        </p:spPr>
        <p:txBody>
          <a:bodyPr anchorCtr="0" anchor="t" bIns="0" lIns="0" spcFirstLastPara="1" rIns="0" wrap="square" tIns="0">
            <a:spAutoFit/>
          </a:bodyPr>
          <a:lstStyle/>
          <a:p>
            <a:pPr indent="-355600" lvl="0" marL="355600" marR="0" rtl="0" algn="l">
              <a:spcBef>
                <a:spcPts val="0"/>
              </a:spcBef>
              <a:spcAft>
                <a:spcPts val="0"/>
              </a:spcAft>
              <a:buNone/>
            </a:pPr>
            <a:r>
              <a:rPr lang="en-US" sz="1400">
                <a:solidFill>
                  <a:srgbClr val="FF0000"/>
                </a:solidFill>
                <a:latin typeface="Arial"/>
                <a:ea typeface="Arial"/>
                <a:cs typeface="Arial"/>
                <a:sym typeface="Arial"/>
              </a:rPr>
              <a:t>TDM = </a:t>
            </a:r>
            <a:endParaRPr/>
          </a:p>
        </p:txBody>
      </p:sp>
      <p:sp>
        <p:nvSpPr>
          <p:cNvPr id="2347" name="Google Shape;2347;p120"/>
          <p:cNvSpPr/>
          <p:nvPr/>
        </p:nvSpPr>
        <p:spPr>
          <a:xfrm>
            <a:off x="1134988" y="1790734"/>
            <a:ext cx="8632824" cy="125340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Giả sử các tài liệu được xử lý trước sau đây.</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t>
            </a:r>
            <a:r>
              <a:rPr b="1" lang="en-US" sz="1300">
                <a:solidFill>
                  <a:srgbClr val="00B050"/>
                </a:solidFill>
                <a:latin typeface="Arial"/>
                <a:ea typeface="Arial"/>
                <a:cs typeface="Arial"/>
                <a:sym typeface="Arial"/>
              </a:rPr>
              <a:t>Tài liệu số 1: </a:t>
            </a:r>
            <a:r>
              <a:rPr lang="en-US" sz="1300">
                <a:solidFill>
                  <a:srgbClr val="262626"/>
                </a:solidFill>
                <a:latin typeface="Arial"/>
                <a:ea typeface="Arial"/>
                <a:cs typeface="Arial"/>
                <a:sym typeface="Arial"/>
              </a:rPr>
              <a:t>“học thống kê máy học thông minh”</a:t>
            </a:r>
            <a:endParaRPr/>
          </a:p>
          <a:p>
            <a:pPr indent="0" lvl="0" marL="0" marR="0" rtl="0" algn="l">
              <a:spcBef>
                <a:spcPts val="800"/>
              </a:spcBef>
              <a:spcAft>
                <a:spcPts val="0"/>
              </a:spcAft>
              <a:buNone/>
            </a:pPr>
            <a:r>
              <a:rPr lang="en-US" sz="1300">
                <a:solidFill>
                  <a:srgbClr val="00B050"/>
                </a:solidFill>
                <a:latin typeface="Arial"/>
                <a:ea typeface="Arial"/>
                <a:cs typeface="Arial"/>
                <a:sym typeface="Arial"/>
              </a:rPr>
              <a:t>          </a:t>
            </a:r>
            <a:r>
              <a:rPr b="1" lang="en-US" sz="1300">
                <a:solidFill>
                  <a:srgbClr val="00B050"/>
                </a:solidFill>
                <a:latin typeface="Arial"/>
                <a:ea typeface="Arial"/>
                <a:cs typeface="Arial"/>
                <a:sym typeface="Arial"/>
              </a:rPr>
              <a:t>Tài liệu #1:</a:t>
            </a:r>
            <a:r>
              <a:rPr lang="en-US" sz="1300">
                <a:solidFill>
                  <a:srgbClr val="00B050"/>
                </a:solidFill>
                <a:latin typeface="Arial"/>
                <a:ea typeface="Arial"/>
                <a:cs typeface="Arial"/>
                <a:sym typeface="Arial"/>
              </a:rPr>
              <a:t> </a:t>
            </a:r>
            <a:r>
              <a:rPr lang="en-US" sz="1300">
                <a:solidFill>
                  <a:srgbClr val="262626"/>
                </a:solidFill>
                <a:latin typeface="Arial"/>
                <a:ea typeface="Arial"/>
                <a:cs typeface="Arial"/>
                <a:sym typeface="Arial"/>
              </a:rPr>
              <a:t>“hiệu suất học phân loại máy”</a:t>
            </a:r>
            <a:endParaRPr/>
          </a:p>
          <a:p>
            <a:pPr indent="0" lvl="0" marL="0" marR="0" rtl="0" algn="l">
              <a:spcBef>
                <a:spcPts val="800"/>
              </a:spcBef>
              <a:spcAft>
                <a:spcPts val="0"/>
              </a:spcAft>
              <a:buNone/>
            </a:pPr>
            <a:r>
              <a:rPr b="1" lang="en-US" sz="1300">
                <a:solidFill>
                  <a:srgbClr val="00B050"/>
                </a:solidFill>
                <a:latin typeface="Arial"/>
                <a:ea typeface="Arial"/>
                <a:cs typeface="Arial"/>
                <a:sym typeface="Arial"/>
              </a:rPr>
              <a:t>          Tài liệu #1: </a:t>
            </a:r>
            <a:r>
              <a:rPr lang="en-US" sz="1300">
                <a:solidFill>
                  <a:srgbClr val="262626"/>
                </a:solidFill>
                <a:latin typeface="Arial"/>
                <a:ea typeface="Arial"/>
                <a:cs typeface="Arial"/>
                <a:sym typeface="Arial"/>
              </a:rPr>
              <a:t>“phân loại máy, máy học, hiệu suất máy”</a:t>
            </a:r>
            <a:endParaRPr/>
          </a:p>
        </p:txBody>
      </p:sp>
      <p:grpSp>
        <p:nvGrpSpPr>
          <p:cNvPr id="2348" name="Google Shape;2348;p120"/>
          <p:cNvGrpSpPr/>
          <p:nvPr/>
        </p:nvGrpSpPr>
        <p:grpSpPr>
          <a:xfrm>
            <a:off x="559817" y="1484784"/>
            <a:ext cx="8783192" cy="200055"/>
            <a:chOff x="559817" y="2136914"/>
            <a:chExt cx="8783192" cy="200055"/>
          </a:xfrm>
        </p:grpSpPr>
        <p:sp>
          <p:nvSpPr>
            <p:cNvPr id="2349" name="Google Shape;2349;p1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50" name="Google Shape;2350;p12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Ma trận tài liệu-thuật ngữ (DTM) và ma trận tài liệu thuật ngữ (TDM):</a:t>
              </a:r>
              <a:endParaRPr/>
            </a:p>
          </p:txBody>
        </p:sp>
      </p:grpSp>
      <p:sp>
        <p:nvSpPr>
          <p:cNvPr id="2351" name="Google Shape;2351;p120"/>
          <p:cNvSpPr/>
          <p:nvPr/>
        </p:nvSpPr>
        <p:spPr>
          <a:xfrm>
            <a:off x="712182" y="185163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352" name="Google Shape;2352;p120"/>
          <p:cNvGrpSpPr/>
          <p:nvPr/>
        </p:nvGrpSpPr>
        <p:grpSpPr>
          <a:xfrm>
            <a:off x="450000" y="450000"/>
            <a:ext cx="9018000" cy="276999"/>
            <a:chOff x="450000" y="450000"/>
            <a:chExt cx="9018000" cy="276999"/>
          </a:xfrm>
        </p:grpSpPr>
        <p:sp>
          <p:nvSpPr>
            <p:cNvPr id="2353" name="Google Shape;2353;p1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354" name="Google Shape;2354;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grpSp>
        <p:nvGrpSpPr>
          <p:cNvPr id="2360" name="Google Shape;2360;p121"/>
          <p:cNvGrpSpPr/>
          <p:nvPr/>
        </p:nvGrpSpPr>
        <p:grpSpPr>
          <a:xfrm>
            <a:off x="635000" y="2535168"/>
            <a:ext cx="8632824" cy="816177"/>
            <a:chOff x="635000" y="2708920"/>
            <a:chExt cx="8632824" cy="816177"/>
          </a:xfrm>
        </p:grpSpPr>
        <p:sp>
          <p:nvSpPr>
            <p:cNvPr id="2361" name="Google Shape;2361;p121"/>
            <p:cNvSpPr/>
            <p:nvPr/>
          </p:nvSpPr>
          <p:spPr>
            <a:xfrm>
              <a:off x="1984216" y="2708920"/>
              <a:ext cx="5851375" cy="80233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2" name="Google Shape;2362;p121"/>
            <p:cNvSpPr/>
            <p:nvPr/>
          </p:nvSpPr>
          <p:spPr>
            <a:xfrm>
              <a:off x="635000" y="2825115"/>
              <a:ext cx="8632824" cy="69998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363" name="Google Shape;2363;p121"/>
          <p:cNvSpPr/>
          <p:nvPr/>
        </p:nvSpPr>
        <p:spPr>
          <a:xfrm>
            <a:off x="711201" y="3492594"/>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TF phải được tính cho mỗi </a:t>
            </a:r>
            <a:r>
              <a:rPr lang="en-US" sz="1300">
                <a:solidFill>
                  <a:srgbClr val="1429A0"/>
                </a:solidFill>
                <a:latin typeface="Arial"/>
                <a:ea typeface="Arial"/>
                <a:cs typeface="Arial"/>
                <a:sym typeface="Arial"/>
              </a:rPr>
              <a:t>từ</a:t>
            </a:r>
            <a:r>
              <a:rPr lang="en-US" sz="1300">
                <a:solidFill>
                  <a:srgbClr val="262626"/>
                </a:solidFill>
                <a:latin typeface="Arial"/>
                <a:ea typeface="Arial"/>
                <a:cs typeface="Arial"/>
                <a:sym typeface="Arial"/>
              </a:rPr>
              <a:t> và mỗi </a:t>
            </a:r>
            <a:r>
              <a:rPr lang="en-US" sz="1300">
                <a:solidFill>
                  <a:srgbClr val="FF0000"/>
                </a:solidFill>
                <a:latin typeface="Arial"/>
                <a:ea typeface="Arial"/>
                <a:cs typeface="Arial"/>
                <a:sym typeface="Arial"/>
              </a:rPr>
              <a:t>tài liệu</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2364" name="Google Shape;2364;p121"/>
          <p:cNvGrpSpPr/>
          <p:nvPr/>
        </p:nvGrpSpPr>
        <p:grpSpPr>
          <a:xfrm>
            <a:off x="559817" y="1484784"/>
            <a:ext cx="8783192" cy="200055"/>
            <a:chOff x="559817" y="2136914"/>
            <a:chExt cx="8783192" cy="200055"/>
          </a:xfrm>
        </p:grpSpPr>
        <p:sp>
          <p:nvSpPr>
            <p:cNvPr id="2365" name="Google Shape;2365;p1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66" name="Google Shape;2366;p12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Tần suất nhóm (TF):</a:t>
              </a:r>
              <a:endParaRPr/>
            </a:p>
          </p:txBody>
        </p:sp>
      </p:grpSp>
      <p:sp>
        <p:nvSpPr>
          <p:cNvPr id="2367" name="Google Shape;2367;p121"/>
          <p:cNvSpPr/>
          <p:nvPr/>
        </p:nvSpPr>
        <p:spPr>
          <a:xfrm>
            <a:off x="711201" y="1767171"/>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biết tầm quan trọng tương đối của từng từ (thuật ngữ) trong tài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từ xuất hiện thường xuyên trong một tài liệu ngắn sẽ có giá trị TF lớn.</a:t>
            </a:r>
            <a:endParaRPr sz="1300">
              <a:solidFill>
                <a:srgbClr val="262626"/>
              </a:solidFill>
              <a:latin typeface="Arial"/>
              <a:ea typeface="Arial"/>
              <a:cs typeface="Arial"/>
              <a:sym typeface="Arial"/>
            </a:endParaRPr>
          </a:p>
        </p:txBody>
      </p:sp>
      <p:grpSp>
        <p:nvGrpSpPr>
          <p:cNvPr id="2368" name="Google Shape;2368;p121"/>
          <p:cNvGrpSpPr/>
          <p:nvPr/>
        </p:nvGrpSpPr>
        <p:grpSpPr>
          <a:xfrm>
            <a:off x="450000" y="450000"/>
            <a:ext cx="9018000" cy="276999"/>
            <a:chOff x="450000" y="450000"/>
            <a:chExt cx="9018000" cy="276999"/>
          </a:xfrm>
        </p:grpSpPr>
        <p:sp>
          <p:nvSpPr>
            <p:cNvPr id="2369" name="Google Shape;2369;p1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370" name="Google Shape;2370;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graphicFrame>
        <p:nvGraphicFramePr>
          <p:cNvPr id="2376" name="Google Shape;2376;p122"/>
          <p:cNvGraphicFramePr/>
          <p:nvPr/>
        </p:nvGraphicFramePr>
        <p:xfrm>
          <a:off x="1279004" y="3106130"/>
          <a:ext cx="3000000" cy="3000000"/>
        </p:xfrm>
        <a:graphic>
          <a:graphicData uri="http://schemas.openxmlformats.org/drawingml/2006/table">
            <a:tbl>
              <a:tblPr bandRow="1" firstRow="1">
                <a:noFill/>
                <a:tableStyleId>{1C1C8594-2FCC-4FF6-A01D-A591534C84FB}</a:tableStyleId>
              </a:tblPr>
              <a:tblGrid>
                <a:gridCol w="2551775"/>
                <a:gridCol w="1840650"/>
                <a:gridCol w="1871800"/>
                <a:gridCol w="1803000"/>
              </a:tblGrid>
              <a:tr h="316900">
                <a:tc>
                  <a:txBody>
                    <a:bodyPr/>
                    <a:lstStyle/>
                    <a:p>
                      <a:pPr indent="0" lvl="0" marL="0" marR="0" rtl="0" algn="ctr">
                        <a:lnSpc>
                          <a:spcPct val="100000"/>
                        </a:lnSpc>
                        <a:spcBef>
                          <a:spcPts val="0"/>
                        </a:spcBef>
                        <a:spcAft>
                          <a:spcPts val="0"/>
                        </a:spcAft>
                        <a:buNone/>
                      </a:pPr>
                      <a:r>
                        <a:t/>
                      </a:r>
                      <a:endParaRPr b="0" sz="1200">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Doc. #1</a:t>
                      </a:r>
                      <a:endParaRPr b="0" sz="12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Doc. #2</a:t>
                      </a:r>
                      <a:endParaRPr b="0" sz="12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Doc. #3</a:t>
                      </a:r>
                      <a:endParaRPr b="0" sz="12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Học</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2/5 = 0.4</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1/4 = 0.25</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1/6 = 0.17</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Thông minh</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1/5 = 0.2</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Máy</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1/5 = 0.2</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1/4 = 0.25</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3/6 = 0.5</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Thống kê</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1/5 = 0.2</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Phân loại</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1/4 = 0.25</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1/6 = 0.17</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Hiệu năng</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0</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1/4 = 0.25</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1/6 = 0.17</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377" name="Google Shape;2377;p122"/>
          <p:cNvSpPr/>
          <p:nvPr/>
        </p:nvSpPr>
        <p:spPr>
          <a:xfrm>
            <a:off x="555876" y="4092138"/>
            <a:ext cx="572627" cy="215444"/>
          </a:xfrm>
          <a:prstGeom prst="rect">
            <a:avLst/>
          </a:prstGeom>
          <a:noFill/>
          <a:ln>
            <a:noFill/>
          </a:ln>
        </p:spPr>
        <p:txBody>
          <a:bodyPr anchorCtr="0" anchor="t" bIns="0" lIns="0" spcFirstLastPara="1" rIns="0" wrap="square" tIns="0">
            <a:spAutoFit/>
          </a:bodyPr>
          <a:lstStyle/>
          <a:p>
            <a:pPr indent="-355600" lvl="0" marL="355600" marR="0" rtl="0" algn="l">
              <a:spcBef>
                <a:spcPts val="0"/>
              </a:spcBef>
              <a:spcAft>
                <a:spcPts val="0"/>
              </a:spcAft>
              <a:buNone/>
            </a:pPr>
            <a:r>
              <a:rPr lang="en-US" sz="1400">
                <a:solidFill>
                  <a:srgbClr val="FF0000"/>
                </a:solidFill>
                <a:latin typeface="Arial"/>
                <a:ea typeface="Arial"/>
                <a:cs typeface="Arial"/>
                <a:sym typeface="Arial"/>
              </a:rPr>
              <a:t>TF = </a:t>
            </a:r>
            <a:endParaRPr/>
          </a:p>
        </p:txBody>
      </p:sp>
      <p:sp>
        <p:nvSpPr>
          <p:cNvPr id="2378" name="Google Shape;2378;p122"/>
          <p:cNvSpPr/>
          <p:nvPr/>
        </p:nvSpPr>
        <p:spPr>
          <a:xfrm>
            <a:off x="1134988" y="1790734"/>
            <a:ext cx="8632824" cy="120210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Giả sử các tài liệu được xử lý trước sau đây.</a:t>
            </a:r>
            <a:endParaRPr sz="1300">
              <a:solidFill>
                <a:srgbClr val="262626"/>
              </a:solidFill>
              <a:latin typeface="Arial"/>
              <a:ea typeface="Arial"/>
              <a:cs typeface="Arial"/>
              <a:sym typeface="Arial"/>
            </a:endParaRPr>
          </a:p>
          <a:p>
            <a:pPr indent="-355600" lvl="0" marL="355600" marR="0" rtl="0" algn="l">
              <a:spcBef>
                <a:spcPts val="800"/>
              </a:spcBef>
              <a:spcAft>
                <a:spcPts val="0"/>
              </a:spcAft>
              <a:buNone/>
            </a:pPr>
            <a:r>
              <a:rPr lang="en-US" sz="1300">
                <a:solidFill>
                  <a:srgbClr val="262626"/>
                </a:solidFill>
                <a:latin typeface="Arial"/>
                <a:ea typeface="Arial"/>
                <a:cs typeface="Arial"/>
                <a:sym typeface="Arial"/>
              </a:rPr>
              <a:t>          </a:t>
            </a:r>
            <a:r>
              <a:rPr b="1" lang="en-US" sz="1300">
                <a:solidFill>
                  <a:srgbClr val="00B050"/>
                </a:solidFill>
                <a:latin typeface="Arial"/>
                <a:ea typeface="Arial"/>
                <a:cs typeface="Arial"/>
                <a:sym typeface="Arial"/>
              </a:rPr>
              <a:t>Tài liệu số 1: </a:t>
            </a:r>
            <a:r>
              <a:rPr lang="en-US" sz="1300">
                <a:solidFill>
                  <a:srgbClr val="262626"/>
                </a:solidFill>
                <a:latin typeface="Arial"/>
                <a:ea typeface="Arial"/>
                <a:cs typeface="Arial"/>
                <a:sym typeface="Arial"/>
              </a:rPr>
              <a:t>“học thống kê máy học thông minh”                                      </a:t>
            </a:r>
            <a:r>
              <a:rPr lang="en-US" sz="1300">
                <a:solidFill>
                  <a:srgbClr val="FF0000"/>
                </a:solidFill>
                <a:latin typeface="Times New Roman"/>
                <a:ea typeface="Times New Roman"/>
                <a:cs typeface="Times New Roman"/>
                <a:sym typeface="Times New Roman"/>
              </a:rPr>
              <a:t>⇒</a:t>
            </a:r>
            <a:r>
              <a:rPr lang="en-US" sz="1300">
                <a:solidFill>
                  <a:srgbClr val="262626"/>
                </a:solidFill>
                <a:latin typeface="Arial"/>
                <a:ea typeface="Arial"/>
                <a:cs typeface="Arial"/>
                <a:sym typeface="Arial"/>
              </a:rPr>
              <a:t> length = 5 </a:t>
            </a:r>
            <a:endParaRPr/>
          </a:p>
          <a:p>
            <a:pPr indent="-355600" lvl="0" marL="355600" marR="0" rtl="0" algn="l">
              <a:spcBef>
                <a:spcPts val="600"/>
              </a:spcBef>
              <a:spcAft>
                <a:spcPts val="0"/>
              </a:spcAft>
              <a:buNone/>
            </a:pPr>
            <a:r>
              <a:rPr lang="en-US" sz="1300">
                <a:solidFill>
                  <a:srgbClr val="00B050"/>
                </a:solidFill>
                <a:latin typeface="Arial"/>
                <a:ea typeface="Arial"/>
                <a:cs typeface="Arial"/>
                <a:sym typeface="Arial"/>
              </a:rPr>
              <a:t>	 </a:t>
            </a:r>
            <a:r>
              <a:rPr b="1" lang="en-US" sz="1300">
                <a:solidFill>
                  <a:srgbClr val="00B050"/>
                </a:solidFill>
                <a:latin typeface="Arial"/>
                <a:ea typeface="Arial"/>
                <a:cs typeface="Arial"/>
                <a:sym typeface="Arial"/>
              </a:rPr>
              <a:t>Tài liệu #1:</a:t>
            </a:r>
            <a:r>
              <a:rPr lang="en-US" sz="1300">
                <a:solidFill>
                  <a:srgbClr val="00B050"/>
                </a:solidFill>
                <a:latin typeface="Arial"/>
                <a:ea typeface="Arial"/>
                <a:cs typeface="Arial"/>
                <a:sym typeface="Arial"/>
              </a:rPr>
              <a:t> </a:t>
            </a:r>
            <a:r>
              <a:rPr lang="en-US" sz="1300">
                <a:solidFill>
                  <a:srgbClr val="262626"/>
                </a:solidFill>
                <a:latin typeface="Arial"/>
                <a:ea typeface="Arial"/>
                <a:cs typeface="Arial"/>
                <a:sym typeface="Arial"/>
              </a:rPr>
              <a:t>“hiệu suất học phân loại máy”                                                   </a:t>
            </a:r>
            <a:r>
              <a:rPr lang="en-US" sz="1300">
                <a:solidFill>
                  <a:srgbClr val="FF0000"/>
                </a:solidFill>
                <a:latin typeface="Times New Roman"/>
                <a:ea typeface="Times New Roman"/>
                <a:cs typeface="Times New Roman"/>
                <a:sym typeface="Times New Roman"/>
              </a:rPr>
              <a:t>⇒</a:t>
            </a:r>
            <a:r>
              <a:rPr lang="en-US" sz="1300">
                <a:solidFill>
                  <a:srgbClr val="262626"/>
                </a:solidFill>
                <a:latin typeface="Arial"/>
                <a:ea typeface="Arial"/>
                <a:cs typeface="Arial"/>
                <a:sym typeface="Arial"/>
              </a:rPr>
              <a:t> length = 4 </a:t>
            </a:r>
            <a:endParaRPr/>
          </a:p>
          <a:p>
            <a:pPr indent="-355600" lvl="0" marL="355600" marR="0" rtl="0" algn="l">
              <a:spcBef>
                <a:spcPts val="600"/>
              </a:spcBef>
              <a:spcAft>
                <a:spcPts val="0"/>
              </a:spcAft>
              <a:buNone/>
            </a:pPr>
            <a:r>
              <a:rPr lang="en-US" sz="1300">
                <a:solidFill>
                  <a:srgbClr val="00B050"/>
                </a:solidFill>
                <a:latin typeface="Arial"/>
                <a:ea typeface="Arial"/>
                <a:cs typeface="Arial"/>
                <a:sym typeface="Arial"/>
              </a:rPr>
              <a:t>           </a:t>
            </a:r>
            <a:r>
              <a:rPr b="1" lang="en-US" sz="1300">
                <a:solidFill>
                  <a:srgbClr val="00B050"/>
                </a:solidFill>
                <a:latin typeface="Arial"/>
                <a:ea typeface="Arial"/>
                <a:cs typeface="Arial"/>
                <a:sym typeface="Arial"/>
              </a:rPr>
              <a:t>Tài liệu #1: </a:t>
            </a:r>
            <a:r>
              <a:rPr lang="en-US" sz="1300">
                <a:solidFill>
                  <a:srgbClr val="262626"/>
                </a:solidFill>
                <a:latin typeface="Arial"/>
                <a:ea typeface="Arial"/>
                <a:cs typeface="Arial"/>
                <a:sym typeface="Arial"/>
              </a:rPr>
              <a:t>“phân loại máy, máy học, hiệu suất máy”                               </a:t>
            </a:r>
            <a:r>
              <a:rPr lang="en-US" sz="1300">
                <a:solidFill>
                  <a:srgbClr val="FF0000"/>
                </a:solidFill>
                <a:latin typeface="Times New Roman"/>
                <a:ea typeface="Times New Roman"/>
                <a:cs typeface="Times New Roman"/>
                <a:sym typeface="Times New Roman"/>
              </a:rPr>
              <a:t>⇒</a:t>
            </a:r>
            <a:r>
              <a:rPr lang="en-US" sz="1300">
                <a:solidFill>
                  <a:srgbClr val="262626"/>
                </a:solidFill>
                <a:latin typeface="Arial"/>
                <a:ea typeface="Arial"/>
                <a:cs typeface="Arial"/>
                <a:sym typeface="Arial"/>
              </a:rPr>
              <a:t> length = 6 </a:t>
            </a:r>
            <a:endParaRPr/>
          </a:p>
        </p:txBody>
      </p:sp>
      <p:grpSp>
        <p:nvGrpSpPr>
          <p:cNvPr id="2379" name="Google Shape;2379;p122"/>
          <p:cNvGrpSpPr/>
          <p:nvPr/>
        </p:nvGrpSpPr>
        <p:grpSpPr>
          <a:xfrm>
            <a:off x="559817" y="1484784"/>
            <a:ext cx="8783192" cy="200055"/>
            <a:chOff x="559817" y="2136914"/>
            <a:chExt cx="8783192" cy="200055"/>
          </a:xfrm>
        </p:grpSpPr>
        <p:sp>
          <p:nvSpPr>
            <p:cNvPr id="2380" name="Google Shape;2380;p1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81" name="Google Shape;2381;p12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Tần suất nhóm (TF):</a:t>
              </a:r>
              <a:endParaRPr/>
            </a:p>
          </p:txBody>
        </p:sp>
      </p:grpSp>
      <p:sp>
        <p:nvSpPr>
          <p:cNvPr id="2382" name="Google Shape;2382;p122"/>
          <p:cNvSpPr/>
          <p:nvPr/>
        </p:nvSpPr>
        <p:spPr>
          <a:xfrm>
            <a:off x="712182" y="185163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383" name="Google Shape;2383;p122"/>
          <p:cNvGrpSpPr/>
          <p:nvPr/>
        </p:nvGrpSpPr>
        <p:grpSpPr>
          <a:xfrm>
            <a:off x="450000" y="450000"/>
            <a:ext cx="9018000" cy="276999"/>
            <a:chOff x="450000" y="450000"/>
            <a:chExt cx="9018000" cy="276999"/>
          </a:xfrm>
        </p:grpSpPr>
        <p:sp>
          <p:nvSpPr>
            <p:cNvPr id="2384" name="Google Shape;2384;p1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385" name="Google Shape;2385;p1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123"/>
          <p:cNvSpPr/>
          <p:nvPr/>
        </p:nvSpPr>
        <p:spPr>
          <a:xfrm>
            <a:off x="711201" y="345545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IDF là thuộc tính của kho văn bản và chỉ được tính cho mỗi </a:t>
            </a:r>
            <a:r>
              <a:rPr lang="en-US" sz="1300">
                <a:solidFill>
                  <a:srgbClr val="1429A0"/>
                </a:solidFill>
                <a:latin typeface="Arial"/>
                <a:ea typeface="Arial"/>
                <a:cs typeface="Arial"/>
                <a:sym typeface="Arial"/>
              </a:rPr>
              <a:t>từ</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2392" name="Google Shape;2392;p123"/>
          <p:cNvGrpSpPr/>
          <p:nvPr/>
        </p:nvGrpSpPr>
        <p:grpSpPr>
          <a:xfrm>
            <a:off x="635000" y="2442624"/>
            <a:ext cx="8632824" cy="894875"/>
            <a:chOff x="635000" y="2442624"/>
            <a:chExt cx="8632824" cy="894875"/>
          </a:xfrm>
        </p:grpSpPr>
        <p:sp>
          <p:nvSpPr>
            <p:cNvPr id="2393" name="Google Shape;2393;p123"/>
            <p:cNvSpPr/>
            <p:nvPr/>
          </p:nvSpPr>
          <p:spPr>
            <a:xfrm>
              <a:off x="1984216" y="2535168"/>
              <a:ext cx="5851375" cy="80233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4" name="Google Shape;2394;p123"/>
            <p:cNvSpPr/>
            <p:nvPr/>
          </p:nvSpPr>
          <p:spPr>
            <a:xfrm>
              <a:off x="635000" y="2442624"/>
              <a:ext cx="8632824" cy="87150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395" name="Google Shape;2395;p123"/>
          <p:cNvGrpSpPr/>
          <p:nvPr/>
        </p:nvGrpSpPr>
        <p:grpSpPr>
          <a:xfrm>
            <a:off x="559817" y="1484784"/>
            <a:ext cx="8783192" cy="200055"/>
            <a:chOff x="559817" y="2136914"/>
            <a:chExt cx="8783192" cy="200055"/>
          </a:xfrm>
        </p:grpSpPr>
        <p:sp>
          <p:nvSpPr>
            <p:cNvPr id="2396" name="Google Shape;2396;p1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97" name="Google Shape;2397;p12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Tần suất tài liệu (DF) và Tần suất tài liệu nghịch đảo (IDF):</a:t>
              </a:r>
              <a:endParaRPr/>
            </a:p>
          </p:txBody>
        </p:sp>
      </p:grpSp>
      <p:sp>
        <p:nvSpPr>
          <p:cNvPr id="2398" name="Google Shape;2398;p123"/>
          <p:cNvSpPr/>
          <p:nvPr/>
        </p:nvSpPr>
        <p:spPr>
          <a:xfrm>
            <a:off x="711201" y="1767171"/>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DF: số lượng tài liệu mà một từ cụ thể xuất hiện.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IDF: thước đo độ hiếm và thông tin được mang bởi một từ cụ thể.</a:t>
            </a:r>
            <a:endParaRPr sz="1300">
              <a:solidFill>
                <a:srgbClr val="262626"/>
              </a:solidFill>
              <a:latin typeface="Arial"/>
              <a:ea typeface="Arial"/>
              <a:cs typeface="Arial"/>
              <a:sym typeface="Arial"/>
            </a:endParaRPr>
          </a:p>
        </p:txBody>
      </p:sp>
      <p:grpSp>
        <p:nvGrpSpPr>
          <p:cNvPr id="2399" name="Google Shape;2399;p123"/>
          <p:cNvGrpSpPr/>
          <p:nvPr/>
        </p:nvGrpSpPr>
        <p:grpSpPr>
          <a:xfrm>
            <a:off x="450000" y="450000"/>
            <a:ext cx="9018000" cy="276999"/>
            <a:chOff x="450000" y="450000"/>
            <a:chExt cx="9018000" cy="276999"/>
          </a:xfrm>
        </p:grpSpPr>
        <p:sp>
          <p:nvSpPr>
            <p:cNvPr id="2400" name="Google Shape;2400;p1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401" name="Google Shape;2401;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graphicFrame>
        <p:nvGraphicFramePr>
          <p:cNvPr id="2407" name="Google Shape;2407;p124"/>
          <p:cNvGraphicFramePr/>
          <p:nvPr/>
        </p:nvGraphicFramePr>
        <p:xfrm>
          <a:off x="1279004" y="3210929"/>
          <a:ext cx="3000000" cy="3000000"/>
        </p:xfrm>
        <a:graphic>
          <a:graphicData uri="http://schemas.openxmlformats.org/drawingml/2006/table">
            <a:tbl>
              <a:tblPr bandRow="1" firstRow="1">
                <a:noFill/>
                <a:tableStyleId>{1C1C8594-2FCC-4FF6-A01D-A591534C84FB}</a:tableStyleId>
              </a:tblPr>
              <a:tblGrid>
                <a:gridCol w="3285325"/>
                <a:gridCol w="2389850"/>
                <a:gridCol w="2389850"/>
              </a:tblGrid>
              <a:tr h="316900">
                <a:tc>
                  <a:txBody>
                    <a:bodyPr/>
                    <a:lstStyle/>
                    <a:p>
                      <a:pPr indent="0" lvl="0" marL="0" marR="0" rtl="0" algn="ctr">
                        <a:lnSpc>
                          <a:spcPct val="100000"/>
                        </a:lnSpc>
                        <a:spcBef>
                          <a:spcPts val="0"/>
                        </a:spcBef>
                        <a:spcAft>
                          <a:spcPts val="0"/>
                        </a:spcAft>
                        <a:buNone/>
                      </a:pPr>
                      <a:r>
                        <a:t/>
                      </a:r>
                      <a:endParaRPr b="0" sz="1200">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DF</a:t>
                      </a:r>
                      <a:endParaRPr b="0" sz="1200">
                        <a:solidFill>
                          <a:srgbClr val="FF0000"/>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a:solidFill>
                            <a:srgbClr val="FF0000"/>
                          </a:solidFill>
                          <a:latin typeface="Arial"/>
                          <a:ea typeface="Arial"/>
                          <a:cs typeface="Arial"/>
                          <a:sym typeface="Arial"/>
                        </a:rPr>
                        <a:t>IDF</a:t>
                      </a:r>
                      <a:endParaRPr b="0" sz="1200">
                        <a:solidFill>
                          <a:srgbClr val="FF0000"/>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Học</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3</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Log(3/3) = 0</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Thông minh</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Log(3/1) = 0.48</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Máy</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3</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Log(3/3) = 0</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Thống kê</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1</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Log(3/1) = 0.48</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Phân loại</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2</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Log(3/2) = 0.18</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900">
                <a:tc>
                  <a:txBody>
                    <a:bodyPr/>
                    <a:lstStyle/>
                    <a:p>
                      <a:pPr indent="0" lvl="0" marL="0" marR="0" rtl="0" algn="ctr">
                        <a:spcBef>
                          <a:spcPts val="0"/>
                        </a:spcBef>
                        <a:spcAft>
                          <a:spcPts val="0"/>
                        </a:spcAft>
                        <a:buNone/>
                      </a:pPr>
                      <a:r>
                        <a:rPr b="0" lang="en-US" sz="1200">
                          <a:solidFill>
                            <a:srgbClr val="193EB0"/>
                          </a:solidFill>
                          <a:latin typeface="Arial"/>
                          <a:ea typeface="Arial"/>
                          <a:cs typeface="Arial"/>
                          <a:sym typeface="Arial"/>
                        </a:rPr>
                        <a:t>Hiệu năng</a:t>
                      </a:r>
                      <a:endParaRPr b="0" sz="12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2</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Log(3/2) = 0.18</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408" name="Google Shape;2408;p124"/>
          <p:cNvSpPr/>
          <p:nvPr/>
        </p:nvSpPr>
        <p:spPr>
          <a:xfrm>
            <a:off x="555876" y="4196937"/>
            <a:ext cx="572627" cy="215444"/>
          </a:xfrm>
          <a:prstGeom prst="rect">
            <a:avLst/>
          </a:prstGeom>
          <a:noFill/>
          <a:ln>
            <a:noFill/>
          </a:ln>
        </p:spPr>
        <p:txBody>
          <a:bodyPr anchorCtr="0" anchor="t" bIns="0" lIns="0" spcFirstLastPara="1" rIns="0" wrap="square" tIns="0">
            <a:spAutoFit/>
          </a:bodyPr>
          <a:lstStyle/>
          <a:p>
            <a:pPr indent="-355600" lvl="0" marL="355600" marR="0" rtl="0" algn="l">
              <a:spcBef>
                <a:spcPts val="0"/>
              </a:spcBef>
              <a:spcAft>
                <a:spcPts val="0"/>
              </a:spcAft>
              <a:buNone/>
            </a:pPr>
            <a:r>
              <a:rPr lang="en-US" sz="1400">
                <a:solidFill>
                  <a:srgbClr val="FF0000"/>
                </a:solidFill>
                <a:latin typeface="Arial"/>
                <a:ea typeface="Arial"/>
                <a:cs typeface="Arial"/>
                <a:sym typeface="Arial"/>
              </a:rPr>
              <a:t>IDF = </a:t>
            </a:r>
            <a:endParaRPr/>
          </a:p>
        </p:txBody>
      </p:sp>
      <p:sp>
        <p:nvSpPr>
          <p:cNvPr id="2409" name="Google Shape;2409;p124"/>
          <p:cNvSpPr/>
          <p:nvPr/>
        </p:nvSpPr>
        <p:spPr>
          <a:xfrm>
            <a:off x="1134988" y="1790734"/>
            <a:ext cx="8632824" cy="125340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Giả sử các tài liệu được xử lý trước sau đây.</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t>
            </a:r>
            <a:r>
              <a:rPr b="1" lang="en-US" sz="1300">
                <a:solidFill>
                  <a:srgbClr val="00B050"/>
                </a:solidFill>
                <a:latin typeface="Arial"/>
                <a:ea typeface="Arial"/>
                <a:cs typeface="Arial"/>
                <a:sym typeface="Arial"/>
              </a:rPr>
              <a:t>Tài liệu số 1: </a:t>
            </a:r>
            <a:r>
              <a:rPr lang="en-US" sz="1300">
                <a:solidFill>
                  <a:srgbClr val="262626"/>
                </a:solidFill>
                <a:latin typeface="Arial"/>
                <a:ea typeface="Arial"/>
                <a:cs typeface="Arial"/>
                <a:sym typeface="Arial"/>
              </a:rPr>
              <a:t>“học thống kê máy học thông minh”</a:t>
            </a:r>
            <a:endParaRPr/>
          </a:p>
          <a:p>
            <a:pPr indent="0" lvl="0" marL="0" marR="0" rtl="0" algn="l">
              <a:spcBef>
                <a:spcPts val="800"/>
              </a:spcBef>
              <a:spcAft>
                <a:spcPts val="0"/>
              </a:spcAft>
              <a:buNone/>
            </a:pPr>
            <a:r>
              <a:rPr lang="en-US" sz="1300">
                <a:solidFill>
                  <a:srgbClr val="00B050"/>
                </a:solidFill>
                <a:latin typeface="Arial"/>
                <a:ea typeface="Arial"/>
                <a:cs typeface="Arial"/>
                <a:sym typeface="Arial"/>
              </a:rPr>
              <a:t>          </a:t>
            </a:r>
            <a:r>
              <a:rPr b="1" lang="en-US" sz="1300">
                <a:solidFill>
                  <a:srgbClr val="00B050"/>
                </a:solidFill>
                <a:latin typeface="Arial"/>
                <a:ea typeface="Arial"/>
                <a:cs typeface="Arial"/>
                <a:sym typeface="Arial"/>
              </a:rPr>
              <a:t>Tài liệu #1:</a:t>
            </a:r>
            <a:r>
              <a:rPr lang="en-US" sz="1300">
                <a:solidFill>
                  <a:srgbClr val="00B050"/>
                </a:solidFill>
                <a:latin typeface="Arial"/>
                <a:ea typeface="Arial"/>
                <a:cs typeface="Arial"/>
                <a:sym typeface="Arial"/>
              </a:rPr>
              <a:t> </a:t>
            </a:r>
            <a:r>
              <a:rPr lang="en-US" sz="1300">
                <a:solidFill>
                  <a:srgbClr val="262626"/>
                </a:solidFill>
                <a:latin typeface="Arial"/>
                <a:ea typeface="Arial"/>
                <a:cs typeface="Arial"/>
                <a:sym typeface="Arial"/>
              </a:rPr>
              <a:t>“hiệu suất học phân loại máy”</a:t>
            </a:r>
            <a:endParaRPr/>
          </a:p>
          <a:p>
            <a:pPr indent="0" lvl="0" marL="0" marR="0" rtl="0" algn="l">
              <a:spcBef>
                <a:spcPts val="800"/>
              </a:spcBef>
              <a:spcAft>
                <a:spcPts val="0"/>
              </a:spcAft>
              <a:buNone/>
            </a:pPr>
            <a:r>
              <a:rPr b="1" lang="en-US" sz="1300">
                <a:solidFill>
                  <a:srgbClr val="00B050"/>
                </a:solidFill>
                <a:latin typeface="Arial"/>
                <a:ea typeface="Arial"/>
                <a:cs typeface="Arial"/>
                <a:sym typeface="Arial"/>
              </a:rPr>
              <a:t>          Tài liệu #1: </a:t>
            </a:r>
            <a:r>
              <a:rPr lang="en-US" sz="1300">
                <a:solidFill>
                  <a:srgbClr val="262626"/>
                </a:solidFill>
                <a:latin typeface="Arial"/>
                <a:ea typeface="Arial"/>
                <a:cs typeface="Arial"/>
                <a:sym typeface="Arial"/>
              </a:rPr>
              <a:t>“phân loại máy, máy học, hiệu suất máy”</a:t>
            </a:r>
            <a:endParaRPr/>
          </a:p>
        </p:txBody>
      </p:sp>
      <p:grpSp>
        <p:nvGrpSpPr>
          <p:cNvPr id="2410" name="Google Shape;2410;p124"/>
          <p:cNvGrpSpPr/>
          <p:nvPr/>
        </p:nvGrpSpPr>
        <p:grpSpPr>
          <a:xfrm>
            <a:off x="559817" y="1484784"/>
            <a:ext cx="8783192" cy="200055"/>
            <a:chOff x="559817" y="2136914"/>
            <a:chExt cx="8783192" cy="200055"/>
          </a:xfrm>
        </p:grpSpPr>
        <p:sp>
          <p:nvSpPr>
            <p:cNvPr id="2411" name="Google Shape;2411;p1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12" name="Google Shape;2412;p12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Tần suất tài liệu (DF) và Tần suất tài liệu nghịch đảo (IDF):</a:t>
              </a:r>
              <a:endParaRPr/>
            </a:p>
          </p:txBody>
        </p:sp>
      </p:grpSp>
      <p:sp>
        <p:nvSpPr>
          <p:cNvPr id="2413" name="Google Shape;2413;p124"/>
          <p:cNvSpPr/>
          <p:nvPr/>
        </p:nvSpPr>
        <p:spPr>
          <a:xfrm>
            <a:off x="712182" y="185163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414" name="Google Shape;2414;p124"/>
          <p:cNvGrpSpPr/>
          <p:nvPr/>
        </p:nvGrpSpPr>
        <p:grpSpPr>
          <a:xfrm>
            <a:off x="450000" y="450000"/>
            <a:ext cx="9018000" cy="276999"/>
            <a:chOff x="450000" y="450000"/>
            <a:chExt cx="9018000" cy="276999"/>
          </a:xfrm>
        </p:grpSpPr>
        <p:sp>
          <p:nvSpPr>
            <p:cNvPr id="2415" name="Google Shape;2415;p1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416" name="Google Shape;2416;p1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125"/>
          <p:cNvSpPr/>
          <p:nvPr/>
        </p:nvSpPr>
        <p:spPr>
          <a:xfrm>
            <a:off x="555876" y="4186367"/>
            <a:ext cx="723128" cy="215444"/>
          </a:xfrm>
          <a:prstGeom prst="rect">
            <a:avLst/>
          </a:prstGeom>
          <a:noFill/>
          <a:ln>
            <a:noFill/>
          </a:ln>
        </p:spPr>
        <p:txBody>
          <a:bodyPr anchorCtr="0" anchor="t" bIns="0" lIns="0" spcFirstLastPara="1" rIns="0" wrap="square" tIns="0">
            <a:spAutoFit/>
          </a:bodyPr>
          <a:lstStyle/>
          <a:p>
            <a:pPr indent="-355600" lvl="0" marL="355600" marR="0" rtl="0" algn="l">
              <a:spcBef>
                <a:spcPts val="0"/>
              </a:spcBef>
              <a:spcAft>
                <a:spcPts val="0"/>
              </a:spcAft>
              <a:buNone/>
            </a:pPr>
            <a:r>
              <a:rPr lang="en-US" sz="1400">
                <a:solidFill>
                  <a:srgbClr val="FF0000"/>
                </a:solidFill>
                <a:latin typeface="Arial"/>
                <a:ea typeface="Arial"/>
                <a:cs typeface="Arial"/>
                <a:sym typeface="Arial"/>
              </a:rPr>
              <a:t>TF IDF = </a:t>
            </a:r>
            <a:endParaRPr/>
          </a:p>
        </p:txBody>
      </p:sp>
      <p:graphicFrame>
        <p:nvGraphicFramePr>
          <p:cNvPr id="2423" name="Google Shape;2423;p125"/>
          <p:cNvGraphicFramePr/>
          <p:nvPr/>
        </p:nvGraphicFramePr>
        <p:xfrm>
          <a:off x="1422400" y="3210929"/>
          <a:ext cx="3000000" cy="3000000"/>
        </p:xfrm>
        <a:graphic>
          <a:graphicData uri="http://schemas.openxmlformats.org/drawingml/2006/table">
            <a:tbl>
              <a:tblPr bandRow="1" firstRow="1">
                <a:noFill/>
                <a:tableStyleId>{1C1C8594-2FCC-4FF6-A01D-A591534C84FB}</a:tableStyleId>
              </a:tblPr>
              <a:tblGrid>
                <a:gridCol w="936725"/>
                <a:gridCol w="540050"/>
                <a:gridCol w="540050"/>
                <a:gridCol w="540050"/>
              </a:tblGrid>
              <a:tr h="313875">
                <a:tc>
                  <a:txBody>
                    <a:bodyPr/>
                    <a:lstStyle/>
                    <a:p>
                      <a:pPr indent="0" lvl="0" marL="0" marR="0" rtl="0" algn="ctr">
                        <a:lnSpc>
                          <a:spcPct val="100000"/>
                        </a:lnSpc>
                        <a:spcBef>
                          <a:spcPts val="0"/>
                        </a:spcBef>
                        <a:spcAft>
                          <a:spcPts val="0"/>
                        </a:spcAft>
                        <a:buNone/>
                      </a:pPr>
                      <a:r>
                        <a:t/>
                      </a:r>
                      <a:endParaRPr b="0" sz="1100">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100">
                          <a:solidFill>
                            <a:srgbClr val="FF0000"/>
                          </a:solidFill>
                          <a:latin typeface="Arial"/>
                          <a:ea typeface="Arial"/>
                          <a:cs typeface="Arial"/>
                          <a:sym typeface="Arial"/>
                        </a:rPr>
                        <a:t>Doc. #1</a:t>
                      </a:r>
                      <a:endParaRPr b="0" sz="11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100">
                          <a:solidFill>
                            <a:srgbClr val="FF0000"/>
                          </a:solidFill>
                          <a:latin typeface="Arial"/>
                          <a:ea typeface="Arial"/>
                          <a:cs typeface="Arial"/>
                          <a:sym typeface="Arial"/>
                        </a:rPr>
                        <a:t>Doc. #2</a:t>
                      </a:r>
                      <a:endParaRPr b="0" sz="11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100">
                          <a:solidFill>
                            <a:srgbClr val="FF0000"/>
                          </a:solidFill>
                          <a:latin typeface="Arial"/>
                          <a:ea typeface="Arial"/>
                          <a:cs typeface="Arial"/>
                          <a:sym typeface="Arial"/>
                        </a:rPr>
                        <a:t>Doc. #3</a:t>
                      </a:r>
                      <a:endParaRPr b="0" sz="11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học</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0.4</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0.25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0.17</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Thông minh</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máy</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0.25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0.5</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Thống kê</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Phân loại</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0.25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0.17</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Hiệu suất</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0.25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0.17</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2424" name="Google Shape;2424;p125"/>
          <p:cNvGraphicFramePr/>
          <p:nvPr/>
        </p:nvGraphicFramePr>
        <p:xfrm>
          <a:off x="4550819" y="3210929"/>
          <a:ext cx="3000000" cy="3000000"/>
        </p:xfrm>
        <a:graphic>
          <a:graphicData uri="http://schemas.openxmlformats.org/drawingml/2006/table">
            <a:tbl>
              <a:tblPr bandRow="1" firstRow="1">
                <a:noFill/>
                <a:tableStyleId>{1C1C8594-2FCC-4FF6-A01D-A591534C84FB}</a:tableStyleId>
              </a:tblPr>
              <a:tblGrid>
                <a:gridCol w="1115775"/>
                <a:gridCol w="540050"/>
              </a:tblGrid>
              <a:tr h="313875">
                <a:tc>
                  <a:txBody>
                    <a:bodyPr/>
                    <a:lstStyle/>
                    <a:p>
                      <a:pPr indent="0" lvl="0" marL="0" marR="0" rtl="0" algn="ctr">
                        <a:lnSpc>
                          <a:spcPct val="100000"/>
                        </a:lnSpc>
                        <a:spcBef>
                          <a:spcPts val="0"/>
                        </a:spcBef>
                        <a:spcAft>
                          <a:spcPts val="0"/>
                        </a:spcAft>
                        <a:buNone/>
                      </a:pPr>
                      <a:r>
                        <a:t/>
                      </a:r>
                      <a:endParaRPr b="0" sz="1100">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100">
                          <a:solidFill>
                            <a:srgbClr val="FF0000"/>
                          </a:solidFill>
                          <a:latin typeface="Arial"/>
                          <a:ea typeface="Arial"/>
                          <a:cs typeface="Arial"/>
                          <a:sym typeface="Arial"/>
                        </a:rPr>
                        <a:t>IDF</a:t>
                      </a:r>
                      <a:endParaRPr b="0" sz="11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học</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lnSpc>
                          <a:spcPct val="100000"/>
                        </a:lnSpc>
                        <a:spcBef>
                          <a:spcPts val="0"/>
                        </a:spcBef>
                        <a:spcAft>
                          <a:spcPts val="0"/>
                        </a:spcAft>
                        <a:buClr>
                          <a:srgbClr val="193EB0"/>
                        </a:buClr>
                        <a:buSzPts val="1100"/>
                        <a:buFont typeface="Arial"/>
                        <a:buNone/>
                      </a:pPr>
                      <a:r>
                        <a:rPr b="0" lang="en-US" sz="1100">
                          <a:solidFill>
                            <a:srgbClr val="193EB0"/>
                          </a:solidFill>
                          <a:latin typeface="Arial"/>
                          <a:ea typeface="Arial"/>
                          <a:cs typeface="Arial"/>
                          <a:sym typeface="Arial"/>
                        </a:rPr>
                        <a:t>Thông minh</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0.48</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máy</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lnSpc>
                          <a:spcPct val="100000"/>
                        </a:lnSpc>
                        <a:spcBef>
                          <a:spcPts val="0"/>
                        </a:spcBef>
                        <a:spcAft>
                          <a:spcPts val="0"/>
                        </a:spcAft>
                        <a:buClr>
                          <a:srgbClr val="193EB0"/>
                        </a:buClr>
                        <a:buSzPts val="1100"/>
                        <a:buFont typeface="Arial"/>
                        <a:buNone/>
                      </a:pPr>
                      <a:r>
                        <a:rPr b="0" lang="en-US" sz="1100">
                          <a:solidFill>
                            <a:srgbClr val="193EB0"/>
                          </a:solidFill>
                          <a:latin typeface="Arial"/>
                          <a:ea typeface="Arial"/>
                          <a:cs typeface="Arial"/>
                          <a:sym typeface="Arial"/>
                        </a:rPr>
                        <a:t>Thống kê</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0.48</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lnSpc>
                          <a:spcPct val="100000"/>
                        </a:lnSpc>
                        <a:spcBef>
                          <a:spcPts val="0"/>
                        </a:spcBef>
                        <a:spcAft>
                          <a:spcPts val="0"/>
                        </a:spcAft>
                        <a:buClr>
                          <a:srgbClr val="193EB0"/>
                        </a:buClr>
                        <a:buSzPts val="1100"/>
                        <a:buFont typeface="Arial"/>
                        <a:buNone/>
                      </a:pPr>
                      <a:r>
                        <a:rPr b="0" lang="en-US" sz="1100">
                          <a:solidFill>
                            <a:srgbClr val="193EB0"/>
                          </a:solidFill>
                          <a:latin typeface="Arial"/>
                          <a:ea typeface="Arial"/>
                          <a:cs typeface="Arial"/>
                          <a:sym typeface="Arial"/>
                        </a:rPr>
                        <a:t>Phân loại</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0.18</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lnSpc>
                          <a:spcPct val="100000"/>
                        </a:lnSpc>
                        <a:spcBef>
                          <a:spcPts val="0"/>
                        </a:spcBef>
                        <a:spcAft>
                          <a:spcPts val="0"/>
                        </a:spcAft>
                        <a:buClr>
                          <a:srgbClr val="193EB0"/>
                        </a:buClr>
                        <a:buSzPts val="1100"/>
                        <a:buFont typeface="Arial"/>
                        <a:buNone/>
                      </a:pPr>
                      <a:r>
                        <a:rPr b="0" lang="en-US" sz="1100">
                          <a:solidFill>
                            <a:srgbClr val="193EB0"/>
                          </a:solidFill>
                          <a:latin typeface="Arial"/>
                          <a:ea typeface="Arial"/>
                          <a:cs typeface="Arial"/>
                          <a:sym typeface="Arial"/>
                        </a:rPr>
                        <a:t>Hiệu suất</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0.18</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2425" name="Google Shape;2425;p125"/>
          <p:cNvGraphicFramePr/>
          <p:nvPr/>
        </p:nvGraphicFramePr>
        <p:xfrm>
          <a:off x="6778172" y="3210929"/>
          <a:ext cx="3000000" cy="3000000"/>
        </p:xfrm>
        <a:graphic>
          <a:graphicData uri="http://schemas.openxmlformats.org/drawingml/2006/table">
            <a:tbl>
              <a:tblPr bandRow="1" firstRow="1">
                <a:noFill/>
                <a:tableStyleId>{1C1C8594-2FCC-4FF6-A01D-A591534C84FB}</a:tableStyleId>
              </a:tblPr>
              <a:tblGrid>
                <a:gridCol w="936725"/>
                <a:gridCol w="540050"/>
                <a:gridCol w="540050"/>
                <a:gridCol w="540050"/>
              </a:tblGrid>
              <a:tr h="313875">
                <a:tc>
                  <a:txBody>
                    <a:bodyPr/>
                    <a:lstStyle/>
                    <a:p>
                      <a:pPr indent="0" lvl="0" marL="0" marR="0" rtl="0" algn="ctr">
                        <a:lnSpc>
                          <a:spcPct val="100000"/>
                        </a:lnSpc>
                        <a:spcBef>
                          <a:spcPts val="0"/>
                        </a:spcBef>
                        <a:spcAft>
                          <a:spcPts val="0"/>
                        </a:spcAft>
                        <a:buNone/>
                      </a:pPr>
                      <a:r>
                        <a:t/>
                      </a:r>
                      <a:endParaRPr b="0" sz="1100">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100">
                          <a:solidFill>
                            <a:srgbClr val="FF0000"/>
                          </a:solidFill>
                          <a:latin typeface="Arial"/>
                          <a:ea typeface="Arial"/>
                          <a:cs typeface="Arial"/>
                          <a:sym typeface="Arial"/>
                        </a:rPr>
                        <a:t>Doc. #1</a:t>
                      </a:r>
                      <a:endParaRPr b="0" sz="11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100">
                          <a:solidFill>
                            <a:srgbClr val="FF0000"/>
                          </a:solidFill>
                          <a:latin typeface="Arial"/>
                          <a:ea typeface="Arial"/>
                          <a:cs typeface="Arial"/>
                          <a:sym typeface="Arial"/>
                        </a:rPr>
                        <a:t>Doc. #2</a:t>
                      </a:r>
                      <a:endParaRPr b="0" sz="11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100">
                          <a:solidFill>
                            <a:srgbClr val="FF0000"/>
                          </a:solidFill>
                          <a:latin typeface="Arial"/>
                          <a:ea typeface="Arial"/>
                          <a:cs typeface="Arial"/>
                          <a:sym typeface="Arial"/>
                        </a:rPr>
                        <a:t>Doc. #3</a:t>
                      </a:r>
                      <a:endParaRPr b="0" sz="1100">
                        <a:solidFill>
                          <a:srgbClr val="FF000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học</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lnSpc>
                          <a:spcPct val="100000"/>
                        </a:lnSpc>
                        <a:spcBef>
                          <a:spcPts val="0"/>
                        </a:spcBef>
                        <a:spcAft>
                          <a:spcPts val="0"/>
                        </a:spcAft>
                        <a:buClr>
                          <a:srgbClr val="193EB0"/>
                        </a:buClr>
                        <a:buSzPts val="1100"/>
                        <a:buFont typeface="Arial"/>
                        <a:buNone/>
                      </a:pPr>
                      <a:r>
                        <a:rPr b="0" lang="en-US" sz="1100">
                          <a:solidFill>
                            <a:srgbClr val="193EB0"/>
                          </a:solidFill>
                          <a:latin typeface="Arial"/>
                          <a:ea typeface="Arial"/>
                          <a:cs typeface="Arial"/>
                          <a:sym typeface="Arial"/>
                        </a:rPr>
                        <a:t>Thông minh</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0.095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spcBef>
                          <a:spcPts val="0"/>
                        </a:spcBef>
                        <a:spcAft>
                          <a:spcPts val="0"/>
                        </a:spcAft>
                        <a:buNone/>
                      </a:pPr>
                      <a:r>
                        <a:rPr b="0" lang="en-US" sz="1100">
                          <a:solidFill>
                            <a:srgbClr val="193EB0"/>
                          </a:solidFill>
                          <a:latin typeface="Arial"/>
                          <a:ea typeface="Arial"/>
                          <a:cs typeface="Arial"/>
                          <a:sym typeface="Arial"/>
                        </a:rPr>
                        <a:t>máy</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lnSpc>
                          <a:spcPct val="100000"/>
                        </a:lnSpc>
                        <a:spcBef>
                          <a:spcPts val="0"/>
                        </a:spcBef>
                        <a:spcAft>
                          <a:spcPts val="0"/>
                        </a:spcAft>
                        <a:buClr>
                          <a:srgbClr val="193EB0"/>
                        </a:buClr>
                        <a:buSzPts val="1100"/>
                        <a:buFont typeface="Arial"/>
                        <a:buNone/>
                      </a:pPr>
                      <a:r>
                        <a:rPr b="0" lang="en-US" sz="1100">
                          <a:solidFill>
                            <a:srgbClr val="193EB0"/>
                          </a:solidFill>
                          <a:latin typeface="Arial"/>
                          <a:ea typeface="Arial"/>
                          <a:cs typeface="Arial"/>
                          <a:sym typeface="Arial"/>
                        </a:rPr>
                        <a:t>Thống kê</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0.095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lnSpc>
                          <a:spcPct val="100000"/>
                        </a:lnSpc>
                        <a:spcBef>
                          <a:spcPts val="0"/>
                        </a:spcBef>
                        <a:spcAft>
                          <a:spcPts val="0"/>
                        </a:spcAft>
                        <a:buClr>
                          <a:srgbClr val="193EB0"/>
                        </a:buClr>
                        <a:buSzPts val="1100"/>
                        <a:buFont typeface="Arial"/>
                        <a:buNone/>
                      </a:pPr>
                      <a:r>
                        <a:rPr b="0" lang="en-US" sz="1100">
                          <a:solidFill>
                            <a:srgbClr val="193EB0"/>
                          </a:solidFill>
                          <a:latin typeface="Arial"/>
                          <a:ea typeface="Arial"/>
                          <a:cs typeface="Arial"/>
                          <a:sym typeface="Arial"/>
                        </a:rPr>
                        <a:t>Phân loại</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0.044</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0.03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875">
                <a:tc>
                  <a:txBody>
                    <a:bodyPr/>
                    <a:lstStyle/>
                    <a:p>
                      <a:pPr indent="0" lvl="0" marL="0" marR="0" rtl="0" algn="ctr">
                        <a:lnSpc>
                          <a:spcPct val="100000"/>
                        </a:lnSpc>
                        <a:spcBef>
                          <a:spcPts val="0"/>
                        </a:spcBef>
                        <a:spcAft>
                          <a:spcPts val="0"/>
                        </a:spcAft>
                        <a:buClr>
                          <a:srgbClr val="193EB0"/>
                        </a:buClr>
                        <a:buSzPts val="1100"/>
                        <a:buFont typeface="Arial"/>
                        <a:buNone/>
                      </a:pPr>
                      <a:r>
                        <a:rPr b="0" lang="en-US" sz="1100">
                          <a:solidFill>
                            <a:srgbClr val="193EB0"/>
                          </a:solidFill>
                          <a:latin typeface="Arial"/>
                          <a:ea typeface="Arial"/>
                          <a:cs typeface="Arial"/>
                          <a:sym typeface="Arial"/>
                        </a:rPr>
                        <a:t>Hiệu suất</a:t>
                      </a:r>
                      <a:endParaRPr b="0" sz="1100">
                        <a:solidFill>
                          <a:srgbClr val="193EB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0.044</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a:solidFill>
                            <a:srgbClr val="262626"/>
                          </a:solidFill>
                          <a:latin typeface="Arial"/>
                          <a:ea typeface="Arial"/>
                          <a:cs typeface="Arial"/>
                          <a:sym typeface="Arial"/>
                        </a:rPr>
                        <a:t>0.03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426" name="Google Shape;2426;p125"/>
          <p:cNvSpPr txBox="1"/>
          <p:nvPr/>
        </p:nvSpPr>
        <p:spPr>
          <a:xfrm>
            <a:off x="4086642" y="4078645"/>
            <a:ext cx="356839" cy="461665"/>
          </a:xfrm>
          <a:prstGeom prst="rect">
            <a:avLst/>
          </a:prstGeom>
          <a:noFill/>
          <a:ln>
            <a:noFill/>
          </a:ln>
        </p:spPr>
        <p:txBody>
          <a:bodyPr anchorCtr="0" anchor="t" bIns="45700" lIns="91425" spcFirstLastPara="1" rIns="91425" wrap="square" tIns="45700">
            <a:spAutoFit/>
          </a:bodyPr>
          <a:lstStyle/>
          <a:p>
            <a:pPr indent="-355600" lvl="0" marL="355600" marR="0" rtl="0" algn="l">
              <a:spcBef>
                <a:spcPts val="0"/>
              </a:spcBef>
              <a:spcAft>
                <a:spcPts val="0"/>
              </a:spcAft>
              <a:buNone/>
            </a:pPr>
            <a:r>
              <a:rPr lang="en-US" sz="2400">
                <a:solidFill>
                  <a:srgbClr val="FF0000"/>
                </a:solidFill>
                <a:latin typeface="Arial"/>
                <a:ea typeface="Arial"/>
                <a:cs typeface="Arial"/>
                <a:sym typeface="Arial"/>
              </a:rPr>
              <a:t>×</a:t>
            </a:r>
            <a:endParaRPr sz="2400">
              <a:solidFill>
                <a:srgbClr val="FF0000"/>
              </a:solidFill>
              <a:latin typeface="Arial"/>
              <a:ea typeface="Arial"/>
              <a:cs typeface="Arial"/>
              <a:sym typeface="Arial"/>
            </a:endParaRPr>
          </a:p>
        </p:txBody>
      </p:sp>
      <p:sp>
        <p:nvSpPr>
          <p:cNvPr id="2427" name="Google Shape;2427;p125"/>
          <p:cNvSpPr txBox="1"/>
          <p:nvPr/>
        </p:nvSpPr>
        <p:spPr>
          <a:xfrm>
            <a:off x="6313995" y="4078645"/>
            <a:ext cx="356839" cy="461665"/>
          </a:xfrm>
          <a:prstGeom prst="rect">
            <a:avLst/>
          </a:prstGeom>
          <a:noFill/>
          <a:ln>
            <a:noFill/>
          </a:ln>
        </p:spPr>
        <p:txBody>
          <a:bodyPr anchorCtr="0" anchor="t" bIns="45700" lIns="91425" spcFirstLastPara="1" rIns="91425" wrap="square" tIns="45700">
            <a:spAutoFit/>
          </a:bodyPr>
          <a:lstStyle/>
          <a:p>
            <a:pPr indent="-355600" lvl="0" marL="355600" marR="0" rtl="0" algn="l">
              <a:spcBef>
                <a:spcPts val="0"/>
              </a:spcBef>
              <a:spcAft>
                <a:spcPts val="0"/>
              </a:spcAft>
              <a:buNone/>
            </a:pPr>
            <a:r>
              <a:rPr lang="en-US" sz="2400">
                <a:solidFill>
                  <a:srgbClr val="FF0000"/>
                </a:solidFill>
                <a:latin typeface="Arial"/>
                <a:ea typeface="Arial"/>
                <a:cs typeface="Arial"/>
                <a:sym typeface="Arial"/>
              </a:rPr>
              <a:t>=</a:t>
            </a:r>
            <a:endParaRPr sz="2400">
              <a:solidFill>
                <a:srgbClr val="FF0000"/>
              </a:solidFill>
              <a:latin typeface="Arial"/>
              <a:ea typeface="Arial"/>
              <a:cs typeface="Arial"/>
              <a:sym typeface="Arial"/>
            </a:endParaRPr>
          </a:p>
        </p:txBody>
      </p:sp>
      <p:grpSp>
        <p:nvGrpSpPr>
          <p:cNvPr id="2428" name="Google Shape;2428;p125"/>
          <p:cNvGrpSpPr/>
          <p:nvPr/>
        </p:nvGrpSpPr>
        <p:grpSpPr>
          <a:xfrm>
            <a:off x="450000" y="450000"/>
            <a:ext cx="9018000" cy="276999"/>
            <a:chOff x="450000" y="450000"/>
            <a:chExt cx="9018000" cy="276999"/>
          </a:xfrm>
        </p:grpSpPr>
        <p:sp>
          <p:nvSpPr>
            <p:cNvPr id="2429" name="Google Shape;2429;p1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430" name="Google Shape;2430;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431" name="Google Shape;2431;p125"/>
          <p:cNvSpPr/>
          <p:nvPr/>
        </p:nvSpPr>
        <p:spPr>
          <a:xfrm>
            <a:off x="1134988" y="1790734"/>
            <a:ext cx="8632824" cy="125340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Giả sử các tài liệu được xử lý trước sau đây.</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t>
            </a:r>
            <a:r>
              <a:rPr b="1" lang="en-US" sz="1300">
                <a:solidFill>
                  <a:srgbClr val="00B050"/>
                </a:solidFill>
                <a:latin typeface="Arial"/>
                <a:ea typeface="Arial"/>
                <a:cs typeface="Arial"/>
                <a:sym typeface="Arial"/>
              </a:rPr>
              <a:t>Tài liệu số 1: </a:t>
            </a:r>
            <a:r>
              <a:rPr lang="en-US" sz="1300">
                <a:solidFill>
                  <a:srgbClr val="262626"/>
                </a:solidFill>
                <a:latin typeface="Arial"/>
                <a:ea typeface="Arial"/>
                <a:cs typeface="Arial"/>
                <a:sym typeface="Arial"/>
              </a:rPr>
              <a:t>“học thống kê máy học thông minh”</a:t>
            </a:r>
            <a:endParaRPr/>
          </a:p>
          <a:p>
            <a:pPr indent="0" lvl="0" marL="0" marR="0" rtl="0" algn="l">
              <a:spcBef>
                <a:spcPts val="800"/>
              </a:spcBef>
              <a:spcAft>
                <a:spcPts val="0"/>
              </a:spcAft>
              <a:buNone/>
            </a:pPr>
            <a:r>
              <a:rPr lang="en-US" sz="1300">
                <a:solidFill>
                  <a:srgbClr val="00B050"/>
                </a:solidFill>
                <a:latin typeface="Arial"/>
                <a:ea typeface="Arial"/>
                <a:cs typeface="Arial"/>
                <a:sym typeface="Arial"/>
              </a:rPr>
              <a:t>          </a:t>
            </a:r>
            <a:r>
              <a:rPr b="1" lang="en-US" sz="1300">
                <a:solidFill>
                  <a:srgbClr val="00B050"/>
                </a:solidFill>
                <a:latin typeface="Arial"/>
                <a:ea typeface="Arial"/>
                <a:cs typeface="Arial"/>
                <a:sym typeface="Arial"/>
              </a:rPr>
              <a:t>Tài liệu #1:</a:t>
            </a:r>
            <a:r>
              <a:rPr lang="en-US" sz="1300">
                <a:solidFill>
                  <a:srgbClr val="00B050"/>
                </a:solidFill>
                <a:latin typeface="Arial"/>
                <a:ea typeface="Arial"/>
                <a:cs typeface="Arial"/>
                <a:sym typeface="Arial"/>
              </a:rPr>
              <a:t> </a:t>
            </a:r>
            <a:r>
              <a:rPr lang="en-US" sz="1300">
                <a:solidFill>
                  <a:srgbClr val="262626"/>
                </a:solidFill>
                <a:latin typeface="Arial"/>
                <a:ea typeface="Arial"/>
                <a:cs typeface="Arial"/>
                <a:sym typeface="Arial"/>
              </a:rPr>
              <a:t>“hiệu suất học phân loại máy”</a:t>
            </a:r>
            <a:endParaRPr/>
          </a:p>
          <a:p>
            <a:pPr indent="0" lvl="0" marL="0" marR="0" rtl="0" algn="l">
              <a:spcBef>
                <a:spcPts val="800"/>
              </a:spcBef>
              <a:spcAft>
                <a:spcPts val="0"/>
              </a:spcAft>
              <a:buNone/>
            </a:pPr>
            <a:r>
              <a:rPr b="1" lang="en-US" sz="1300">
                <a:solidFill>
                  <a:srgbClr val="00B050"/>
                </a:solidFill>
                <a:latin typeface="Arial"/>
                <a:ea typeface="Arial"/>
                <a:cs typeface="Arial"/>
                <a:sym typeface="Arial"/>
              </a:rPr>
              <a:t>          Tài liệu #1: </a:t>
            </a:r>
            <a:r>
              <a:rPr lang="en-US" sz="1300">
                <a:solidFill>
                  <a:srgbClr val="262626"/>
                </a:solidFill>
                <a:latin typeface="Arial"/>
                <a:ea typeface="Arial"/>
                <a:cs typeface="Arial"/>
                <a:sym typeface="Arial"/>
              </a:rPr>
              <a:t>“phân loại máy, máy học, hiệu suất máy”</a:t>
            </a:r>
            <a:endParaRPr/>
          </a:p>
        </p:txBody>
      </p:sp>
      <p:grpSp>
        <p:nvGrpSpPr>
          <p:cNvPr id="2432" name="Google Shape;2432;p125"/>
          <p:cNvGrpSpPr/>
          <p:nvPr/>
        </p:nvGrpSpPr>
        <p:grpSpPr>
          <a:xfrm>
            <a:off x="559817" y="1484784"/>
            <a:ext cx="8783192" cy="200055"/>
            <a:chOff x="559817" y="2136914"/>
            <a:chExt cx="8783192" cy="200055"/>
          </a:xfrm>
        </p:grpSpPr>
        <p:sp>
          <p:nvSpPr>
            <p:cNvPr id="2433" name="Google Shape;2433;p1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34" name="Google Shape;2434;p12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TF IDF đại diện:</a:t>
              </a:r>
              <a:endParaRPr/>
            </a:p>
          </p:txBody>
        </p:sp>
      </p:grpSp>
      <p:sp>
        <p:nvSpPr>
          <p:cNvPr id="2435" name="Google Shape;2435;p125"/>
          <p:cNvSpPr/>
          <p:nvPr/>
        </p:nvSpPr>
        <p:spPr>
          <a:xfrm>
            <a:off x="712182" y="185163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grpSp>
        <p:nvGrpSpPr>
          <p:cNvPr id="2441" name="Google Shape;2441;p126"/>
          <p:cNvGrpSpPr/>
          <p:nvPr/>
        </p:nvGrpSpPr>
        <p:grpSpPr>
          <a:xfrm>
            <a:off x="635000" y="2175128"/>
            <a:ext cx="8632824" cy="2694032"/>
            <a:chOff x="635000" y="2348880"/>
            <a:chExt cx="8632824" cy="2694032"/>
          </a:xfrm>
        </p:grpSpPr>
        <p:sp>
          <p:nvSpPr>
            <p:cNvPr id="2442" name="Google Shape;2442;p126"/>
            <p:cNvSpPr/>
            <p:nvPr/>
          </p:nvSpPr>
          <p:spPr>
            <a:xfrm>
              <a:off x="711202" y="2348880"/>
              <a:ext cx="8556622" cy="269403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3" name="Google Shape;2443;p126"/>
            <p:cNvSpPr/>
            <p:nvPr/>
          </p:nvSpPr>
          <p:spPr>
            <a:xfrm>
              <a:off x="635000" y="4169949"/>
              <a:ext cx="8632824" cy="77121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444" name="Google Shape;2444;p126"/>
            <p:cNvGrpSpPr/>
            <p:nvPr/>
          </p:nvGrpSpPr>
          <p:grpSpPr>
            <a:xfrm>
              <a:off x="3467274" y="2513599"/>
              <a:ext cx="2968276" cy="1479616"/>
              <a:chOff x="4511824" y="2949475"/>
              <a:chExt cx="2508386" cy="1250373"/>
            </a:xfrm>
          </p:grpSpPr>
          <p:sp>
            <p:nvSpPr>
              <p:cNvPr id="2445" name="Google Shape;2445;p126"/>
              <p:cNvSpPr txBox="1"/>
              <p:nvPr/>
            </p:nvSpPr>
            <p:spPr>
              <a:xfrm>
                <a:off x="5796811" y="2949475"/>
                <a:ext cx="576064" cy="2600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a:t>
                </a:r>
                <a:endParaRPr sz="1400">
                  <a:solidFill>
                    <a:srgbClr val="193EB0"/>
                  </a:solidFill>
                  <a:latin typeface="Arial"/>
                  <a:ea typeface="Arial"/>
                  <a:cs typeface="Arial"/>
                  <a:sym typeface="Arial"/>
                </a:endParaRPr>
              </a:p>
            </p:txBody>
          </p:sp>
          <p:cxnSp>
            <p:nvCxnSpPr>
              <p:cNvPr id="2446" name="Google Shape;2446;p126"/>
              <p:cNvCxnSpPr/>
              <p:nvPr/>
            </p:nvCxnSpPr>
            <p:spPr>
              <a:xfrm flipH="1" rot="10800000">
                <a:off x="4511824" y="3140969"/>
                <a:ext cx="1512168" cy="720079"/>
              </a:xfrm>
              <a:prstGeom prst="straightConnector1">
                <a:avLst/>
              </a:prstGeom>
              <a:noFill/>
              <a:ln cap="flat" cmpd="sng" w="19050">
                <a:solidFill>
                  <a:srgbClr val="FF0000"/>
                </a:solidFill>
                <a:prstDash val="solid"/>
                <a:miter lim="800000"/>
                <a:headEnd len="sm" w="sm" type="none"/>
                <a:tailEnd len="lg" w="lg" type="stealth"/>
              </a:ln>
            </p:spPr>
          </p:cxnSp>
          <p:sp>
            <p:nvSpPr>
              <p:cNvPr id="2447" name="Google Shape;2447;p126"/>
              <p:cNvSpPr txBox="1"/>
              <p:nvPr/>
            </p:nvSpPr>
            <p:spPr>
              <a:xfrm>
                <a:off x="6444146" y="3712265"/>
                <a:ext cx="576064" cy="2600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a:t>
                </a:r>
                <a:endParaRPr sz="1400">
                  <a:solidFill>
                    <a:srgbClr val="193EB0"/>
                  </a:solidFill>
                  <a:latin typeface="Arial"/>
                  <a:ea typeface="Arial"/>
                  <a:cs typeface="Arial"/>
                  <a:sym typeface="Arial"/>
                </a:endParaRPr>
              </a:p>
            </p:txBody>
          </p:sp>
          <p:cxnSp>
            <p:nvCxnSpPr>
              <p:cNvPr id="2448" name="Google Shape;2448;p126"/>
              <p:cNvCxnSpPr/>
              <p:nvPr/>
            </p:nvCxnSpPr>
            <p:spPr>
              <a:xfrm>
                <a:off x="4511824" y="3861048"/>
                <a:ext cx="2160240" cy="0"/>
              </a:xfrm>
              <a:prstGeom prst="straightConnector1">
                <a:avLst/>
              </a:prstGeom>
              <a:noFill/>
              <a:ln cap="flat" cmpd="sng" w="19050">
                <a:solidFill>
                  <a:srgbClr val="FF0000"/>
                </a:solidFill>
                <a:prstDash val="solid"/>
                <a:miter lim="800000"/>
                <a:headEnd len="sm" w="sm" type="none"/>
                <a:tailEnd len="lg" w="lg" type="stealth"/>
              </a:ln>
            </p:spPr>
          </p:cxnSp>
          <p:sp>
            <p:nvSpPr>
              <p:cNvPr id="2449" name="Google Shape;2449;p126"/>
              <p:cNvSpPr txBox="1"/>
              <p:nvPr/>
            </p:nvSpPr>
            <p:spPr>
              <a:xfrm>
                <a:off x="4853245" y="3205295"/>
                <a:ext cx="462474" cy="31140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50" name="Google Shape;2450;p126"/>
              <p:cNvSpPr txBox="1"/>
              <p:nvPr/>
            </p:nvSpPr>
            <p:spPr>
              <a:xfrm>
                <a:off x="5296167" y="3888442"/>
                <a:ext cx="500644" cy="31140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51" name="Google Shape;2451;p126"/>
              <p:cNvSpPr txBox="1"/>
              <p:nvPr/>
            </p:nvSpPr>
            <p:spPr>
              <a:xfrm>
                <a:off x="4770894" y="3608093"/>
                <a:ext cx="456147" cy="286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600">
                    <a:solidFill>
                      <a:srgbClr val="193EB0"/>
                    </a:solidFill>
                    <a:latin typeface="Calibri"/>
                    <a:ea typeface="Calibri"/>
                    <a:cs typeface="Calibri"/>
                    <a:sym typeface="Calibri"/>
                  </a:rPr>
                  <a:t>θ</a:t>
                </a:r>
                <a:endParaRPr i="1" sz="1600">
                  <a:solidFill>
                    <a:srgbClr val="193EB0"/>
                  </a:solidFill>
                  <a:latin typeface="Calibri"/>
                  <a:ea typeface="Calibri"/>
                  <a:cs typeface="Calibri"/>
                  <a:sym typeface="Calibri"/>
                </a:endParaRPr>
              </a:p>
            </p:txBody>
          </p:sp>
        </p:grpSp>
      </p:grpSp>
      <p:grpSp>
        <p:nvGrpSpPr>
          <p:cNvPr id="2452" name="Google Shape;2452;p126"/>
          <p:cNvGrpSpPr/>
          <p:nvPr/>
        </p:nvGrpSpPr>
        <p:grpSpPr>
          <a:xfrm>
            <a:off x="559817" y="1484784"/>
            <a:ext cx="8783192" cy="200055"/>
            <a:chOff x="559817" y="2136914"/>
            <a:chExt cx="8783192" cy="200055"/>
          </a:xfrm>
        </p:grpSpPr>
        <p:sp>
          <p:nvSpPr>
            <p:cNvPr id="2453" name="Google Shape;2453;p1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54" name="Google Shape;2454;p12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Độ đồng dạng cosin:</a:t>
              </a:r>
              <a:endParaRPr/>
            </a:p>
          </p:txBody>
        </p:sp>
      </p:grpSp>
      <p:sp>
        <p:nvSpPr>
          <p:cNvPr id="2455" name="Google Shape;2455;p126"/>
          <p:cNvSpPr/>
          <p:nvPr/>
        </p:nvSpPr>
        <p:spPr>
          <a:xfrm>
            <a:off x="711201" y="176717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liệu là vectơ. Sự giống nhau giữa hai tài liệu có thể được định lượng.</a:t>
            </a:r>
            <a:endParaRPr sz="1300">
              <a:solidFill>
                <a:srgbClr val="262626"/>
              </a:solidFill>
              <a:latin typeface="Arial"/>
              <a:ea typeface="Arial"/>
              <a:cs typeface="Arial"/>
              <a:sym typeface="Arial"/>
            </a:endParaRPr>
          </a:p>
        </p:txBody>
      </p:sp>
      <p:grpSp>
        <p:nvGrpSpPr>
          <p:cNvPr id="2456" name="Google Shape;2456;p126"/>
          <p:cNvGrpSpPr/>
          <p:nvPr/>
        </p:nvGrpSpPr>
        <p:grpSpPr>
          <a:xfrm>
            <a:off x="450000" y="450000"/>
            <a:ext cx="9018000" cy="276999"/>
            <a:chOff x="450000" y="450000"/>
            <a:chExt cx="9018000" cy="276999"/>
          </a:xfrm>
        </p:grpSpPr>
        <p:sp>
          <p:nvSpPr>
            <p:cNvPr id="2457" name="Google Shape;2457;p1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458" name="Google Shape;2458;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127"/>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Coding Exercise #0510</a:t>
            </a:r>
            <a:endParaRPr/>
          </a:p>
        </p:txBody>
      </p:sp>
      <p:grpSp>
        <p:nvGrpSpPr>
          <p:cNvPr id="2465" name="Google Shape;2465;p127"/>
          <p:cNvGrpSpPr/>
          <p:nvPr/>
        </p:nvGrpSpPr>
        <p:grpSpPr>
          <a:xfrm>
            <a:off x="558798" y="2060849"/>
            <a:ext cx="8797129" cy="3960439"/>
            <a:chOff x="558798" y="2060849"/>
            <a:chExt cx="8797129" cy="3960439"/>
          </a:xfrm>
        </p:grpSpPr>
        <p:sp>
          <p:nvSpPr>
            <p:cNvPr id="2466" name="Google Shape;2466;p127"/>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67" name="Google Shape;2467;p127"/>
            <p:cNvGrpSpPr/>
            <p:nvPr/>
          </p:nvGrpSpPr>
          <p:grpSpPr>
            <a:xfrm>
              <a:off x="558798" y="3945816"/>
              <a:ext cx="8797129" cy="576572"/>
              <a:chOff x="4778069" y="4391025"/>
              <a:chExt cx="2349160" cy="431802"/>
            </a:xfrm>
          </p:grpSpPr>
          <p:sp>
            <p:nvSpPr>
              <p:cNvPr id="2468" name="Google Shape;2468;p127"/>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469" name="Google Shape;2469;p127"/>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Tuân theo các bước trong tệp 'ex_0510.ipynb'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2470" name="Google Shape;2470;p127"/>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2471" name="Google Shape;2471;p127"/>
          <p:cNvGrpSpPr/>
          <p:nvPr/>
        </p:nvGrpSpPr>
        <p:grpSpPr>
          <a:xfrm>
            <a:off x="450000" y="450000"/>
            <a:ext cx="9018000" cy="276999"/>
            <a:chOff x="450000" y="450000"/>
            <a:chExt cx="9018000" cy="276999"/>
          </a:xfrm>
        </p:grpSpPr>
        <p:sp>
          <p:nvSpPr>
            <p:cNvPr id="2472" name="Google Shape;2472;p1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Mô hình đại diện</a:t>
              </a:r>
              <a:endParaRPr b="1" sz="1800">
                <a:solidFill>
                  <a:schemeClr val="lt1"/>
                </a:solidFill>
                <a:latin typeface="Arial"/>
                <a:ea typeface="Arial"/>
                <a:cs typeface="Arial"/>
                <a:sym typeface="Arial"/>
              </a:endParaRPr>
            </a:p>
          </p:txBody>
        </p:sp>
        <p:sp>
          <p:nvSpPr>
            <p:cNvPr id="2473" name="Google Shape;2473;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128"/>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Mô hình ngôn ngữ</a:t>
            </a:r>
            <a:endParaRPr b="1" sz="3200">
              <a:solidFill>
                <a:srgbClr val="000000"/>
              </a:solidFill>
              <a:latin typeface="Arial"/>
              <a:ea typeface="Arial"/>
              <a:cs typeface="Arial"/>
              <a:sym typeface="Arial"/>
            </a:endParaRPr>
          </a:p>
        </p:txBody>
      </p:sp>
      <p:sp>
        <p:nvSpPr>
          <p:cNvPr id="2480" name="Google Shape;2480;p12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grpSp>
        <p:nvGrpSpPr>
          <p:cNvPr id="2481" name="Google Shape;2481;p128"/>
          <p:cNvGrpSpPr/>
          <p:nvPr/>
        </p:nvGrpSpPr>
        <p:grpSpPr>
          <a:xfrm>
            <a:off x="1051307" y="3923538"/>
            <a:ext cx="5700472" cy="1567171"/>
            <a:chOff x="1051307" y="4065033"/>
            <a:chExt cx="5700472" cy="1567171"/>
          </a:xfrm>
        </p:grpSpPr>
        <p:sp>
          <p:nvSpPr>
            <p:cNvPr id="2482" name="Google Shape;2482;p128"/>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Mô hình ngôn ngữ</a:t>
              </a:r>
              <a:endParaRPr sz="1799">
                <a:solidFill>
                  <a:srgbClr val="A5A5A5"/>
                </a:solidFill>
                <a:latin typeface="Arial"/>
                <a:ea typeface="Arial"/>
                <a:cs typeface="Arial"/>
                <a:sym typeface="Arial"/>
              </a:endParaRPr>
            </a:p>
          </p:txBody>
        </p:sp>
        <p:sp>
          <p:nvSpPr>
            <p:cNvPr id="2483" name="Google Shape;2483;p128"/>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2484" name="Google Shape;2484;p128"/>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Mô hình đại diện</a:t>
              </a:r>
              <a:endParaRPr sz="1799">
                <a:solidFill>
                  <a:srgbClr val="A5A5A5"/>
                </a:solidFill>
                <a:latin typeface="Arial"/>
                <a:ea typeface="Arial"/>
                <a:cs typeface="Arial"/>
                <a:sym typeface="Arial"/>
              </a:endParaRPr>
            </a:p>
          </p:txBody>
        </p:sp>
        <p:sp>
          <p:nvSpPr>
            <p:cNvPr id="2485" name="Google Shape;2485;p128"/>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2486" name="Google Shape;2486;p128"/>
            <p:cNvGrpSpPr/>
            <p:nvPr/>
          </p:nvGrpSpPr>
          <p:grpSpPr>
            <a:xfrm>
              <a:off x="1051307" y="4924425"/>
              <a:ext cx="5700472" cy="278083"/>
              <a:chOff x="571500" y="5165783"/>
              <a:chExt cx="5702300" cy="278172"/>
            </a:xfrm>
          </p:grpSpPr>
          <p:sp>
            <p:nvSpPr>
              <p:cNvPr id="2487" name="Google Shape;2487;p128"/>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3.3. Phân tích phân loại</a:t>
                </a:r>
                <a:endParaRPr sz="1799">
                  <a:solidFill>
                    <a:srgbClr val="3F3F3F"/>
                  </a:solidFill>
                  <a:latin typeface="Arial"/>
                  <a:ea typeface="Arial"/>
                  <a:cs typeface="Arial"/>
                  <a:sym typeface="Arial"/>
                </a:endParaRPr>
              </a:p>
            </p:txBody>
          </p:sp>
          <p:sp>
            <p:nvSpPr>
              <p:cNvPr id="2488" name="Google Shape;2488;p128"/>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2489" name="Google Shape;2489;p128"/>
            <p:cNvGrpSpPr/>
            <p:nvPr/>
          </p:nvGrpSpPr>
          <p:grpSpPr>
            <a:xfrm>
              <a:off x="1051307" y="5354121"/>
              <a:ext cx="5700472" cy="278083"/>
              <a:chOff x="571500" y="5165783"/>
              <a:chExt cx="5702300" cy="278172"/>
            </a:xfrm>
          </p:grpSpPr>
          <p:sp>
            <p:nvSpPr>
              <p:cNvPr id="2490" name="Google Shape;2490;p128"/>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3.4. Mô hình hóa chủ đề</a:t>
                </a:r>
                <a:endParaRPr sz="1799">
                  <a:solidFill>
                    <a:srgbClr val="A5A5A5"/>
                  </a:solidFill>
                  <a:latin typeface="Arial"/>
                  <a:ea typeface="Arial"/>
                  <a:cs typeface="Arial"/>
                  <a:sym typeface="Arial"/>
                </a:endParaRPr>
              </a:p>
            </p:txBody>
          </p:sp>
          <p:sp>
            <p:nvSpPr>
              <p:cNvPr id="2491" name="Google Shape;2491;p12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grpSp>
        <p:nvGrpSpPr>
          <p:cNvPr id="2497" name="Google Shape;2497;p129"/>
          <p:cNvGrpSpPr/>
          <p:nvPr/>
        </p:nvGrpSpPr>
        <p:grpSpPr>
          <a:xfrm>
            <a:off x="635000" y="3284984"/>
            <a:ext cx="8632824" cy="1740499"/>
            <a:chOff x="635000" y="3284984"/>
            <a:chExt cx="8632824" cy="1740499"/>
          </a:xfrm>
        </p:grpSpPr>
        <p:sp>
          <p:nvSpPr>
            <p:cNvPr id="2498" name="Google Shape;2498;p129"/>
            <p:cNvSpPr/>
            <p:nvPr/>
          </p:nvSpPr>
          <p:spPr>
            <a:xfrm>
              <a:off x="1984216" y="3391002"/>
              <a:ext cx="5851375" cy="16344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9" name="Google Shape;2499;p129"/>
            <p:cNvSpPr/>
            <p:nvPr/>
          </p:nvSpPr>
          <p:spPr>
            <a:xfrm>
              <a:off x="635000" y="3284984"/>
              <a:ext cx="8632824" cy="171006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500" name="Google Shape;2500;p129"/>
          <p:cNvSpPr/>
          <p:nvPr/>
        </p:nvSpPr>
        <p:spPr>
          <a:xfrm>
            <a:off x="893079" y="5199003"/>
            <a:ext cx="8294377" cy="246221"/>
          </a:xfrm>
          <a:prstGeom prst="rect">
            <a:avLst/>
          </a:prstGeom>
          <a:noFill/>
          <a:ln>
            <a:noFill/>
          </a:ln>
        </p:spPr>
        <p:txBody>
          <a:bodyPr anchorCtr="0" anchor="t" bIns="0" lIns="0" spcFirstLastPara="1" rIns="0" wrap="square" tIns="0">
            <a:spAutoFit/>
          </a:bodyPr>
          <a:lstStyle/>
          <a:p>
            <a:pPr indent="-355600" lvl="0" marL="355600" marR="0" rtl="0" algn="l">
              <a:spcBef>
                <a:spcPts val="0"/>
              </a:spcBef>
              <a:spcAft>
                <a:spcPts val="0"/>
              </a:spcAft>
              <a:buNone/>
            </a:pPr>
            <a:r>
              <a:rPr lang="en-US" sz="1600">
                <a:solidFill>
                  <a:srgbClr val="FF0000"/>
                </a:solidFill>
                <a:latin typeface="Arial"/>
                <a:ea typeface="Arial"/>
                <a:cs typeface="Arial"/>
                <a:sym typeface="Arial"/>
              </a:rPr>
              <a:t>Thận trọng</a:t>
            </a:r>
            <a:r>
              <a:rPr lang="en-US" sz="1300">
                <a:solidFill>
                  <a:srgbClr val="262626"/>
                </a:solidFill>
                <a:latin typeface="Arial"/>
                <a:ea typeface="Arial"/>
                <a:cs typeface="Arial"/>
                <a:sym typeface="Arial"/>
              </a:rPr>
              <a:t>: Chỉ số phụ của 𝑤 chỉ phục vụ mục đích ghi nhãn. Ở đây, các từ không được sắp xếp theo thứ tự.</a:t>
            </a:r>
            <a:endParaRPr sz="1300">
              <a:solidFill>
                <a:srgbClr val="262626"/>
              </a:solidFill>
              <a:latin typeface="Arial"/>
              <a:ea typeface="Arial"/>
              <a:cs typeface="Arial"/>
              <a:sym typeface="Arial"/>
            </a:endParaRPr>
          </a:p>
        </p:txBody>
      </p:sp>
      <p:grpSp>
        <p:nvGrpSpPr>
          <p:cNvPr id="2501" name="Google Shape;2501;p129"/>
          <p:cNvGrpSpPr/>
          <p:nvPr/>
        </p:nvGrpSpPr>
        <p:grpSpPr>
          <a:xfrm>
            <a:off x="450000" y="450000"/>
            <a:ext cx="9018000" cy="276999"/>
            <a:chOff x="450000" y="450000"/>
            <a:chExt cx="9018000" cy="276999"/>
          </a:xfrm>
        </p:grpSpPr>
        <p:sp>
          <p:nvSpPr>
            <p:cNvPr id="2502" name="Google Shape;2502;p1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Phân tích phân loại</a:t>
              </a:r>
              <a:endParaRPr b="1" sz="1800">
                <a:solidFill>
                  <a:schemeClr val="lt1"/>
                </a:solidFill>
                <a:latin typeface="Arial"/>
                <a:ea typeface="Arial"/>
                <a:cs typeface="Arial"/>
                <a:sym typeface="Arial"/>
              </a:endParaRPr>
            </a:p>
          </p:txBody>
        </p:sp>
        <p:sp>
          <p:nvSpPr>
            <p:cNvPr id="2503" name="Google Shape;2503;p1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504" name="Google Shape;2504;p12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 Naïve Bayes Classifier</a:t>
            </a:r>
            <a:endParaRPr/>
          </a:p>
        </p:txBody>
      </p:sp>
      <p:grpSp>
        <p:nvGrpSpPr>
          <p:cNvPr id="2505" name="Google Shape;2505;p129"/>
          <p:cNvGrpSpPr/>
          <p:nvPr/>
        </p:nvGrpSpPr>
        <p:grpSpPr>
          <a:xfrm>
            <a:off x="559817" y="1902381"/>
            <a:ext cx="8783192" cy="200055"/>
            <a:chOff x="559817" y="2136914"/>
            <a:chExt cx="8783192" cy="200055"/>
          </a:xfrm>
        </p:grpSpPr>
        <p:sp>
          <p:nvSpPr>
            <p:cNvPr id="2506" name="Google Shape;2506;p1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07" name="Google Shape;2507;p12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Bộ phân loại Naïve Bayes sử dụng mô hình BOW:</a:t>
              </a:r>
              <a:endParaRPr/>
            </a:p>
          </p:txBody>
        </p:sp>
      </p:grpSp>
      <p:sp>
        <p:nvSpPr>
          <p:cNvPr id="2508" name="Google Shape;2508;p129"/>
          <p:cNvSpPr/>
          <p:nvPr/>
        </p:nvSpPr>
        <p:spPr>
          <a:xfrm>
            <a:off x="711201" y="2184768"/>
            <a:ext cx="8632824"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thuận tiện, giả sử rằng có hai loại tài liệu A và B.</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Ví dụ, các loại tài liệu có thể là A= “thư rác” và B = “không có thư rác”.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áp dụng mô hình BOW: các túi A và B chứa các từ được mã hóa.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Áp dụng định lý Bayes, ta có:</a:t>
            </a:r>
            <a:endParaRPr sz="1300">
              <a:solidFill>
                <a:srgbClr val="262626"/>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13"/>
          <p:cNvGrpSpPr/>
          <p:nvPr/>
        </p:nvGrpSpPr>
        <p:grpSpPr>
          <a:xfrm>
            <a:off x="450000" y="450000"/>
            <a:ext cx="9018000" cy="276999"/>
            <a:chOff x="450000" y="450000"/>
            <a:chExt cx="9018000" cy="276999"/>
          </a:xfrm>
        </p:grpSpPr>
        <p:sp>
          <p:nvSpPr>
            <p:cNvPr id="356" name="Google Shape;356;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357" name="Google Shape;357;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aphicFrame>
        <p:nvGraphicFramePr>
          <p:cNvPr id="358" name="Google Shape;358;p13"/>
          <p:cNvGraphicFramePr/>
          <p:nvPr/>
        </p:nvGraphicFramePr>
        <p:xfrm>
          <a:off x="684018" y="2415942"/>
          <a:ext cx="3000000" cy="3000000"/>
        </p:xfrm>
        <a:graphic>
          <a:graphicData uri="http://schemas.openxmlformats.org/drawingml/2006/table">
            <a:tbl>
              <a:tblPr bandRow="1" firstRow="1">
                <a:noFill/>
                <a:tableStyleId>{1C1C8594-2FCC-4FF6-A01D-A591534C84FB}</a:tableStyleId>
              </a:tblPr>
              <a:tblGrid>
                <a:gridCol w="1860675"/>
                <a:gridCol w="1802500"/>
              </a:tblGrid>
              <a:tr h="370225">
                <a:tc>
                  <a:txBody>
                    <a:bodyPr/>
                    <a:lstStyle/>
                    <a:p>
                      <a:pPr indent="0" lvl="0" marL="0" marR="0" rtl="0" algn="ctr">
                        <a:spcBef>
                          <a:spcPts val="0"/>
                        </a:spcBef>
                        <a:spcAft>
                          <a:spcPts val="0"/>
                        </a:spcAft>
                        <a:buNone/>
                      </a:pPr>
                      <a:r>
                        <a:rPr b="1" lang="en-US" sz="1200" u="none" cap="none" strike="noStrike">
                          <a:solidFill>
                            <a:srgbClr val="1429A0"/>
                          </a:solidFill>
                          <a:latin typeface="Arial"/>
                          <a:ea typeface="Arial"/>
                          <a:cs typeface="Arial"/>
                          <a:sym typeface="Arial"/>
                        </a:rPr>
                        <a:t>Các thuật toán</a:t>
                      </a:r>
                      <a:endParaRPr b="1" sz="1200" u="none" cap="none" strike="noStrike">
                        <a:solidFill>
                          <a:srgbClr val="1429A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1" lang="en-US" sz="1200" u="none" cap="none" strike="noStrike">
                          <a:latin typeface="Arial"/>
                          <a:ea typeface="Arial"/>
                          <a:cs typeface="Arial"/>
                          <a:sym typeface="Arial"/>
                        </a:rPr>
                        <a:t>Khu vực</a:t>
                      </a:r>
                      <a:endParaRPr b="1" sz="1200" u="none" cap="none" strike="noStrike">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17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Naïve bayes</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phân loại tài liệu</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17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Trường ngẫu nhiên có điều kiện</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Khai thác thông tin</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17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Mô hình Markov ẩn</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Khai thác thông tin</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17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K-means</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Phân cụm</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709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Phân tách giá trị số ít (SVD)</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phân loại tài liệu</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17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Hồi quy logistic</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phân loại tài liệu</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17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cây quyết định</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phân loại tài liệu</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359" name="Google Shape;359;p13"/>
          <p:cNvGraphicFramePr/>
          <p:nvPr/>
        </p:nvGraphicFramePr>
        <p:xfrm>
          <a:off x="5119356" y="2415942"/>
          <a:ext cx="3000000" cy="3000000"/>
        </p:xfrm>
        <a:graphic>
          <a:graphicData uri="http://schemas.openxmlformats.org/drawingml/2006/table">
            <a:tbl>
              <a:tblPr bandRow="1" firstRow="1">
                <a:noFill/>
                <a:tableStyleId>{1C1C8594-2FCC-4FF6-A01D-A591534C84FB}</a:tableStyleId>
              </a:tblPr>
              <a:tblGrid>
                <a:gridCol w="1953675"/>
                <a:gridCol w="2234575"/>
              </a:tblGrid>
              <a:tr h="382350">
                <a:tc>
                  <a:txBody>
                    <a:bodyPr/>
                    <a:lstStyle/>
                    <a:p>
                      <a:pPr indent="0" lvl="0" marL="0" marR="0" rtl="0" algn="ctr">
                        <a:spcBef>
                          <a:spcPts val="0"/>
                        </a:spcBef>
                        <a:spcAft>
                          <a:spcPts val="0"/>
                        </a:spcAft>
                        <a:buNone/>
                      </a:pPr>
                      <a:r>
                        <a:rPr b="1" lang="en-US" sz="1200" u="none" cap="none" strike="noStrike">
                          <a:solidFill>
                            <a:srgbClr val="1429A0"/>
                          </a:solidFill>
                          <a:latin typeface="Arial"/>
                          <a:ea typeface="Arial"/>
                          <a:cs typeface="Arial"/>
                          <a:sym typeface="Arial"/>
                        </a:rPr>
                        <a:t>Các chủ đề</a:t>
                      </a:r>
                      <a:endParaRPr b="1" sz="1200" u="none" cap="none" strike="noStrike">
                        <a:solidFill>
                          <a:srgbClr val="1429A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1" lang="en-US" sz="1200" u="none" cap="none" strike="noStrike">
                          <a:latin typeface="Arial"/>
                          <a:ea typeface="Arial"/>
                          <a:cs typeface="Arial"/>
                          <a:sym typeface="Arial"/>
                        </a:rPr>
                        <a:t>Khu vực thực hành</a:t>
                      </a:r>
                      <a:endParaRPr b="1" sz="1200" u="none" cap="none" strike="noStrike">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290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Tìm kiếm từ khóa</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Tìm kiếm và truy xuất thông tin</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290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Đảo ngược chỉ mục</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Tìm kiếm và truy xuất thông tin</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8750">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phân cụm tài liệu</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phân cụm tài liệu</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0450">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tài liệu tương tự</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phân cụm tài liệu</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0450">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lựa chọn tính năng</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phân loại tài liệu</a:t>
                      </a:r>
                      <a:endParaRPr b="0" i="0" sz="1200" u="none" cap="none" strike="noStrike">
                        <a:solidFill>
                          <a:schemeClr val="dk1"/>
                        </a:solidFill>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290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phân tích tình cảm</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phân loại tài liệu</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khai thác web</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2277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Giảm kích thước</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phân loại tài liệu</a:t>
                      </a:r>
                      <a:endParaRPr b="0" i="0" sz="1200" u="none" cap="none" strike="noStrike">
                        <a:solidFill>
                          <a:schemeClr val="dk1"/>
                        </a:solidFill>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0450">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khám phá điện tử</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phân loại tài liệu</a:t>
                      </a:r>
                      <a:endParaRPr b="0" i="0" sz="1200" u="none" cap="none" strike="noStrike">
                        <a:solidFill>
                          <a:schemeClr val="dk1"/>
                        </a:solidFill>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60" name="Google Shape;360;p13"/>
          <p:cNvSpPr/>
          <p:nvPr/>
        </p:nvSpPr>
        <p:spPr>
          <a:xfrm>
            <a:off x="4491200" y="3749717"/>
            <a:ext cx="468656" cy="428497"/>
          </a:xfrm>
          <a:prstGeom prst="rightArrow">
            <a:avLst>
              <a:gd fmla="val 50000" name="adj1"/>
              <a:gd fmla="val 50000" name="adj2"/>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13"/>
          <p:cNvSpPr/>
          <p:nvPr/>
        </p:nvSpPr>
        <p:spPr>
          <a:xfrm>
            <a:off x="702940" y="179845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Khai thác văn bản xử lý các chủ đề được liệt kê ở bảng bên phải bằng cách áp dụng các thuật toán khác nhau được liệt kê ở bảng bên trái. (1/2)</a:t>
            </a:r>
            <a:endParaRPr sz="1300">
              <a:solidFill>
                <a:schemeClr val="dk1"/>
              </a:solidFill>
              <a:latin typeface="Arial"/>
              <a:ea typeface="Arial"/>
              <a:cs typeface="Arial"/>
              <a:sym typeface="Arial"/>
            </a:endParaRPr>
          </a:p>
        </p:txBody>
      </p:sp>
      <p:grpSp>
        <p:nvGrpSpPr>
          <p:cNvPr id="362" name="Google Shape;362;p13"/>
          <p:cNvGrpSpPr/>
          <p:nvPr/>
        </p:nvGrpSpPr>
        <p:grpSpPr>
          <a:xfrm>
            <a:off x="559817" y="1484784"/>
            <a:ext cx="8783192" cy="200055"/>
            <a:chOff x="559817" y="2136914"/>
            <a:chExt cx="8783192" cy="200055"/>
          </a:xfrm>
        </p:grpSpPr>
        <p:sp>
          <p:nvSpPr>
            <p:cNvPr id="363" name="Google Shape;363;p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64" name="Google Shape;364;p1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Các thuật toán khai thác văn bản và chủ đề của chúng (1/3)</a:t>
              </a:r>
              <a:endParaRPr sz="1300">
                <a:solidFill>
                  <a:srgbClr val="262626"/>
                </a:solidFill>
                <a:latin typeface="Arial"/>
                <a:ea typeface="Arial"/>
                <a:cs typeface="Arial"/>
                <a:sym typeface="Arial"/>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grpSp>
        <p:nvGrpSpPr>
          <p:cNvPr id="2514" name="Google Shape;2514;p130"/>
          <p:cNvGrpSpPr/>
          <p:nvPr/>
        </p:nvGrpSpPr>
        <p:grpSpPr>
          <a:xfrm>
            <a:off x="635000" y="2858239"/>
            <a:ext cx="8632824" cy="802331"/>
            <a:chOff x="635000" y="2858239"/>
            <a:chExt cx="8632824" cy="802331"/>
          </a:xfrm>
        </p:grpSpPr>
        <p:sp>
          <p:nvSpPr>
            <p:cNvPr id="2515" name="Google Shape;2515;p130"/>
            <p:cNvSpPr/>
            <p:nvPr/>
          </p:nvSpPr>
          <p:spPr>
            <a:xfrm>
              <a:off x="2431133" y="2858239"/>
              <a:ext cx="4822960" cy="80233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6" name="Google Shape;2516;p130"/>
            <p:cNvSpPr/>
            <p:nvPr/>
          </p:nvSpPr>
          <p:spPr>
            <a:xfrm>
              <a:off x="635000" y="2867387"/>
              <a:ext cx="8632824" cy="79173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517" name="Google Shape;2517;p130"/>
          <p:cNvSpPr/>
          <p:nvPr/>
        </p:nvSpPr>
        <p:spPr>
          <a:xfrm>
            <a:off x="711201" y="391010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mô hình BOW, các từ xuất hiện độc lập với nhau. Vì vậy, chúng ta có thể mở rộng theo cách sau.</a:t>
            </a:r>
            <a:endParaRPr/>
          </a:p>
        </p:txBody>
      </p:sp>
      <p:grpSp>
        <p:nvGrpSpPr>
          <p:cNvPr id="2518" name="Google Shape;2518;p130"/>
          <p:cNvGrpSpPr/>
          <p:nvPr/>
        </p:nvGrpSpPr>
        <p:grpSpPr>
          <a:xfrm>
            <a:off x="635000" y="4595930"/>
            <a:ext cx="8632824" cy="802331"/>
            <a:chOff x="635000" y="4595930"/>
            <a:chExt cx="8632824" cy="802331"/>
          </a:xfrm>
        </p:grpSpPr>
        <p:sp>
          <p:nvSpPr>
            <p:cNvPr id="2519" name="Google Shape;2519;p130"/>
            <p:cNvSpPr/>
            <p:nvPr/>
          </p:nvSpPr>
          <p:spPr>
            <a:xfrm>
              <a:off x="2431133" y="4595930"/>
              <a:ext cx="4822960" cy="80233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0" name="Google Shape;2520;p130"/>
            <p:cNvSpPr/>
            <p:nvPr/>
          </p:nvSpPr>
          <p:spPr>
            <a:xfrm>
              <a:off x="635000" y="4595930"/>
              <a:ext cx="8632824" cy="79173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521" name="Google Shape;2521;p130"/>
          <p:cNvGrpSpPr/>
          <p:nvPr/>
        </p:nvGrpSpPr>
        <p:grpSpPr>
          <a:xfrm>
            <a:off x="559817" y="1484784"/>
            <a:ext cx="8783192" cy="200055"/>
            <a:chOff x="559817" y="2136914"/>
            <a:chExt cx="8783192" cy="200055"/>
          </a:xfrm>
        </p:grpSpPr>
        <p:sp>
          <p:nvSpPr>
            <p:cNvPr id="2522" name="Google Shape;2522;p1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23" name="Google Shape;2523;p13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Bộ phân loại Naïve Bayes sử dụng mô hình BOW:</a:t>
              </a:r>
              <a:endParaRPr/>
            </a:p>
          </p:txBody>
        </p:sp>
      </p:grpSp>
      <p:sp>
        <p:nvSpPr>
          <p:cNvPr id="2524" name="Google Shape;2524;p130"/>
          <p:cNvSpPr/>
          <p:nvPr/>
        </p:nvSpPr>
        <p:spPr>
          <a:xfrm>
            <a:off x="711201" y="1767171"/>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 đoán dựa trên sự so sánh giữa 〖𝑃(𝐴|𝑤〗_1,𝑤_2,𝑤_3,…) và 〖𝑃(𝐵|𝑤〗_1,𝑤_2,𝑤_3,…).</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so sánh, chỉ có sự khác biệt tương đối quan trọng. Câu hỏi: Xác suất nào cao hơn?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so sánh ta không cần mẫu số chung 〖𝑃(𝑤〗_1,𝑤_2,𝑤_3,…).</a:t>
            </a:r>
            <a:endParaRPr sz="1300">
              <a:solidFill>
                <a:srgbClr val="262626"/>
              </a:solidFill>
              <a:latin typeface="Arial"/>
              <a:ea typeface="Arial"/>
              <a:cs typeface="Arial"/>
              <a:sym typeface="Arial"/>
            </a:endParaRPr>
          </a:p>
        </p:txBody>
      </p:sp>
      <p:grpSp>
        <p:nvGrpSpPr>
          <p:cNvPr id="2525" name="Google Shape;2525;p130"/>
          <p:cNvGrpSpPr/>
          <p:nvPr/>
        </p:nvGrpSpPr>
        <p:grpSpPr>
          <a:xfrm>
            <a:off x="450000" y="450000"/>
            <a:ext cx="9018000" cy="276999"/>
            <a:chOff x="450000" y="450000"/>
            <a:chExt cx="9018000" cy="276999"/>
          </a:xfrm>
        </p:grpSpPr>
        <p:sp>
          <p:nvSpPr>
            <p:cNvPr id="2526" name="Google Shape;2526;p1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Phân tích phân loại</a:t>
              </a:r>
              <a:endParaRPr b="1" sz="1800">
                <a:solidFill>
                  <a:schemeClr val="lt1"/>
                </a:solidFill>
                <a:latin typeface="Arial"/>
                <a:ea typeface="Arial"/>
                <a:cs typeface="Arial"/>
                <a:sym typeface="Arial"/>
              </a:endParaRPr>
            </a:p>
          </p:txBody>
        </p:sp>
        <p:sp>
          <p:nvSpPr>
            <p:cNvPr id="2527" name="Google Shape;2527;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131"/>
          <p:cNvSpPr/>
          <p:nvPr/>
        </p:nvSpPr>
        <p:spPr>
          <a:xfrm>
            <a:off x="918964" y="2507347"/>
            <a:ext cx="8064896" cy="87483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34" name="Google Shape;2534;p131"/>
          <p:cNvSpPr/>
          <p:nvPr/>
        </p:nvSpPr>
        <p:spPr>
          <a:xfrm>
            <a:off x="711201" y="3474252"/>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chúng ta cân bằng tập huấn luyện sao cho số loại </a:t>
            </a:r>
            <a:r>
              <a:rPr b="1" lang="en-US" sz="1300">
                <a:solidFill>
                  <a:srgbClr val="1429A0"/>
                </a:solidFill>
                <a:latin typeface="Arial"/>
                <a:ea typeface="Arial"/>
                <a:cs typeface="Arial"/>
                <a:sym typeface="Arial"/>
              </a:rPr>
              <a:t>A</a:t>
            </a:r>
            <a:r>
              <a:rPr lang="en-US" sz="1300">
                <a:solidFill>
                  <a:srgbClr val="262626"/>
                </a:solidFill>
                <a:latin typeface="Arial"/>
                <a:ea typeface="Arial"/>
                <a:cs typeface="Arial"/>
                <a:sym typeface="Arial"/>
              </a:rPr>
              <a:t> = số loại </a:t>
            </a:r>
            <a:r>
              <a:rPr b="1" lang="en-US" sz="1300">
                <a:solidFill>
                  <a:srgbClr val="1429A0"/>
                </a:solidFill>
                <a:latin typeface="Arial"/>
                <a:ea typeface="Arial"/>
                <a:cs typeface="Arial"/>
                <a:sym typeface="Arial"/>
              </a:rPr>
              <a:t>B</a:t>
            </a:r>
            <a:r>
              <a:rPr lang="en-US" sz="1300">
                <a:solidFill>
                  <a:srgbClr val="262626"/>
                </a:solidFill>
                <a:latin typeface="Arial"/>
                <a:ea typeface="Arial"/>
                <a:cs typeface="Arial"/>
                <a:sym typeface="Arial"/>
              </a:rPr>
              <a:t>, thì 𝐿𝑜𝑔(𝑃(𝐴))=𝐿𝑜𝑔(𝑃(𝐵)).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Vì vậy, chúng ta cũng có thể </a:t>
            </a:r>
            <a:r>
              <a:rPr lang="en-US" sz="1300">
                <a:solidFill>
                  <a:srgbClr val="FF0000"/>
                </a:solidFill>
                <a:latin typeface="Arial"/>
                <a:ea typeface="Arial"/>
                <a:cs typeface="Arial"/>
                <a:sym typeface="Arial"/>
              </a:rPr>
              <a:t>loại bỏ </a:t>
            </a:r>
            <a:r>
              <a:rPr lang="en-US" sz="1300">
                <a:solidFill>
                  <a:srgbClr val="262626"/>
                </a:solidFill>
                <a:latin typeface="Arial"/>
                <a:ea typeface="Arial"/>
                <a:cs typeface="Arial"/>
                <a:sym typeface="Arial"/>
              </a:rPr>
              <a:t>các thuật ngữ này khi so sánh.</a:t>
            </a:r>
            <a:endParaRPr/>
          </a:p>
        </p:txBody>
      </p:sp>
      <p:grpSp>
        <p:nvGrpSpPr>
          <p:cNvPr id="2535" name="Google Shape;2535;p131"/>
          <p:cNvGrpSpPr/>
          <p:nvPr/>
        </p:nvGrpSpPr>
        <p:grpSpPr>
          <a:xfrm>
            <a:off x="559817" y="1484784"/>
            <a:ext cx="8783192" cy="200055"/>
            <a:chOff x="559817" y="2136914"/>
            <a:chExt cx="8783192" cy="200055"/>
          </a:xfrm>
        </p:grpSpPr>
        <p:sp>
          <p:nvSpPr>
            <p:cNvPr id="2536" name="Google Shape;2536;p1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37" name="Google Shape;2537;p13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Bộ phân loại Naïve Bayes sử dụng mô hình BOW:</a:t>
              </a:r>
              <a:endParaRPr/>
            </a:p>
          </p:txBody>
        </p:sp>
      </p:grpSp>
      <p:sp>
        <p:nvSpPr>
          <p:cNvPr id="2538" name="Google Shape;2538;p131"/>
          <p:cNvSpPr/>
          <p:nvPr/>
        </p:nvSpPr>
        <p:spPr>
          <a:xfrm>
            <a:off x="711201" y="1767171"/>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vì so sánh xác suất, chúng ta có thể so sánh logarit của xác suất.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Áp dụng 𝐿𝑜𝑔() vào cả hai vế của dấu bằng, ta có:</a:t>
            </a:r>
            <a:endParaRPr/>
          </a:p>
        </p:txBody>
      </p:sp>
      <p:grpSp>
        <p:nvGrpSpPr>
          <p:cNvPr id="2539" name="Google Shape;2539;p131"/>
          <p:cNvGrpSpPr/>
          <p:nvPr/>
        </p:nvGrpSpPr>
        <p:grpSpPr>
          <a:xfrm>
            <a:off x="450000" y="450000"/>
            <a:ext cx="9018000" cy="276999"/>
            <a:chOff x="450000" y="450000"/>
            <a:chExt cx="9018000" cy="276999"/>
          </a:xfrm>
        </p:grpSpPr>
        <p:sp>
          <p:nvSpPr>
            <p:cNvPr id="2540" name="Google Shape;2540;p1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Phân tích phân loại</a:t>
              </a:r>
              <a:endParaRPr b="1" sz="1800">
                <a:solidFill>
                  <a:schemeClr val="lt1"/>
                </a:solidFill>
                <a:latin typeface="Arial"/>
                <a:ea typeface="Arial"/>
                <a:cs typeface="Arial"/>
                <a:sym typeface="Arial"/>
              </a:endParaRPr>
            </a:p>
          </p:txBody>
        </p:sp>
        <p:sp>
          <p:nvSpPr>
            <p:cNvPr id="2541" name="Google Shape;2541;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grpSp>
        <p:nvGrpSpPr>
          <p:cNvPr id="2547" name="Google Shape;2547;p132"/>
          <p:cNvGrpSpPr/>
          <p:nvPr/>
        </p:nvGrpSpPr>
        <p:grpSpPr>
          <a:xfrm>
            <a:off x="2982653" y="3702527"/>
            <a:ext cx="3964610" cy="1982349"/>
            <a:chOff x="2982653" y="3702527"/>
            <a:chExt cx="3964610" cy="1982349"/>
          </a:xfrm>
        </p:grpSpPr>
        <p:grpSp>
          <p:nvGrpSpPr>
            <p:cNvPr id="2548" name="Google Shape;2548;p132"/>
            <p:cNvGrpSpPr/>
            <p:nvPr/>
          </p:nvGrpSpPr>
          <p:grpSpPr>
            <a:xfrm>
              <a:off x="2982653" y="3702527"/>
              <a:ext cx="1484847" cy="1982349"/>
              <a:chOff x="2982653" y="4120124"/>
              <a:chExt cx="1484847" cy="1982349"/>
            </a:xfrm>
          </p:grpSpPr>
          <p:pic>
            <p:nvPicPr>
              <p:cNvPr id="2549" name="Google Shape;2549;p132"/>
              <p:cNvPicPr preferRelativeResize="0"/>
              <p:nvPr/>
            </p:nvPicPr>
            <p:blipFill rotWithShape="1">
              <a:blip r:embed="rId3">
                <a:alphaModFix/>
              </a:blip>
              <a:srcRect b="11665" l="22938" r="25015" t="9466"/>
              <a:stretch/>
            </p:blipFill>
            <p:spPr>
              <a:xfrm>
                <a:off x="2982653" y="4120124"/>
                <a:ext cx="1484847" cy="1982349"/>
              </a:xfrm>
              <a:prstGeom prst="rect">
                <a:avLst/>
              </a:prstGeom>
              <a:noFill/>
              <a:ln>
                <a:noFill/>
              </a:ln>
            </p:spPr>
          </p:pic>
          <p:sp>
            <p:nvSpPr>
              <p:cNvPr id="2550" name="Google Shape;2550;p132"/>
              <p:cNvSpPr txBox="1"/>
              <p:nvPr/>
            </p:nvSpPr>
            <p:spPr>
              <a:xfrm>
                <a:off x="3653590" y="4615034"/>
                <a:ext cx="34172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00"/>
                    </a:solidFill>
                    <a:latin typeface="Arial"/>
                    <a:ea typeface="Arial"/>
                    <a:cs typeface="Arial"/>
                    <a:sym typeface="Arial"/>
                  </a:rPr>
                  <a:t>A</a:t>
                </a:r>
                <a:endParaRPr sz="2400">
                  <a:solidFill>
                    <a:srgbClr val="FFFF00"/>
                  </a:solidFill>
                  <a:latin typeface="Arial"/>
                  <a:ea typeface="Arial"/>
                  <a:cs typeface="Arial"/>
                  <a:sym typeface="Arial"/>
                </a:endParaRPr>
              </a:p>
            </p:txBody>
          </p:sp>
          <p:sp>
            <p:nvSpPr>
              <p:cNvPr id="2551" name="Google Shape;2551;p132"/>
              <p:cNvSpPr txBox="1"/>
              <p:nvPr/>
            </p:nvSpPr>
            <p:spPr>
              <a:xfrm>
                <a:off x="3605086" y="5126692"/>
                <a:ext cx="238054" cy="276999"/>
              </a:xfrm>
              <a:prstGeom prst="rect">
                <a:avLst/>
              </a:prstGeom>
              <a:blipFill rotWithShape="1">
                <a:blip r:embed="rId4">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52" name="Google Shape;2552;p132"/>
              <p:cNvSpPr txBox="1"/>
              <p:nvPr/>
            </p:nvSpPr>
            <p:spPr>
              <a:xfrm>
                <a:off x="3415536" y="5203448"/>
                <a:ext cx="238054" cy="276999"/>
              </a:xfrm>
              <a:prstGeom prst="rect">
                <a:avLst/>
              </a:prstGeom>
              <a:blipFill rotWithShape="1">
                <a:blip r:embed="rId5">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53" name="Google Shape;2553;p132"/>
              <p:cNvSpPr txBox="1"/>
              <p:nvPr/>
            </p:nvSpPr>
            <p:spPr>
              <a:xfrm>
                <a:off x="3605086" y="5389071"/>
                <a:ext cx="238054" cy="276999"/>
              </a:xfrm>
              <a:prstGeom prst="rect">
                <a:avLst/>
              </a:prstGeom>
              <a:blipFill rotWithShape="1">
                <a:blip r:embed="rId6">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54" name="Google Shape;2554;p132"/>
              <p:cNvSpPr txBox="1"/>
              <p:nvPr/>
            </p:nvSpPr>
            <p:spPr>
              <a:xfrm>
                <a:off x="3859391" y="5075584"/>
                <a:ext cx="238054" cy="276999"/>
              </a:xfrm>
              <a:prstGeom prst="rect">
                <a:avLst/>
              </a:prstGeom>
              <a:blipFill rotWithShape="1">
                <a:blip r:embed="rId7">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55" name="Google Shape;2555;p132"/>
              <p:cNvSpPr txBox="1"/>
              <p:nvPr/>
            </p:nvSpPr>
            <p:spPr>
              <a:xfrm>
                <a:off x="3794636" y="5314981"/>
                <a:ext cx="238054" cy="276999"/>
              </a:xfrm>
              <a:prstGeom prst="rect">
                <a:avLst/>
              </a:prstGeom>
              <a:blipFill rotWithShape="1">
                <a:blip r:embed="rId8">
                  <a:alphaModFix/>
                </a:blip>
                <a:stretch>
                  <a:fillRect b="0" l="0" r="-1999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56" name="Google Shape;2556;p132"/>
              <p:cNvSpPr txBox="1"/>
              <p:nvPr/>
            </p:nvSpPr>
            <p:spPr>
              <a:xfrm>
                <a:off x="4048941" y="5248820"/>
                <a:ext cx="238054" cy="276999"/>
              </a:xfrm>
              <a:prstGeom prst="rect">
                <a:avLst/>
              </a:prstGeom>
              <a:blipFill rotWithShape="1">
                <a:blip r:embed="rId9">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57" name="Google Shape;2557;p132"/>
              <p:cNvSpPr txBox="1"/>
              <p:nvPr/>
            </p:nvSpPr>
            <p:spPr>
              <a:xfrm>
                <a:off x="3995312" y="4966159"/>
                <a:ext cx="238054" cy="276999"/>
              </a:xfrm>
              <a:prstGeom prst="rect">
                <a:avLst/>
              </a:prstGeom>
              <a:blipFill rotWithShape="1">
                <a:blip r:embed="rId10">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558" name="Google Shape;2558;p132"/>
            <p:cNvGrpSpPr/>
            <p:nvPr/>
          </p:nvGrpSpPr>
          <p:grpSpPr>
            <a:xfrm>
              <a:off x="5462416" y="3702527"/>
              <a:ext cx="1484847" cy="1982349"/>
              <a:chOff x="5462416" y="4120124"/>
              <a:chExt cx="1484847" cy="1982349"/>
            </a:xfrm>
          </p:grpSpPr>
          <p:pic>
            <p:nvPicPr>
              <p:cNvPr id="2559" name="Google Shape;2559;p132"/>
              <p:cNvPicPr preferRelativeResize="0"/>
              <p:nvPr/>
            </p:nvPicPr>
            <p:blipFill rotWithShape="1">
              <a:blip r:embed="rId3">
                <a:alphaModFix/>
              </a:blip>
              <a:srcRect b="11665" l="22938" r="25015" t="9466"/>
              <a:stretch/>
            </p:blipFill>
            <p:spPr>
              <a:xfrm>
                <a:off x="5462416" y="4120124"/>
                <a:ext cx="1484847" cy="1982349"/>
              </a:xfrm>
              <a:prstGeom prst="rect">
                <a:avLst/>
              </a:prstGeom>
              <a:noFill/>
              <a:ln>
                <a:noFill/>
              </a:ln>
            </p:spPr>
          </p:pic>
          <p:sp>
            <p:nvSpPr>
              <p:cNvPr id="2560" name="Google Shape;2560;p132"/>
              <p:cNvSpPr txBox="1"/>
              <p:nvPr/>
            </p:nvSpPr>
            <p:spPr>
              <a:xfrm>
                <a:off x="6108658" y="4579295"/>
                <a:ext cx="34172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B0F0"/>
                    </a:solidFill>
                    <a:latin typeface="Arial"/>
                    <a:ea typeface="Arial"/>
                    <a:cs typeface="Arial"/>
                    <a:sym typeface="Arial"/>
                  </a:rPr>
                  <a:t>B</a:t>
                </a:r>
                <a:endParaRPr sz="2400">
                  <a:solidFill>
                    <a:srgbClr val="00B0F0"/>
                  </a:solidFill>
                  <a:latin typeface="Arial"/>
                  <a:ea typeface="Arial"/>
                  <a:cs typeface="Arial"/>
                  <a:sym typeface="Arial"/>
                </a:endParaRPr>
              </a:p>
            </p:txBody>
          </p:sp>
          <p:sp>
            <p:nvSpPr>
              <p:cNvPr id="2561" name="Google Shape;2561;p132"/>
              <p:cNvSpPr txBox="1"/>
              <p:nvPr/>
            </p:nvSpPr>
            <p:spPr>
              <a:xfrm>
                <a:off x="6346091" y="5041485"/>
                <a:ext cx="238054" cy="276999"/>
              </a:xfrm>
              <a:prstGeom prst="rect">
                <a:avLst/>
              </a:prstGeom>
              <a:blipFill rotWithShape="1">
                <a:blip r:embed="rId4">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62" name="Google Shape;2562;p132"/>
              <p:cNvSpPr txBox="1"/>
              <p:nvPr/>
            </p:nvSpPr>
            <p:spPr>
              <a:xfrm>
                <a:off x="5985642" y="5266562"/>
                <a:ext cx="238054" cy="276999"/>
              </a:xfrm>
              <a:prstGeom prst="rect">
                <a:avLst/>
              </a:prstGeom>
              <a:blipFill rotWithShape="1">
                <a:blip r:embed="rId5">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63" name="Google Shape;2563;p132"/>
              <p:cNvSpPr txBox="1"/>
              <p:nvPr/>
            </p:nvSpPr>
            <p:spPr>
              <a:xfrm>
                <a:off x="6083204" y="5395569"/>
                <a:ext cx="238054" cy="276999"/>
              </a:xfrm>
              <a:prstGeom prst="rect">
                <a:avLst/>
              </a:prstGeom>
              <a:blipFill rotWithShape="1">
                <a:blip r:embed="rId11">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64" name="Google Shape;2564;p132"/>
              <p:cNvSpPr txBox="1"/>
              <p:nvPr/>
            </p:nvSpPr>
            <p:spPr>
              <a:xfrm>
                <a:off x="6494915" y="5252486"/>
                <a:ext cx="238054" cy="276999"/>
              </a:xfrm>
              <a:prstGeom prst="rect">
                <a:avLst/>
              </a:prstGeom>
              <a:blipFill rotWithShape="1">
                <a:blip r:embed="rId7">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65" name="Google Shape;2565;p132"/>
              <p:cNvSpPr txBox="1"/>
              <p:nvPr/>
            </p:nvSpPr>
            <p:spPr>
              <a:xfrm>
                <a:off x="6217466" y="5181482"/>
                <a:ext cx="238054" cy="276999"/>
              </a:xfrm>
              <a:prstGeom prst="rect">
                <a:avLst/>
              </a:prstGeom>
              <a:blipFill rotWithShape="1">
                <a:blip r:embed="rId12">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66" name="Google Shape;2566;p132"/>
              <p:cNvSpPr txBox="1"/>
              <p:nvPr/>
            </p:nvSpPr>
            <p:spPr>
              <a:xfrm>
                <a:off x="6299792" y="5364365"/>
                <a:ext cx="238054" cy="276999"/>
              </a:xfrm>
              <a:prstGeom prst="rect">
                <a:avLst/>
              </a:prstGeom>
              <a:blipFill rotWithShape="1">
                <a:blip r:embed="rId9">
                  <a:alphaModFix/>
                </a:blip>
                <a:stretch>
                  <a:fillRect b="0" l="0" r="-230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67" name="Google Shape;2567;p132"/>
              <p:cNvSpPr txBox="1"/>
              <p:nvPr/>
            </p:nvSpPr>
            <p:spPr>
              <a:xfrm>
                <a:off x="6537846" y="5100171"/>
                <a:ext cx="238054" cy="276999"/>
              </a:xfrm>
              <a:prstGeom prst="rect">
                <a:avLst/>
              </a:prstGeom>
              <a:blipFill rotWithShape="1">
                <a:blip r:embed="rId13">
                  <a:alphaModFix/>
                </a:blip>
                <a:stretch>
                  <a:fillRect b="0" l="0" r="-2249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2568" name="Google Shape;2568;p132"/>
          <p:cNvGrpSpPr/>
          <p:nvPr/>
        </p:nvGrpSpPr>
        <p:grpSpPr>
          <a:xfrm>
            <a:off x="559817" y="1484784"/>
            <a:ext cx="8783192" cy="200055"/>
            <a:chOff x="559817" y="2136914"/>
            <a:chExt cx="8783192" cy="200055"/>
          </a:xfrm>
        </p:grpSpPr>
        <p:sp>
          <p:nvSpPr>
            <p:cNvPr id="2569" name="Google Shape;2569;p1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70" name="Google Shape;2570;p13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Bộ phân loại Naïve Bayes sử dụng mô hình BOW:</a:t>
              </a:r>
              <a:endParaRPr/>
            </a:p>
          </p:txBody>
        </p:sp>
      </p:grpSp>
      <p:sp>
        <p:nvSpPr>
          <p:cNvPr id="2571" name="Google Shape;2571;p132"/>
          <p:cNvSpPr/>
          <p:nvPr/>
        </p:nvSpPr>
        <p:spPr>
          <a:xfrm>
            <a:off x="711201" y="1767171"/>
            <a:ext cx="8632824"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Bước đào tạo:</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1) Đối với mỗi từ trong túi A, hãy tính xác suất 𝑃(𝑤_𝑖│𝐴) và logarit của chúng 𝐿𝑜𝑔(𝑃(𝑤_𝑖│𝐴)).</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2) Đối với mỗi từ trong túi B, hãy tính xác suất 𝑃(𝑤_𝑖│𝐵) và logarit của chúng 𝐿𝑜𝑔(𝑃(𝑤_𝑖│𝐵)).</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3) Lưu lại để sử dụng sau này xác suất logarit được tính trong các bước 1) và 2).</a:t>
            </a:r>
            <a:endParaRPr sz="1300">
              <a:solidFill>
                <a:srgbClr val="262626"/>
              </a:solidFill>
              <a:latin typeface="Arial"/>
              <a:ea typeface="Arial"/>
              <a:cs typeface="Arial"/>
              <a:sym typeface="Arial"/>
            </a:endParaRPr>
          </a:p>
        </p:txBody>
      </p:sp>
      <p:grpSp>
        <p:nvGrpSpPr>
          <p:cNvPr id="2572" name="Google Shape;2572;p132"/>
          <p:cNvGrpSpPr/>
          <p:nvPr/>
        </p:nvGrpSpPr>
        <p:grpSpPr>
          <a:xfrm>
            <a:off x="450000" y="450000"/>
            <a:ext cx="9018000" cy="276999"/>
            <a:chOff x="450000" y="450000"/>
            <a:chExt cx="9018000" cy="276999"/>
          </a:xfrm>
        </p:grpSpPr>
        <p:sp>
          <p:nvSpPr>
            <p:cNvPr id="2573" name="Google Shape;2573;p1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Phân tích phân loại</a:t>
              </a:r>
              <a:endParaRPr b="1" sz="1800">
                <a:solidFill>
                  <a:schemeClr val="lt1"/>
                </a:solidFill>
                <a:latin typeface="Arial"/>
                <a:ea typeface="Arial"/>
                <a:cs typeface="Arial"/>
                <a:sym typeface="Arial"/>
              </a:endParaRPr>
            </a:p>
          </p:txBody>
        </p:sp>
        <p:sp>
          <p:nvSpPr>
            <p:cNvPr id="2574" name="Google Shape;2574;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133"/>
          <p:cNvSpPr/>
          <p:nvPr/>
        </p:nvSpPr>
        <p:spPr>
          <a:xfrm>
            <a:off x="711201" y="1767171"/>
            <a:ext cx="8632824" cy="246399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Bước dự đoán:</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1) Đưa ra một tài liệu thử nghiệm bao gồm các từ 〖𝑤′〗_1,〖𝑤′〗_2,〖𝑤′〗_3, … thêm xác suất logarit của chúng :</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Nếu 𝐿𝑜𝑔𝑃𝑟𝑜𝑏𝐴&gt; 𝐿𝑜𝑔𝑃𝑟𝑜𝑏𝐵: thì tài liệu thử nghiệm được dự đoán là loại A.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Nếu 𝐿𝑜𝑔𝑃𝑟𝑜𝑏𝐴 &lt;𝐿𝑜𝑔𝑃𝑟𝑜𝑏𝐵: thì tài liệu thử nghiệm được dự đoán là loại B.</a:t>
            </a:r>
            <a:endParaRPr sz="1300">
              <a:solidFill>
                <a:srgbClr val="262626"/>
              </a:solidFill>
              <a:latin typeface="Arial"/>
              <a:ea typeface="Arial"/>
              <a:cs typeface="Arial"/>
              <a:sym typeface="Arial"/>
            </a:endParaRPr>
          </a:p>
        </p:txBody>
      </p:sp>
      <p:sp>
        <p:nvSpPr>
          <p:cNvPr id="2581" name="Google Shape;2581;p133"/>
          <p:cNvSpPr/>
          <p:nvPr/>
        </p:nvSpPr>
        <p:spPr>
          <a:xfrm>
            <a:off x="1539227" y="2561759"/>
            <a:ext cx="6480600" cy="8748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582" name="Google Shape;2582;p133"/>
          <p:cNvGrpSpPr/>
          <p:nvPr/>
        </p:nvGrpSpPr>
        <p:grpSpPr>
          <a:xfrm>
            <a:off x="559817" y="1484784"/>
            <a:ext cx="8783192" cy="200055"/>
            <a:chOff x="559817" y="2136914"/>
            <a:chExt cx="8783192" cy="200055"/>
          </a:xfrm>
        </p:grpSpPr>
        <p:sp>
          <p:nvSpPr>
            <p:cNvPr id="2583" name="Google Shape;2583;p1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84" name="Google Shape;2584;p13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Bộ phân loại Naïve Bayes sử dụng mô hình BOW:</a:t>
              </a:r>
              <a:endParaRPr/>
            </a:p>
          </p:txBody>
        </p:sp>
      </p:grpSp>
      <p:grpSp>
        <p:nvGrpSpPr>
          <p:cNvPr id="2585" name="Google Shape;2585;p133"/>
          <p:cNvGrpSpPr/>
          <p:nvPr/>
        </p:nvGrpSpPr>
        <p:grpSpPr>
          <a:xfrm>
            <a:off x="450000" y="450000"/>
            <a:ext cx="9018000" cy="276999"/>
            <a:chOff x="450000" y="450000"/>
            <a:chExt cx="9018000" cy="276999"/>
          </a:xfrm>
        </p:grpSpPr>
        <p:sp>
          <p:nvSpPr>
            <p:cNvPr id="2586" name="Google Shape;2586;p1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Phân tích phân loại</a:t>
              </a:r>
              <a:endParaRPr b="1" sz="1800">
                <a:solidFill>
                  <a:schemeClr val="lt1"/>
                </a:solidFill>
                <a:latin typeface="Arial"/>
                <a:ea typeface="Arial"/>
                <a:cs typeface="Arial"/>
                <a:sym typeface="Arial"/>
              </a:endParaRPr>
            </a:p>
          </p:txBody>
        </p:sp>
        <p:sp>
          <p:nvSpPr>
            <p:cNvPr id="2587" name="Google Shape;2587;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graphicFrame>
        <p:nvGraphicFramePr>
          <p:cNvPr id="2593" name="Google Shape;2593;p134"/>
          <p:cNvGraphicFramePr/>
          <p:nvPr/>
        </p:nvGraphicFramePr>
        <p:xfrm>
          <a:off x="725428" y="4149080"/>
          <a:ext cx="3000000" cy="3000000"/>
        </p:xfrm>
        <a:graphic>
          <a:graphicData uri="http://schemas.openxmlformats.org/drawingml/2006/table">
            <a:tbl>
              <a:tblPr bandRow="1" firstRow="1">
                <a:noFill/>
                <a:tableStyleId>{1C1C8594-2FCC-4FF6-A01D-A591534C84FB}</a:tableStyleId>
              </a:tblPr>
              <a:tblGrid>
                <a:gridCol w="1198750"/>
                <a:gridCol w="522200"/>
                <a:gridCol w="478975"/>
                <a:gridCol w="474625"/>
                <a:gridCol w="457200"/>
                <a:gridCol w="518150"/>
              </a:tblGrid>
              <a:tr h="274325">
                <a:tc>
                  <a:txBody>
                    <a:bodyPr/>
                    <a:lstStyle/>
                    <a:p>
                      <a:pPr indent="0" lvl="0" marL="0" marR="0" rtl="0" algn="ctr">
                        <a:spcBef>
                          <a:spcPts val="0"/>
                        </a:spcBef>
                        <a:spcAft>
                          <a:spcPts val="0"/>
                        </a:spcAft>
                        <a:buNone/>
                      </a:pPr>
                      <a:r>
                        <a:t/>
                      </a:r>
                      <a:endParaRPr sz="1200">
                        <a:solidFill>
                          <a:srgbClr val="193EB0"/>
                        </a:solidFill>
                        <a:latin typeface="Times New Roman"/>
                        <a:ea typeface="Times New Roman"/>
                        <a:cs typeface="Times New Roman"/>
                        <a:sym typeface="Times New Roman"/>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274325">
                <a:tc>
                  <a:txBody>
                    <a:bodyPr/>
                    <a:lstStyle/>
                    <a:p>
                      <a:pPr indent="0" lvl="0" marL="0" marR="0" rtl="0" algn="ctr">
                        <a:spcBef>
                          <a:spcPts val="0"/>
                        </a:spcBef>
                        <a:spcAft>
                          <a:spcPts val="0"/>
                        </a:spcAft>
                        <a:buNone/>
                      </a:pPr>
                      <a:r>
                        <a:rPr b="0" lang="en-US" sz="1200">
                          <a:solidFill>
                            <a:srgbClr val="FF0000"/>
                          </a:solidFill>
                          <a:latin typeface="Arial"/>
                          <a:ea typeface="Arial"/>
                          <a:cs typeface="Arial"/>
                          <a:sym typeface="Arial"/>
                        </a:rPr>
                        <a:t>Obs. #1</a:t>
                      </a:r>
                      <a:endParaRPr b="0" sz="1200">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4325">
                <a:tc>
                  <a:txBody>
                    <a:bodyPr/>
                    <a:lstStyle/>
                    <a:p>
                      <a:pPr indent="0" lvl="0" marL="0" marR="0" rtl="0" algn="ctr">
                        <a:spcBef>
                          <a:spcPts val="0"/>
                        </a:spcBef>
                        <a:spcAft>
                          <a:spcPts val="0"/>
                        </a:spcAft>
                        <a:buNone/>
                      </a:pPr>
                      <a:r>
                        <a:rPr b="0" lang="en-US" sz="1200">
                          <a:solidFill>
                            <a:srgbClr val="FF0000"/>
                          </a:solidFill>
                          <a:latin typeface="Arial"/>
                          <a:ea typeface="Arial"/>
                          <a:cs typeface="Arial"/>
                          <a:sym typeface="Arial"/>
                        </a:rPr>
                        <a:t>Obs. #2</a:t>
                      </a:r>
                      <a:endParaRPr b="0" sz="1200">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4325">
                <a:tc>
                  <a:txBody>
                    <a:bodyPr/>
                    <a:lstStyle/>
                    <a:p>
                      <a:pPr indent="0" lvl="0" marL="0" marR="0" rtl="0" algn="ctr">
                        <a:spcBef>
                          <a:spcPts val="0"/>
                        </a:spcBef>
                        <a:spcAft>
                          <a:spcPts val="0"/>
                        </a:spcAft>
                        <a:buNone/>
                      </a:pPr>
                      <a:r>
                        <a:rPr b="0" lang="en-US" sz="1200">
                          <a:solidFill>
                            <a:srgbClr val="FF0000"/>
                          </a:solidFill>
                          <a:latin typeface="Arial"/>
                          <a:ea typeface="Arial"/>
                          <a:cs typeface="Arial"/>
                          <a:sym typeface="Arial"/>
                        </a:rPr>
                        <a:t>Obs. #3</a:t>
                      </a:r>
                      <a:endParaRPr b="0" sz="1200">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4325">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2594" name="Google Shape;2594;p134"/>
          <p:cNvGraphicFramePr/>
          <p:nvPr/>
        </p:nvGraphicFramePr>
        <p:xfrm>
          <a:off x="5527476" y="4149080"/>
          <a:ext cx="3000000" cy="3000000"/>
        </p:xfrm>
        <a:graphic>
          <a:graphicData uri="http://schemas.openxmlformats.org/drawingml/2006/table">
            <a:tbl>
              <a:tblPr bandRow="1" firstRow="1">
                <a:noFill/>
                <a:tableStyleId>{1C1C8594-2FCC-4FF6-A01D-A591534C84FB}</a:tableStyleId>
              </a:tblPr>
              <a:tblGrid>
                <a:gridCol w="1198750"/>
                <a:gridCol w="522200"/>
                <a:gridCol w="478975"/>
                <a:gridCol w="474625"/>
                <a:gridCol w="457200"/>
                <a:gridCol w="518150"/>
              </a:tblGrid>
              <a:tr h="274325">
                <a:tc>
                  <a:txBody>
                    <a:bodyPr/>
                    <a:lstStyle/>
                    <a:p>
                      <a:pPr indent="0" lvl="0" marL="0" marR="0" rtl="0" algn="ctr">
                        <a:spcBef>
                          <a:spcPts val="0"/>
                        </a:spcBef>
                        <a:spcAft>
                          <a:spcPts val="0"/>
                        </a:spcAft>
                        <a:buNone/>
                      </a:pPr>
                      <a:r>
                        <a:t/>
                      </a:r>
                      <a:endParaRPr sz="1200">
                        <a:solidFill>
                          <a:srgbClr val="193EB0"/>
                        </a:solidFill>
                        <a:latin typeface="Times New Roman"/>
                        <a:ea typeface="Times New Roman"/>
                        <a:cs typeface="Times New Roman"/>
                        <a:sym typeface="Times New Roman"/>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274325">
                <a:tc>
                  <a:txBody>
                    <a:bodyPr/>
                    <a:lstStyle/>
                    <a:p>
                      <a:pPr indent="0" lvl="0" marL="0" marR="0" rtl="0" algn="ctr">
                        <a:spcBef>
                          <a:spcPts val="0"/>
                        </a:spcBef>
                        <a:spcAft>
                          <a:spcPts val="0"/>
                        </a:spcAft>
                        <a:buNone/>
                      </a:pPr>
                      <a:r>
                        <a:rPr b="0" lang="en-US" sz="1200">
                          <a:solidFill>
                            <a:srgbClr val="FF0000"/>
                          </a:solidFill>
                          <a:latin typeface="Arial"/>
                          <a:ea typeface="Arial"/>
                          <a:cs typeface="Arial"/>
                          <a:sym typeface="Arial"/>
                        </a:rPr>
                        <a:t>Doc. #1</a:t>
                      </a:r>
                      <a:endParaRPr b="0" sz="1200">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4325">
                <a:tc>
                  <a:txBody>
                    <a:bodyPr/>
                    <a:lstStyle/>
                    <a:p>
                      <a:pPr indent="0" lvl="0" marL="0" marR="0" rtl="0" algn="ctr">
                        <a:spcBef>
                          <a:spcPts val="0"/>
                        </a:spcBef>
                        <a:spcAft>
                          <a:spcPts val="0"/>
                        </a:spcAft>
                        <a:buNone/>
                      </a:pPr>
                      <a:r>
                        <a:rPr b="0" lang="en-US" sz="1200">
                          <a:solidFill>
                            <a:srgbClr val="FF0000"/>
                          </a:solidFill>
                          <a:latin typeface="Arial"/>
                          <a:ea typeface="Arial"/>
                          <a:cs typeface="Arial"/>
                          <a:sym typeface="Arial"/>
                        </a:rPr>
                        <a:t>Doc. #2</a:t>
                      </a:r>
                      <a:endParaRPr b="0" sz="1200">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4325">
                <a:tc>
                  <a:txBody>
                    <a:bodyPr/>
                    <a:lstStyle/>
                    <a:p>
                      <a:pPr indent="0" lvl="0" marL="0" marR="0" rtl="0" algn="ctr">
                        <a:spcBef>
                          <a:spcPts val="0"/>
                        </a:spcBef>
                        <a:spcAft>
                          <a:spcPts val="0"/>
                        </a:spcAft>
                        <a:buNone/>
                      </a:pPr>
                      <a:r>
                        <a:rPr b="0" lang="en-US" sz="1200">
                          <a:solidFill>
                            <a:srgbClr val="FF0000"/>
                          </a:solidFill>
                          <a:latin typeface="Arial"/>
                          <a:ea typeface="Arial"/>
                          <a:cs typeface="Arial"/>
                          <a:sym typeface="Arial"/>
                        </a:rPr>
                        <a:t>Doc. #3</a:t>
                      </a:r>
                      <a:endParaRPr b="0" sz="1200">
                        <a:solidFill>
                          <a:srgbClr val="FF000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4325">
                <a:tc>
                  <a:txBody>
                    <a:bodyPr/>
                    <a:lstStyle/>
                    <a:p>
                      <a:pPr indent="0" lvl="0" marL="0" marR="0" rtl="0" algn="l">
                        <a:spcBef>
                          <a:spcPts val="0"/>
                        </a:spcBef>
                        <a:spcAft>
                          <a:spcPts val="0"/>
                        </a:spcAft>
                        <a:buNone/>
                      </a:pPr>
                      <a:r>
                        <a:t/>
                      </a:r>
                      <a:endParaRPr sz="1799"/>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sz="12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2595" name="Google Shape;2595;p134"/>
          <p:cNvGrpSpPr/>
          <p:nvPr/>
        </p:nvGrpSpPr>
        <p:grpSpPr>
          <a:xfrm>
            <a:off x="4473502" y="4668982"/>
            <a:ext cx="957977" cy="331796"/>
            <a:chOff x="4532267" y="5066240"/>
            <a:chExt cx="1066796" cy="331796"/>
          </a:xfrm>
        </p:grpSpPr>
        <p:sp>
          <p:nvSpPr>
            <p:cNvPr id="2596" name="Google Shape;2596;p134"/>
            <p:cNvSpPr/>
            <p:nvPr/>
          </p:nvSpPr>
          <p:spPr>
            <a:xfrm>
              <a:off x="5083810" y="5066240"/>
              <a:ext cx="515253" cy="331796"/>
            </a:xfrm>
            <a:prstGeom prst="rightArrow">
              <a:avLst>
                <a:gd fmla="val 50000" name="adj1"/>
                <a:gd fmla="val 50000" name="adj2"/>
              </a:avLst>
            </a:prstGeom>
            <a:gradFill>
              <a:gsLst>
                <a:gs pos="0">
                  <a:srgbClr val="BFBFBF">
                    <a:alpha val="0"/>
                  </a:srgbClr>
                </a:gs>
                <a:gs pos="100000">
                  <a:srgbClr val="A5A5A5"/>
                </a:gs>
              </a:gsLst>
              <a:lin ang="0" scaled="0"/>
            </a:grad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sz="2467">
                <a:solidFill>
                  <a:schemeClr val="lt1"/>
                </a:solidFill>
                <a:latin typeface="Arial"/>
                <a:ea typeface="Arial"/>
                <a:cs typeface="Arial"/>
                <a:sym typeface="Arial"/>
              </a:endParaRPr>
            </a:p>
          </p:txBody>
        </p:sp>
        <p:sp>
          <p:nvSpPr>
            <p:cNvPr id="2597" name="Google Shape;2597;p134"/>
            <p:cNvSpPr/>
            <p:nvPr/>
          </p:nvSpPr>
          <p:spPr>
            <a:xfrm rot="10800000">
              <a:off x="4532267" y="5066240"/>
              <a:ext cx="515253" cy="331796"/>
            </a:xfrm>
            <a:prstGeom prst="rightArrow">
              <a:avLst>
                <a:gd fmla="val 50000" name="adj1"/>
                <a:gd fmla="val 50000" name="adj2"/>
              </a:avLst>
            </a:prstGeom>
            <a:gradFill>
              <a:gsLst>
                <a:gs pos="0">
                  <a:srgbClr val="BFBFBF">
                    <a:alpha val="0"/>
                  </a:srgbClr>
                </a:gs>
                <a:gs pos="100000">
                  <a:srgbClr val="A5A5A5"/>
                </a:gs>
              </a:gsLst>
              <a:lin ang="0" scaled="0"/>
            </a:grad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sz="2467">
                <a:solidFill>
                  <a:schemeClr val="lt1"/>
                </a:solidFill>
                <a:latin typeface="Arial"/>
                <a:ea typeface="Arial"/>
                <a:cs typeface="Arial"/>
                <a:sym typeface="Arial"/>
              </a:endParaRPr>
            </a:p>
          </p:txBody>
        </p:sp>
      </p:grpSp>
      <p:sp>
        <p:nvSpPr>
          <p:cNvPr id="2598" name="Google Shape;2598;p1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 phân loại</a:t>
            </a:r>
            <a:endParaRPr b="1" sz="2400">
              <a:solidFill>
                <a:srgbClr val="0C0C0C"/>
              </a:solidFill>
              <a:latin typeface="Arial"/>
              <a:ea typeface="Arial"/>
              <a:cs typeface="Arial"/>
              <a:sym typeface="Arial"/>
            </a:endParaRPr>
          </a:p>
        </p:txBody>
      </p:sp>
      <p:grpSp>
        <p:nvGrpSpPr>
          <p:cNvPr id="2599" name="Google Shape;2599;p134"/>
          <p:cNvGrpSpPr/>
          <p:nvPr/>
        </p:nvGrpSpPr>
        <p:grpSpPr>
          <a:xfrm>
            <a:off x="559817" y="1902381"/>
            <a:ext cx="8783192" cy="200055"/>
            <a:chOff x="559817" y="2136914"/>
            <a:chExt cx="8783192" cy="200055"/>
          </a:xfrm>
        </p:grpSpPr>
        <p:sp>
          <p:nvSpPr>
            <p:cNvPr id="2600" name="Google Shape;2600;p1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01" name="Google Shape;2601;p13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Phân tích phân loại sử dụng mô hình TF IDF:</a:t>
              </a:r>
              <a:endParaRPr/>
            </a:p>
          </p:txBody>
        </p:sp>
      </p:grpSp>
      <p:sp>
        <p:nvSpPr>
          <p:cNvPr id="2602" name="Google Shape;2602;p134"/>
          <p:cNvSpPr/>
          <p:nvPr/>
        </p:nvSpPr>
        <p:spPr>
          <a:xfrm>
            <a:off x="526200" y="2190603"/>
            <a:ext cx="8632825" cy="186158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603" name="Google Shape;2603;p134"/>
          <p:cNvGrpSpPr/>
          <p:nvPr/>
        </p:nvGrpSpPr>
        <p:grpSpPr>
          <a:xfrm>
            <a:off x="450000" y="450000"/>
            <a:ext cx="9018000" cy="276999"/>
            <a:chOff x="450000" y="450000"/>
            <a:chExt cx="9018000" cy="276999"/>
          </a:xfrm>
        </p:grpSpPr>
        <p:sp>
          <p:nvSpPr>
            <p:cNvPr id="2604" name="Google Shape;2604;p1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Phân tích phân loại</a:t>
              </a:r>
              <a:endParaRPr b="1" sz="1800">
                <a:solidFill>
                  <a:schemeClr val="lt1"/>
                </a:solidFill>
                <a:latin typeface="Arial"/>
                <a:ea typeface="Arial"/>
                <a:cs typeface="Arial"/>
                <a:sym typeface="Arial"/>
              </a:endParaRPr>
            </a:p>
          </p:txBody>
        </p:sp>
        <p:sp>
          <p:nvSpPr>
            <p:cNvPr id="2605" name="Google Shape;2605;p1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13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#0511</a:t>
            </a:r>
            <a:endParaRPr/>
          </a:p>
        </p:txBody>
      </p:sp>
      <p:grpSp>
        <p:nvGrpSpPr>
          <p:cNvPr id="2612" name="Google Shape;2612;p135"/>
          <p:cNvGrpSpPr/>
          <p:nvPr/>
        </p:nvGrpSpPr>
        <p:grpSpPr>
          <a:xfrm>
            <a:off x="558798" y="2060849"/>
            <a:ext cx="8797129" cy="3960439"/>
            <a:chOff x="558798" y="2060849"/>
            <a:chExt cx="8797129" cy="3960439"/>
          </a:xfrm>
        </p:grpSpPr>
        <p:sp>
          <p:nvSpPr>
            <p:cNvPr id="2613" name="Google Shape;2613;p13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14" name="Google Shape;2614;p135"/>
            <p:cNvGrpSpPr/>
            <p:nvPr/>
          </p:nvGrpSpPr>
          <p:grpSpPr>
            <a:xfrm>
              <a:off x="558798" y="3945816"/>
              <a:ext cx="8797129" cy="576572"/>
              <a:chOff x="4778069" y="4391025"/>
              <a:chExt cx="2349160" cy="431802"/>
            </a:xfrm>
          </p:grpSpPr>
          <p:sp>
            <p:nvSpPr>
              <p:cNvPr id="2615" name="Google Shape;2615;p13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616" name="Google Shape;2616;p135"/>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Tuân theo các bước trong tệp 'ex_0511.ipynb'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2617" name="Google Shape;2617;p13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2618" name="Google Shape;2618;p135"/>
          <p:cNvGrpSpPr/>
          <p:nvPr/>
        </p:nvGrpSpPr>
        <p:grpSpPr>
          <a:xfrm>
            <a:off x="450000" y="450000"/>
            <a:ext cx="9018000" cy="276999"/>
            <a:chOff x="450000" y="450000"/>
            <a:chExt cx="9018000" cy="276999"/>
          </a:xfrm>
        </p:grpSpPr>
        <p:sp>
          <p:nvSpPr>
            <p:cNvPr id="2619" name="Google Shape;2619;p1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Phân tích phân loại</a:t>
              </a:r>
              <a:endParaRPr b="1" sz="1800">
                <a:solidFill>
                  <a:schemeClr val="lt1"/>
                </a:solidFill>
                <a:latin typeface="Arial"/>
                <a:ea typeface="Arial"/>
                <a:cs typeface="Arial"/>
                <a:sym typeface="Arial"/>
              </a:endParaRPr>
            </a:p>
          </p:txBody>
        </p:sp>
        <p:sp>
          <p:nvSpPr>
            <p:cNvPr id="2620" name="Google Shape;2620;p1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136"/>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Mô hình ngôn ngữ</a:t>
            </a:r>
            <a:endParaRPr b="1" sz="3200">
              <a:solidFill>
                <a:srgbClr val="000000"/>
              </a:solidFill>
              <a:latin typeface="Arial"/>
              <a:ea typeface="Arial"/>
              <a:cs typeface="Arial"/>
              <a:sym typeface="Arial"/>
            </a:endParaRPr>
          </a:p>
        </p:txBody>
      </p:sp>
      <p:sp>
        <p:nvSpPr>
          <p:cNvPr id="2627" name="Google Shape;2627;p13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grpSp>
        <p:nvGrpSpPr>
          <p:cNvPr id="2628" name="Google Shape;2628;p136"/>
          <p:cNvGrpSpPr/>
          <p:nvPr/>
        </p:nvGrpSpPr>
        <p:grpSpPr>
          <a:xfrm>
            <a:off x="1051307" y="3923538"/>
            <a:ext cx="5700472" cy="1567171"/>
            <a:chOff x="1051307" y="4065033"/>
            <a:chExt cx="5700472" cy="1567171"/>
          </a:xfrm>
        </p:grpSpPr>
        <p:sp>
          <p:nvSpPr>
            <p:cNvPr id="2629" name="Google Shape;2629;p136"/>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Mô hình ngôn ngữ</a:t>
              </a:r>
              <a:endParaRPr sz="1799">
                <a:solidFill>
                  <a:srgbClr val="A5A5A5"/>
                </a:solidFill>
                <a:latin typeface="Arial"/>
                <a:ea typeface="Arial"/>
                <a:cs typeface="Arial"/>
                <a:sym typeface="Arial"/>
              </a:endParaRPr>
            </a:p>
          </p:txBody>
        </p:sp>
        <p:sp>
          <p:nvSpPr>
            <p:cNvPr id="2630" name="Google Shape;2630;p136"/>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2631" name="Google Shape;2631;p136"/>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Mô hình đại diện</a:t>
              </a:r>
              <a:endParaRPr sz="1799">
                <a:solidFill>
                  <a:srgbClr val="A5A5A5"/>
                </a:solidFill>
                <a:latin typeface="Arial"/>
                <a:ea typeface="Arial"/>
                <a:cs typeface="Arial"/>
                <a:sym typeface="Arial"/>
              </a:endParaRPr>
            </a:p>
          </p:txBody>
        </p:sp>
        <p:sp>
          <p:nvSpPr>
            <p:cNvPr id="2632" name="Google Shape;2632;p136"/>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2633" name="Google Shape;2633;p136"/>
            <p:cNvGrpSpPr/>
            <p:nvPr/>
          </p:nvGrpSpPr>
          <p:grpSpPr>
            <a:xfrm>
              <a:off x="1051307" y="4924425"/>
              <a:ext cx="5700472" cy="278083"/>
              <a:chOff x="571500" y="5165783"/>
              <a:chExt cx="5702300" cy="278172"/>
            </a:xfrm>
          </p:grpSpPr>
          <p:sp>
            <p:nvSpPr>
              <p:cNvPr id="2634" name="Google Shape;2634;p136"/>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3.3. Phân tích phân loại</a:t>
                </a:r>
                <a:endParaRPr sz="1799">
                  <a:solidFill>
                    <a:srgbClr val="A5A5A5"/>
                  </a:solidFill>
                  <a:latin typeface="Arial"/>
                  <a:ea typeface="Arial"/>
                  <a:cs typeface="Arial"/>
                  <a:sym typeface="Arial"/>
                </a:endParaRPr>
              </a:p>
            </p:txBody>
          </p:sp>
          <p:sp>
            <p:nvSpPr>
              <p:cNvPr id="2635" name="Google Shape;2635;p13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2636" name="Google Shape;2636;p136"/>
            <p:cNvGrpSpPr/>
            <p:nvPr/>
          </p:nvGrpSpPr>
          <p:grpSpPr>
            <a:xfrm>
              <a:off x="1051307" y="5354121"/>
              <a:ext cx="5700472" cy="278083"/>
              <a:chOff x="571500" y="5165783"/>
              <a:chExt cx="5702300" cy="278172"/>
            </a:xfrm>
          </p:grpSpPr>
          <p:sp>
            <p:nvSpPr>
              <p:cNvPr id="2637" name="Google Shape;2637;p136"/>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3.4. Mô hình hóa chủ đề</a:t>
                </a:r>
                <a:endParaRPr sz="1799">
                  <a:solidFill>
                    <a:srgbClr val="3F3F3F"/>
                  </a:solidFill>
                  <a:latin typeface="Arial"/>
                  <a:ea typeface="Arial"/>
                  <a:cs typeface="Arial"/>
                  <a:sym typeface="Arial"/>
                </a:endParaRPr>
              </a:p>
            </p:txBody>
          </p:sp>
          <p:sp>
            <p:nvSpPr>
              <p:cNvPr id="2638" name="Google Shape;2638;p136"/>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grpSp>
        <p:nvGrpSpPr>
          <p:cNvPr id="2644" name="Google Shape;2644;p137"/>
          <p:cNvGrpSpPr/>
          <p:nvPr/>
        </p:nvGrpSpPr>
        <p:grpSpPr>
          <a:xfrm>
            <a:off x="450000" y="450000"/>
            <a:ext cx="9018000" cy="276999"/>
            <a:chOff x="450000" y="450000"/>
            <a:chExt cx="9018000" cy="276999"/>
          </a:xfrm>
        </p:grpSpPr>
        <p:sp>
          <p:nvSpPr>
            <p:cNvPr id="2645" name="Google Shape;2645;p1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646" name="Google Shape;2646;p1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647" name="Google Shape;2647;p1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Latent Semantic Analysis (LSA) </a:t>
            </a:r>
            <a:endParaRPr/>
          </a:p>
        </p:txBody>
      </p:sp>
      <p:grpSp>
        <p:nvGrpSpPr>
          <p:cNvPr id="2648" name="Google Shape;2648;p137"/>
          <p:cNvGrpSpPr/>
          <p:nvPr/>
        </p:nvGrpSpPr>
        <p:grpSpPr>
          <a:xfrm>
            <a:off x="559817" y="1902381"/>
            <a:ext cx="8783192" cy="200055"/>
            <a:chOff x="559817" y="2136914"/>
            <a:chExt cx="8783192" cy="200055"/>
          </a:xfrm>
        </p:grpSpPr>
        <p:sp>
          <p:nvSpPr>
            <p:cNvPr id="2649" name="Google Shape;2649;p13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50" name="Google Shape;2650;p13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Giới thiệu về LSA:</a:t>
              </a:r>
              <a:endParaRPr/>
            </a:p>
          </p:txBody>
        </p:sp>
      </p:grpSp>
      <p:sp>
        <p:nvSpPr>
          <p:cNvPr id="2651" name="Google Shape;2651;p137"/>
          <p:cNvSpPr/>
          <p:nvPr/>
        </p:nvSpPr>
        <p:spPr>
          <a:xfrm>
            <a:off x="711201" y="2184768"/>
            <a:ext cx="8632824" cy="247937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Trích xuất các chủ đề phổ biến từ một bộ tài liệu.</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4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Với ma trận TF IDF, hãy thực hiện SVD và trích xuất các thành phần chính.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rằng ma trận TF IDF 𝑴 có kích thước như sau:</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Kích thước (𝑴)=𝑚×𝑛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𝑚= Số tài liệu.</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𝑛= Số lượng tính năng.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Mỗi “vectơ chủ đề” là một thành phần chính của 𝑴.</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Bằng cách sắp xếp các giá trị số ít, chúng tôi có thể trích xuất các chủ đề nổi bật nhất.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grpSp>
        <p:nvGrpSpPr>
          <p:cNvPr id="2657" name="Google Shape;2657;p138"/>
          <p:cNvGrpSpPr/>
          <p:nvPr/>
        </p:nvGrpSpPr>
        <p:grpSpPr>
          <a:xfrm>
            <a:off x="559817" y="1484784"/>
            <a:ext cx="8783192" cy="200055"/>
            <a:chOff x="559817" y="2136914"/>
            <a:chExt cx="8783192" cy="200055"/>
          </a:xfrm>
        </p:grpSpPr>
        <p:sp>
          <p:nvSpPr>
            <p:cNvPr id="2658" name="Google Shape;2658;p1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59" name="Google Shape;2659;p13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LSA có thể được sử dụng cho: </a:t>
              </a:r>
              <a:endParaRPr/>
            </a:p>
          </p:txBody>
        </p:sp>
      </p:grpSp>
      <p:sp>
        <p:nvSpPr>
          <p:cNvPr id="2660" name="Google Shape;2660;p138"/>
          <p:cNvSpPr/>
          <p:nvPr/>
        </p:nvSpPr>
        <p:spPr>
          <a:xfrm>
            <a:off x="711201" y="1767171"/>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cụm tài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Nghiên cứu mối quan hệ giữa các tài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Ghi nhãn tài liệu cho một công cụ tìm kiếm.</a:t>
            </a:r>
            <a:endParaRPr/>
          </a:p>
        </p:txBody>
      </p:sp>
      <p:grpSp>
        <p:nvGrpSpPr>
          <p:cNvPr id="2661" name="Google Shape;2661;p138"/>
          <p:cNvGrpSpPr/>
          <p:nvPr/>
        </p:nvGrpSpPr>
        <p:grpSpPr>
          <a:xfrm>
            <a:off x="450000" y="450000"/>
            <a:ext cx="9018000" cy="276999"/>
            <a:chOff x="450000" y="450000"/>
            <a:chExt cx="9018000" cy="276999"/>
          </a:xfrm>
        </p:grpSpPr>
        <p:sp>
          <p:nvSpPr>
            <p:cNvPr id="2662" name="Google Shape;2662;p1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663" name="Google Shape;2663;p1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grpSp>
        <p:nvGrpSpPr>
          <p:cNvPr id="2669" name="Google Shape;2669;p139"/>
          <p:cNvGrpSpPr/>
          <p:nvPr/>
        </p:nvGrpSpPr>
        <p:grpSpPr>
          <a:xfrm>
            <a:off x="559817" y="1484784"/>
            <a:ext cx="8783192" cy="200055"/>
            <a:chOff x="559817" y="2136914"/>
            <a:chExt cx="8783192" cy="200055"/>
          </a:xfrm>
        </p:grpSpPr>
        <p:sp>
          <p:nvSpPr>
            <p:cNvPr id="2670" name="Google Shape;2670;p13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71" name="Google Shape;2671;p13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Phân tách giá trị số ít (SVD):</a:t>
              </a:r>
              <a:endParaRPr/>
            </a:p>
          </p:txBody>
        </p:sp>
      </p:grpSp>
      <p:sp>
        <p:nvSpPr>
          <p:cNvPr id="2672" name="Google Shape;2672;p139"/>
          <p:cNvSpPr/>
          <p:nvPr/>
        </p:nvSpPr>
        <p:spPr>
          <a:xfrm>
            <a:off x="711201" y="1767171"/>
            <a:ext cx="8632824" cy="185869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ma trận 𝑴 được phân tách thành 𝑴=𝑼〖𝜮𝑽〗^𝒕.</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đoạn mà,</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𝑆𝑖𝑧𝑒(𝑴)=𝑚×𝑛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𝑆𝑖𝑧𝑒(𝑼)=𝑚×𝑚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𝑆𝑖𝑧𝑒(𝜮)=𝑚×𝑛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𝑆𝑖𝑧𝑒(𝑽)=𝑛×𝑛             </a:t>
            </a:r>
            <a:endParaRPr/>
          </a:p>
        </p:txBody>
      </p:sp>
      <p:grpSp>
        <p:nvGrpSpPr>
          <p:cNvPr id="2673" name="Google Shape;2673;p139"/>
          <p:cNvGrpSpPr/>
          <p:nvPr/>
        </p:nvGrpSpPr>
        <p:grpSpPr>
          <a:xfrm>
            <a:off x="450000" y="450000"/>
            <a:ext cx="9018000" cy="276999"/>
            <a:chOff x="450000" y="450000"/>
            <a:chExt cx="9018000" cy="276999"/>
          </a:xfrm>
        </p:grpSpPr>
        <p:sp>
          <p:nvSpPr>
            <p:cNvPr id="2674" name="Google Shape;2674;p1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675" name="Google Shape;2675;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p14"/>
          <p:cNvGrpSpPr/>
          <p:nvPr/>
        </p:nvGrpSpPr>
        <p:grpSpPr>
          <a:xfrm>
            <a:off x="450000" y="450000"/>
            <a:ext cx="9018000" cy="276999"/>
            <a:chOff x="450000" y="450000"/>
            <a:chExt cx="9018000" cy="276999"/>
          </a:xfrm>
        </p:grpSpPr>
        <p:sp>
          <p:nvSpPr>
            <p:cNvPr id="371" name="Google Shape;371;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372" name="Google Shape;372;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aphicFrame>
        <p:nvGraphicFramePr>
          <p:cNvPr id="373" name="Google Shape;373;p14"/>
          <p:cNvGraphicFramePr/>
          <p:nvPr/>
        </p:nvGraphicFramePr>
        <p:xfrm>
          <a:off x="595809" y="2276402"/>
          <a:ext cx="3000000" cy="3000000"/>
        </p:xfrm>
        <a:graphic>
          <a:graphicData uri="http://schemas.openxmlformats.org/drawingml/2006/table">
            <a:tbl>
              <a:tblPr bandRow="1" firstRow="1">
                <a:noFill/>
                <a:tableStyleId>{1C1C8594-2FCC-4FF6-A01D-A591534C84FB}</a:tableStyleId>
              </a:tblPr>
              <a:tblGrid>
                <a:gridCol w="1826225"/>
                <a:gridCol w="1836950"/>
              </a:tblGrid>
              <a:tr h="322750">
                <a:tc>
                  <a:txBody>
                    <a:bodyPr/>
                    <a:lstStyle/>
                    <a:p>
                      <a:pPr indent="0" lvl="0" marL="0" marR="0" rtl="0" algn="ctr">
                        <a:spcBef>
                          <a:spcPts val="0"/>
                        </a:spcBef>
                        <a:spcAft>
                          <a:spcPts val="0"/>
                        </a:spcAft>
                        <a:buNone/>
                      </a:pPr>
                      <a:r>
                        <a:rPr b="1" lang="en-US" sz="1200" u="none" cap="none" strike="noStrike">
                          <a:solidFill>
                            <a:srgbClr val="1429A0"/>
                          </a:solidFill>
                          <a:latin typeface="Arial"/>
                          <a:ea typeface="Arial"/>
                          <a:cs typeface="Arial"/>
                          <a:sym typeface="Arial"/>
                        </a:rPr>
                        <a:t>Các thuật toán</a:t>
                      </a:r>
                      <a:endParaRPr b="1" sz="1200" u="none" cap="none" strike="noStrike">
                        <a:solidFill>
                          <a:srgbClr val="1429A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1" lang="en-US" sz="1200" u="none" cap="none" strike="noStrike">
                          <a:latin typeface="Arial"/>
                          <a:ea typeface="Arial"/>
                          <a:cs typeface="Arial"/>
                          <a:sym typeface="Arial"/>
                        </a:rPr>
                        <a:t>Khu vực</a:t>
                      </a:r>
                      <a:endParaRPr b="1" sz="1200" u="none" cap="none" strike="noStrike">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976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mạng lưới thần kinh</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phân loại tài liệu</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976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Hỗ trợ máy vector</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phân loại tài liệu</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976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MARSplines</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phân loại tài liệu</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066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phân tích liên kết</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khai thác khái niệm</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229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k-hàng xóm gần nhất</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phân loại tài liệu</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802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Phân cụm từ</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khai thác khái niệm</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1602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hồi quy</a:t>
                      </a:r>
                      <a:endParaRPr sz="1200" u="none" cap="none" strike="noStrike">
                        <a:latin typeface="Arial"/>
                        <a:ea typeface="Arial"/>
                        <a:cs typeface="Arial"/>
                        <a:sym typeface="Arial"/>
                      </a:endParaRPr>
                    </a:p>
                  </a:txBody>
                  <a:tcPr marT="34275" marB="34275" marR="91425" marL="914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Phân loại</a:t>
                      </a:r>
                      <a:endParaRPr sz="1200" u="none" cap="none" strike="noStrike">
                        <a:latin typeface="Arial"/>
                        <a:ea typeface="Arial"/>
                        <a:cs typeface="Arial"/>
                        <a:sym typeface="Arial"/>
                      </a:endParaRPr>
                    </a:p>
                  </a:txBody>
                  <a:tcPr marT="34275" marB="34275" marR="91425" marL="914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374" name="Google Shape;374;p14"/>
          <p:cNvGraphicFramePr/>
          <p:nvPr/>
        </p:nvGraphicFramePr>
        <p:xfrm>
          <a:off x="4964672" y="2311816"/>
          <a:ext cx="3000000" cy="3000000"/>
        </p:xfrm>
        <a:graphic>
          <a:graphicData uri="http://schemas.openxmlformats.org/drawingml/2006/table">
            <a:tbl>
              <a:tblPr bandRow="1" firstRow="1">
                <a:noFill/>
                <a:tableStyleId>{1C1C8594-2FCC-4FF6-A01D-A591534C84FB}</a:tableStyleId>
              </a:tblPr>
              <a:tblGrid>
                <a:gridCol w="2082825"/>
                <a:gridCol w="2179150"/>
              </a:tblGrid>
              <a:tr h="353000">
                <a:tc>
                  <a:txBody>
                    <a:bodyPr/>
                    <a:lstStyle/>
                    <a:p>
                      <a:pPr indent="0" lvl="0" marL="0" marR="0" rtl="0" algn="ctr">
                        <a:spcBef>
                          <a:spcPts val="0"/>
                        </a:spcBef>
                        <a:spcAft>
                          <a:spcPts val="0"/>
                        </a:spcAft>
                        <a:buNone/>
                      </a:pPr>
                      <a:r>
                        <a:rPr b="1" lang="en-US" sz="1200" u="none" cap="none" strike="noStrike">
                          <a:solidFill>
                            <a:srgbClr val="1429A0"/>
                          </a:solidFill>
                          <a:latin typeface="Arial"/>
                          <a:ea typeface="Arial"/>
                          <a:cs typeface="Arial"/>
                          <a:sym typeface="Arial"/>
                        </a:rPr>
                        <a:t>Các chủ đề</a:t>
                      </a:r>
                      <a:endParaRPr b="1" sz="1200" u="none" cap="none" strike="noStrike">
                        <a:solidFill>
                          <a:srgbClr val="1429A0"/>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1" lang="en-US" sz="1200" u="none" cap="none" strike="noStrike">
                          <a:latin typeface="Arial"/>
                          <a:ea typeface="Arial"/>
                          <a:cs typeface="Arial"/>
                          <a:sym typeface="Arial"/>
                        </a:rPr>
                        <a:t>Khu vực thực hành</a:t>
                      </a:r>
                      <a:endParaRPr b="1" sz="1200" u="none" cap="none" strike="noStrike">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713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thu thập thông tin trên web</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khai thác web</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3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phân tích liên kết</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khai thác web</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3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Khai thác thực thể</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Khai thác thông tin</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3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Khai thác liên kết</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Khai thác thông tin</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90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Một phần của gắn thẻ bài phát biểu</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Xử lý ngôn ngữ tự nhiên </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80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Token hóa</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Xử lý ngôn ngữ tự nhiên </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2007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trả lời câu hỏi</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Xử lý ngôn ngữ tự nhiên </a:t>
                      </a:r>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Tìm kiếm và truy xuất thông tin</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3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mô hình chủ đề</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khai thác khái niệm</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325">
                <a:tc>
                  <a:txBody>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nhận dạng từ đồng nghĩa</a:t>
                      </a:r>
                      <a:endParaRPr sz="1200" u="none" cap="none" strike="noStrike">
                        <a:latin typeface="Arial"/>
                        <a:ea typeface="Arial"/>
                        <a:cs typeface="Arial"/>
                        <a:sym typeface="Arial"/>
                      </a:endParaRPr>
                    </a:p>
                  </a:txBody>
                  <a:tcPr marT="34275" marB="3427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khai thác khái niệm</a:t>
                      </a:r>
                      <a:endParaRPr sz="1200" u="none" cap="none" strike="noStrike">
                        <a:latin typeface="Arial"/>
                        <a:ea typeface="Arial"/>
                        <a:cs typeface="Arial"/>
                        <a:sym typeface="Arial"/>
                      </a:endParaRPr>
                    </a:p>
                  </a:txBody>
                  <a:tcPr marT="34275" marB="3427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75" name="Google Shape;375;p14"/>
          <p:cNvGrpSpPr/>
          <p:nvPr/>
        </p:nvGrpSpPr>
        <p:grpSpPr>
          <a:xfrm>
            <a:off x="559817" y="1484784"/>
            <a:ext cx="8783192" cy="200055"/>
            <a:chOff x="559817" y="2136914"/>
            <a:chExt cx="8783192" cy="200055"/>
          </a:xfrm>
        </p:grpSpPr>
        <p:sp>
          <p:nvSpPr>
            <p:cNvPr id="376" name="Google Shape;376;p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77" name="Google Shape;377;p1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Các thuật toán khai thác văn bản và chủ đề của chúng(2/3) </a:t>
              </a:r>
              <a:endParaRPr sz="1300">
                <a:solidFill>
                  <a:srgbClr val="262626"/>
                </a:solidFill>
                <a:latin typeface="Arial"/>
                <a:ea typeface="Arial"/>
                <a:cs typeface="Arial"/>
                <a:sym typeface="Arial"/>
              </a:endParaRPr>
            </a:p>
          </p:txBody>
        </p:sp>
      </p:grpSp>
      <p:sp>
        <p:nvSpPr>
          <p:cNvPr id="378" name="Google Shape;378;p14"/>
          <p:cNvSpPr/>
          <p:nvPr/>
        </p:nvSpPr>
        <p:spPr>
          <a:xfrm>
            <a:off x="4374827" y="3705603"/>
            <a:ext cx="468656" cy="428497"/>
          </a:xfrm>
          <a:prstGeom prst="rightArrow">
            <a:avLst>
              <a:gd fmla="val 50000" name="adj1"/>
              <a:gd fmla="val 50000" name="adj2"/>
            </a:avLst>
          </a:prstGeom>
          <a:solidFill>
            <a:srgbClr val="1429A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14"/>
          <p:cNvSpPr/>
          <p:nvPr/>
        </p:nvSpPr>
        <p:spPr>
          <a:xfrm>
            <a:off x="665499" y="1774687"/>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Khai thác văn bản xử lý các chủ đề được liệt kê ở bảng bên phải bằng cách áp dụng các thuật toán khác nhau được liệt kê ở bảng bên trái.</a:t>
            </a:r>
            <a:endParaRPr sz="1300">
              <a:solidFill>
                <a:schemeClr val="dk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grpSp>
        <p:nvGrpSpPr>
          <p:cNvPr id="2681" name="Google Shape;2681;p140"/>
          <p:cNvGrpSpPr/>
          <p:nvPr/>
        </p:nvGrpSpPr>
        <p:grpSpPr>
          <a:xfrm>
            <a:off x="857837" y="2761429"/>
            <a:ext cx="7969551" cy="2200104"/>
            <a:chOff x="2012649" y="3173650"/>
            <a:chExt cx="7969551" cy="2200104"/>
          </a:xfrm>
        </p:grpSpPr>
        <p:grpSp>
          <p:nvGrpSpPr>
            <p:cNvPr id="2682" name="Google Shape;2682;p140"/>
            <p:cNvGrpSpPr/>
            <p:nvPr/>
          </p:nvGrpSpPr>
          <p:grpSpPr>
            <a:xfrm>
              <a:off x="2607485" y="3173650"/>
              <a:ext cx="7337069" cy="1800001"/>
              <a:chOff x="2347529" y="3092799"/>
              <a:chExt cx="7337069" cy="1800001"/>
            </a:xfrm>
          </p:grpSpPr>
          <p:sp>
            <p:nvSpPr>
              <p:cNvPr id="2683" name="Google Shape;2683;p140"/>
              <p:cNvSpPr/>
              <p:nvPr/>
            </p:nvSpPr>
            <p:spPr>
              <a:xfrm>
                <a:off x="2347529" y="3092799"/>
                <a:ext cx="1080000" cy="1800000"/>
              </a:xfrm>
              <a:prstGeom prst="rect">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Google Shape;2684;p140"/>
              <p:cNvSpPr/>
              <p:nvPr/>
            </p:nvSpPr>
            <p:spPr>
              <a:xfrm>
                <a:off x="6921805" y="3092799"/>
                <a:ext cx="1080000" cy="1800000"/>
              </a:xfrm>
              <a:prstGeom prst="rect">
                <a:avLst/>
              </a:prstGeom>
              <a:solidFill>
                <a:srgbClr val="92D050">
                  <a:alpha val="20000"/>
                </a:srgbClr>
              </a:solid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5" name="Google Shape;2685;p140"/>
              <p:cNvSpPr/>
              <p:nvPr/>
            </p:nvSpPr>
            <p:spPr>
              <a:xfrm>
                <a:off x="4476020" y="3092800"/>
                <a:ext cx="1800000" cy="1800000"/>
              </a:xfrm>
              <a:prstGeom prst="rect">
                <a:avLst/>
              </a:prstGeom>
              <a:solidFill>
                <a:srgbClr val="193EB0">
                  <a:alpha val="20000"/>
                </a:srgbClr>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6" name="Google Shape;2686;p140"/>
              <p:cNvSpPr/>
              <p:nvPr/>
            </p:nvSpPr>
            <p:spPr>
              <a:xfrm>
                <a:off x="8604598" y="3493230"/>
                <a:ext cx="1080000" cy="1080000"/>
              </a:xfrm>
              <a:prstGeom prst="rect">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7" name="Google Shape;2687;p140"/>
              <p:cNvSpPr txBox="1"/>
              <p:nvPr/>
            </p:nvSpPr>
            <p:spPr>
              <a:xfrm>
                <a:off x="3534087" y="3669633"/>
                <a:ext cx="85603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a:t>
                </a:r>
                <a:endParaRPr/>
              </a:p>
            </p:txBody>
          </p:sp>
          <p:sp>
            <p:nvSpPr>
              <p:cNvPr id="2688" name="Google Shape;2688;p140"/>
              <p:cNvSpPr txBox="1"/>
              <p:nvPr/>
            </p:nvSpPr>
            <p:spPr>
              <a:xfrm>
                <a:off x="6149400" y="3669631"/>
                <a:ext cx="85603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sp>
            <p:nvSpPr>
              <p:cNvPr id="2689" name="Google Shape;2689;p140"/>
              <p:cNvSpPr txBox="1"/>
              <p:nvPr/>
            </p:nvSpPr>
            <p:spPr>
              <a:xfrm>
                <a:off x="7884890" y="3669632"/>
                <a:ext cx="85603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grpSp>
        <p:sp>
          <p:nvSpPr>
            <p:cNvPr id="2690" name="Google Shape;2690;p140"/>
            <p:cNvSpPr txBox="1"/>
            <p:nvPr/>
          </p:nvSpPr>
          <p:spPr>
            <a:xfrm>
              <a:off x="2012649" y="3819358"/>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m</a:t>
              </a:r>
              <a:endParaRPr/>
            </a:p>
          </p:txBody>
        </p:sp>
        <p:sp>
          <p:nvSpPr>
            <p:cNvPr id="2691" name="Google Shape;2691;p140"/>
            <p:cNvSpPr txBox="1"/>
            <p:nvPr/>
          </p:nvSpPr>
          <p:spPr>
            <a:xfrm>
              <a:off x="2727813" y="4964808"/>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n</a:t>
              </a:r>
              <a:endParaRPr/>
            </a:p>
          </p:txBody>
        </p:sp>
        <p:sp>
          <p:nvSpPr>
            <p:cNvPr id="2692" name="Google Shape;2692;p140"/>
            <p:cNvSpPr txBox="1"/>
            <p:nvPr/>
          </p:nvSpPr>
          <p:spPr>
            <a:xfrm>
              <a:off x="4138924" y="3873592"/>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m</a:t>
              </a:r>
              <a:endParaRPr/>
            </a:p>
          </p:txBody>
        </p:sp>
        <p:sp>
          <p:nvSpPr>
            <p:cNvPr id="2693" name="Google Shape;2693;p140"/>
            <p:cNvSpPr txBox="1"/>
            <p:nvPr/>
          </p:nvSpPr>
          <p:spPr>
            <a:xfrm>
              <a:off x="5207959" y="4964808"/>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m</a:t>
              </a:r>
              <a:endParaRPr/>
            </a:p>
          </p:txBody>
        </p:sp>
        <p:sp>
          <p:nvSpPr>
            <p:cNvPr id="2694" name="Google Shape;2694;p140"/>
            <p:cNvSpPr txBox="1"/>
            <p:nvPr/>
          </p:nvSpPr>
          <p:spPr>
            <a:xfrm>
              <a:off x="6621875" y="3873592"/>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m</a:t>
              </a:r>
              <a:endParaRPr/>
            </a:p>
          </p:txBody>
        </p:sp>
        <p:sp>
          <p:nvSpPr>
            <p:cNvPr id="2695" name="Google Shape;2695;p140"/>
            <p:cNvSpPr txBox="1"/>
            <p:nvPr/>
          </p:nvSpPr>
          <p:spPr>
            <a:xfrm>
              <a:off x="7288812" y="4973644"/>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n</a:t>
              </a:r>
              <a:endParaRPr/>
            </a:p>
          </p:txBody>
        </p:sp>
        <p:sp>
          <p:nvSpPr>
            <p:cNvPr id="2696" name="Google Shape;2696;p140"/>
            <p:cNvSpPr txBox="1"/>
            <p:nvPr/>
          </p:nvSpPr>
          <p:spPr>
            <a:xfrm>
              <a:off x="8305581" y="3873592"/>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n</a:t>
              </a:r>
              <a:endParaRPr/>
            </a:p>
          </p:txBody>
        </p:sp>
        <p:sp>
          <p:nvSpPr>
            <p:cNvPr id="2697" name="Google Shape;2697;p140"/>
            <p:cNvSpPr txBox="1"/>
            <p:nvPr/>
          </p:nvSpPr>
          <p:spPr>
            <a:xfrm>
              <a:off x="8984382" y="4607432"/>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n</a:t>
              </a:r>
              <a:endParaRPr/>
            </a:p>
          </p:txBody>
        </p:sp>
        <p:grpSp>
          <p:nvGrpSpPr>
            <p:cNvPr id="2698" name="Google Shape;2698;p140"/>
            <p:cNvGrpSpPr/>
            <p:nvPr/>
          </p:nvGrpSpPr>
          <p:grpSpPr>
            <a:xfrm>
              <a:off x="5021063" y="5190753"/>
              <a:ext cx="1186558" cy="725"/>
              <a:chOff x="2607485" y="5894962"/>
              <a:chExt cx="1186558" cy="725"/>
            </a:xfrm>
          </p:grpSpPr>
          <p:cxnSp>
            <p:nvCxnSpPr>
              <p:cNvPr id="2699" name="Google Shape;2699;p140"/>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700" name="Google Shape;2700;p140"/>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701" name="Google Shape;2701;p140"/>
            <p:cNvGrpSpPr/>
            <p:nvPr/>
          </p:nvGrpSpPr>
          <p:grpSpPr>
            <a:xfrm>
              <a:off x="2499146" y="5190753"/>
              <a:ext cx="1186558" cy="725"/>
              <a:chOff x="2607485" y="5894962"/>
              <a:chExt cx="1186558" cy="725"/>
            </a:xfrm>
          </p:grpSpPr>
          <p:cxnSp>
            <p:nvCxnSpPr>
              <p:cNvPr id="2702" name="Google Shape;2702;p140"/>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703" name="Google Shape;2703;p140"/>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704" name="Google Shape;2704;p140"/>
            <p:cNvGrpSpPr/>
            <p:nvPr/>
          </p:nvGrpSpPr>
          <p:grpSpPr>
            <a:xfrm>
              <a:off x="7084931" y="5190753"/>
              <a:ext cx="1186558" cy="725"/>
              <a:chOff x="2607485" y="5894962"/>
              <a:chExt cx="1186558" cy="725"/>
            </a:xfrm>
          </p:grpSpPr>
          <p:cxnSp>
            <p:nvCxnSpPr>
              <p:cNvPr id="2705" name="Google Shape;2705;p140"/>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706" name="Google Shape;2706;p140"/>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707" name="Google Shape;2707;p140"/>
            <p:cNvGrpSpPr/>
            <p:nvPr/>
          </p:nvGrpSpPr>
          <p:grpSpPr>
            <a:xfrm>
              <a:off x="8795642" y="4829588"/>
              <a:ext cx="1186558" cy="725"/>
              <a:chOff x="2607485" y="5894962"/>
              <a:chExt cx="1186558" cy="725"/>
            </a:xfrm>
          </p:grpSpPr>
          <p:cxnSp>
            <p:nvCxnSpPr>
              <p:cNvPr id="2708" name="Google Shape;2708;p140"/>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709" name="Google Shape;2709;p140"/>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710" name="Google Shape;2710;p140"/>
            <p:cNvGrpSpPr/>
            <p:nvPr/>
          </p:nvGrpSpPr>
          <p:grpSpPr>
            <a:xfrm rot="5400000">
              <a:off x="1814604" y="4019077"/>
              <a:ext cx="1186548" cy="736"/>
              <a:chOff x="2607507" y="5760385"/>
              <a:chExt cx="1186548" cy="736"/>
            </a:xfrm>
          </p:grpSpPr>
          <p:cxnSp>
            <p:nvCxnSpPr>
              <p:cNvPr id="2711" name="Google Shape;2711;p140"/>
              <p:cNvCxnSpPr/>
              <p:nvPr/>
            </p:nvCxnSpPr>
            <p:spPr>
              <a:xfrm>
                <a:off x="3359708" y="5760385"/>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712" name="Google Shape;2712;p140"/>
              <p:cNvCxnSpPr/>
              <p:nvPr/>
            </p:nvCxnSpPr>
            <p:spPr>
              <a:xfrm rot="10800000">
                <a:off x="2607507" y="5760396"/>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713" name="Google Shape;2713;p140"/>
            <p:cNvGrpSpPr/>
            <p:nvPr/>
          </p:nvGrpSpPr>
          <p:grpSpPr>
            <a:xfrm rot="5400000">
              <a:off x="3969531" y="4060440"/>
              <a:ext cx="1186558" cy="725"/>
              <a:chOff x="2607485" y="5894962"/>
              <a:chExt cx="1186558" cy="725"/>
            </a:xfrm>
          </p:grpSpPr>
          <p:cxnSp>
            <p:nvCxnSpPr>
              <p:cNvPr id="2714" name="Google Shape;2714;p140"/>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715" name="Google Shape;2715;p140"/>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716" name="Google Shape;2716;p140"/>
            <p:cNvGrpSpPr/>
            <p:nvPr/>
          </p:nvGrpSpPr>
          <p:grpSpPr>
            <a:xfrm rot="5400000">
              <a:off x="6449874" y="4112910"/>
              <a:ext cx="1186558" cy="725"/>
              <a:chOff x="2607485" y="5894962"/>
              <a:chExt cx="1186558" cy="725"/>
            </a:xfrm>
          </p:grpSpPr>
          <p:cxnSp>
            <p:nvCxnSpPr>
              <p:cNvPr id="2717" name="Google Shape;2717;p140"/>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718" name="Google Shape;2718;p140"/>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719" name="Google Shape;2719;p140"/>
            <p:cNvGrpSpPr/>
            <p:nvPr/>
          </p:nvGrpSpPr>
          <p:grpSpPr>
            <a:xfrm rot="5400000">
              <a:off x="8139593" y="4073285"/>
              <a:ext cx="1186558" cy="725"/>
              <a:chOff x="2607485" y="5894962"/>
              <a:chExt cx="1186558" cy="725"/>
            </a:xfrm>
          </p:grpSpPr>
          <p:cxnSp>
            <p:nvCxnSpPr>
              <p:cNvPr id="2720" name="Google Shape;2720;p140"/>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721" name="Google Shape;2721;p140"/>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sp>
          <p:nvSpPr>
            <p:cNvPr id="2722" name="Google Shape;2722;p140"/>
            <p:cNvSpPr/>
            <p:nvPr/>
          </p:nvSpPr>
          <p:spPr>
            <a:xfrm>
              <a:off x="2819665" y="3804404"/>
              <a:ext cx="595035" cy="52322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23" name="Google Shape;2723;p140"/>
            <p:cNvSpPr/>
            <p:nvPr/>
          </p:nvSpPr>
          <p:spPr>
            <a:xfrm>
              <a:off x="5382270" y="3847116"/>
              <a:ext cx="527709" cy="52322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24" name="Google Shape;2724;p140"/>
            <p:cNvSpPr/>
            <p:nvPr/>
          </p:nvSpPr>
          <p:spPr>
            <a:xfrm>
              <a:off x="7432847" y="3845705"/>
              <a:ext cx="495649" cy="52322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25" name="Google Shape;2725;p140"/>
            <p:cNvSpPr/>
            <p:nvPr/>
          </p:nvSpPr>
          <p:spPr>
            <a:xfrm>
              <a:off x="9120993" y="3873592"/>
              <a:ext cx="647998" cy="52322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726" name="Google Shape;2726;p140"/>
          <p:cNvGrpSpPr/>
          <p:nvPr/>
        </p:nvGrpSpPr>
        <p:grpSpPr>
          <a:xfrm>
            <a:off x="559817" y="1484784"/>
            <a:ext cx="8783192" cy="200055"/>
            <a:chOff x="559817" y="2136914"/>
            <a:chExt cx="8783192" cy="200055"/>
          </a:xfrm>
        </p:grpSpPr>
        <p:sp>
          <p:nvSpPr>
            <p:cNvPr id="2727" name="Google Shape;2727;p14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28" name="Google Shape;2728;p14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Phân rã giá trị số ít (SVD):</a:t>
              </a:r>
              <a:endParaRPr/>
            </a:p>
          </p:txBody>
        </p:sp>
      </p:grpSp>
      <p:sp>
        <p:nvSpPr>
          <p:cNvPr id="2729" name="Google Shape;2729;p140"/>
          <p:cNvSpPr/>
          <p:nvPr/>
        </p:nvSpPr>
        <p:spPr>
          <a:xfrm>
            <a:off x="711201" y="176717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ma trận 𝑴 được phân tách thành 𝑴=𝑼〖𝜮𝑽〗^𝒕.</a:t>
            </a:r>
            <a:endParaRPr sz="1300">
              <a:solidFill>
                <a:srgbClr val="262626"/>
              </a:solidFill>
              <a:latin typeface="Arial"/>
              <a:ea typeface="Arial"/>
              <a:cs typeface="Arial"/>
              <a:sym typeface="Arial"/>
            </a:endParaRPr>
          </a:p>
        </p:txBody>
      </p:sp>
      <p:grpSp>
        <p:nvGrpSpPr>
          <p:cNvPr id="2730" name="Google Shape;2730;p140"/>
          <p:cNvGrpSpPr/>
          <p:nvPr/>
        </p:nvGrpSpPr>
        <p:grpSpPr>
          <a:xfrm>
            <a:off x="450000" y="450000"/>
            <a:ext cx="9018000" cy="276999"/>
            <a:chOff x="450000" y="450000"/>
            <a:chExt cx="9018000" cy="276999"/>
          </a:xfrm>
        </p:grpSpPr>
        <p:sp>
          <p:nvSpPr>
            <p:cNvPr id="2731" name="Google Shape;2731;p1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732" name="Google Shape;2732;p1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141"/>
          <p:cNvSpPr/>
          <p:nvPr/>
        </p:nvSpPr>
        <p:spPr>
          <a:xfrm>
            <a:off x="3410009" y="3191564"/>
            <a:ext cx="2865207" cy="113306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739" name="Google Shape;2739;p141"/>
          <p:cNvGrpSpPr/>
          <p:nvPr/>
        </p:nvGrpSpPr>
        <p:grpSpPr>
          <a:xfrm>
            <a:off x="559817" y="1484784"/>
            <a:ext cx="8783192" cy="200055"/>
            <a:chOff x="559817" y="2136914"/>
            <a:chExt cx="8783192" cy="200055"/>
          </a:xfrm>
        </p:grpSpPr>
        <p:sp>
          <p:nvSpPr>
            <p:cNvPr id="2740" name="Google Shape;2740;p14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41" name="Google Shape;2741;p14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Singular value decomposition (SVD):</a:t>
              </a:r>
              <a:endParaRPr/>
            </a:p>
          </p:txBody>
        </p:sp>
      </p:grpSp>
      <p:sp>
        <p:nvSpPr>
          <p:cNvPr id="2742" name="Google Shape;2742;p141"/>
          <p:cNvSpPr/>
          <p:nvPr/>
        </p:nvSpPr>
        <p:spPr>
          <a:xfrm>
            <a:off x="711201" y="1767171"/>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ma trận 𝑴 được phân tách thành 𝑴=𝑼〖𝜮𝑽〗^𝒕.</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Ở đây, 𝜮 chứa các giá trị đơn lẻ dưới dạng các phần tử đường chéo.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giá trị đơn lẻ này được sắp xếp từ lớn nhất đến nhỏ nhất: 𝜎_1&gt;𝜎_2&gt;…&gt;𝜎_𝑚</a:t>
            </a:r>
            <a:endParaRPr sz="1300">
              <a:solidFill>
                <a:srgbClr val="262626"/>
              </a:solidFill>
              <a:latin typeface="Arial"/>
              <a:ea typeface="Arial"/>
              <a:cs typeface="Arial"/>
              <a:sym typeface="Arial"/>
            </a:endParaRPr>
          </a:p>
        </p:txBody>
      </p:sp>
      <p:grpSp>
        <p:nvGrpSpPr>
          <p:cNvPr id="2743" name="Google Shape;2743;p141"/>
          <p:cNvGrpSpPr/>
          <p:nvPr/>
        </p:nvGrpSpPr>
        <p:grpSpPr>
          <a:xfrm>
            <a:off x="450000" y="450000"/>
            <a:ext cx="9018000" cy="276999"/>
            <a:chOff x="450000" y="450000"/>
            <a:chExt cx="9018000" cy="276999"/>
          </a:xfrm>
        </p:grpSpPr>
        <p:sp>
          <p:nvSpPr>
            <p:cNvPr id="2744" name="Google Shape;2744;p1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745" name="Google Shape;2745;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sp>
        <p:nvSpPr>
          <p:cNvPr id="2751" name="Google Shape;2751;p142"/>
          <p:cNvSpPr/>
          <p:nvPr/>
        </p:nvSpPr>
        <p:spPr>
          <a:xfrm>
            <a:off x="2478941" y="2795379"/>
            <a:ext cx="4944943" cy="85440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52" name="Google Shape;2752;p142"/>
          <p:cNvSpPr/>
          <p:nvPr/>
        </p:nvSpPr>
        <p:spPr>
          <a:xfrm>
            <a:off x="711201" y="380349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=&gt; Giữa tập hợp các vectơ kỳ dị trái và phải và giá trị kỳ dị của chúng ta có:</a:t>
            </a:r>
            <a:endParaRPr sz="1300">
              <a:solidFill>
                <a:srgbClr val="262626"/>
              </a:solidFill>
              <a:latin typeface="Arial"/>
              <a:ea typeface="Arial"/>
              <a:cs typeface="Arial"/>
              <a:sym typeface="Arial"/>
            </a:endParaRPr>
          </a:p>
        </p:txBody>
      </p:sp>
      <p:sp>
        <p:nvSpPr>
          <p:cNvPr id="2753" name="Google Shape;2753;p142"/>
          <p:cNvSpPr/>
          <p:nvPr/>
        </p:nvSpPr>
        <p:spPr>
          <a:xfrm>
            <a:off x="4210953" y="4226247"/>
            <a:ext cx="1480918" cy="369332"/>
          </a:xfrm>
          <a:prstGeom prst="rect">
            <a:avLst/>
          </a:prstGeom>
          <a:blipFill rotWithShape="1">
            <a:blip r:embed="rId4">
              <a:alphaModFix/>
            </a:blip>
            <a:stretch>
              <a:fillRect b="-163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54" name="Google Shape;2754;p142"/>
          <p:cNvSpPr/>
          <p:nvPr/>
        </p:nvSpPr>
        <p:spPr>
          <a:xfrm>
            <a:off x="711201" y="473959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=&gt; Giữa hai vectơ kì dị bất kì ta có điều kiện trực giao sau:</a:t>
            </a:r>
            <a:endParaRPr sz="1300">
              <a:solidFill>
                <a:srgbClr val="262626"/>
              </a:solidFill>
              <a:latin typeface="Arial"/>
              <a:ea typeface="Arial"/>
              <a:cs typeface="Arial"/>
              <a:sym typeface="Arial"/>
            </a:endParaRPr>
          </a:p>
        </p:txBody>
      </p:sp>
      <p:sp>
        <p:nvSpPr>
          <p:cNvPr id="2755" name="Google Shape;2755;p142"/>
          <p:cNvSpPr/>
          <p:nvPr/>
        </p:nvSpPr>
        <p:spPr>
          <a:xfrm>
            <a:off x="2476500" y="5120806"/>
            <a:ext cx="4949825" cy="698909"/>
          </a:xfrm>
          <a:prstGeom prst="rect">
            <a:avLst/>
          </a:prstGeom>
          <a:blipFill rotWithShape="1">
            <a:blip r:embed="rId5">
              <a:alphaModFix/>
            </a:blip>
            <a:stretch>
              <a:fillRect b="-7825" l="0" r="0" t="-52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756" name="Google Shape;2756;p142"/>
          <p:cNvGrpSpPr/>
          <p:nvPr/>
        </p:nvGrpSpPr>
        <p:grpSpPr>
          <a:xfrm>
            <a:off x="559817" y="1484784"/>
            <a:ext cx="8783192" cy="200055"/>
            <a:chOff x="559817" y="2136914"/>
            <a:chExt cx="8783192" cy="200055"/>
          </a:xfrm>
        </p:grpSpPr>
        <p:sp>
          <p:nvSpPr>
            <p:cNvPr id="2757" name="Google Shape;2757;p1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58" name="Google Shape;2758;p14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Phân tách giá trị số ít (SVD):</a:t>
              </a:r>
              <a:endParaRPr/>
            </a:p>
          </p:txBody>
        </p:sp>
      </p:grpSp>
      <p:sp>
        <p:nvSpPr>
          <p:cNvPr id="2759" name="Google Shape;2759;p142"/>
          <p:cNvSpPr/>
          <p:nvPr/>
        </p:nvSpPr>
        <p:spPr>
          <a:xfrm>
            <a:off x="711201" y="1767171"/>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ma trận 𝑴 được phân tách thành 𝑴=𝑼〖𝜮𝑽〗^𝒕.</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cột của 𝑼 là “các vectơ đơn lẻ bên trái”.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cột của 𝑽 là “các vectơ đơn lẻ bên phải”.</a:t>
            </a:r>
            <a:endParaRPr sz="1300">
              <a:solidFill>
                <a:srgbClr val="262626"/>
              </a:solidFill>
              <a:latin typeface="Arial"/>
              <a:ea typeface="Arial"/>
              <a:cs typeface="Arial"/>
              <a:sym typeface="Arial"/>
            </a:endParaRPr>
          </a:p>
        </p:txBody>
      </p:sp>
      <p:grpSp>
        <p:nvGrpSpPr>
          <p:cNvPr id="2760" name="Google Shape;2760;p142"/>
          <p:cNvGrpSpPr/>
          <p:nvPr/>
        </p:nvGrpSpPr>
        <p:grpSpPr>
          <a:xfrm>
            <a:off x="450000" y="450000"/>
            <a:ext cx="9018000" cy="276999"/>
            <a:chOff x="450000" y="450000"/>
            <a:chExt cx="9018000" cy="276999"/>
          </a:xfrm>
        </p:grpSpPr>
        <p:sp>
          <p:nvSpPr>
            <p:cNvPr id="2761" name="Google Shape;2761;p1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762" name="Google Shape;2762;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grpSp>
        <p:nvGrpSpPr>
          <p:cNvPr id="2768" name="Google Shape;2768;p143"/>
          <p:cNvGrpSpPr/>
          <p:nvPr/>
        </p:nvGrpSpPr>
        <p:grpSpPr>
          <a:xfrm>
            <a:off x="559817" y="1484784"/>
            <a:ext cx="8783192" cy="200055"/>
            <a:chOff x="559817" y="2136914"/>
            <a:chExt cx="8783192" cy="200055"/>
          </a:xfrm>
        </p:grpSpPr>
        <p:sp>
          <p:nvSpPr>
            <p:cNvPr id="2769" name="Google Shape;2769;p14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70" name="Google Shape;2770;p14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SVD bị cắt ngắn và vectơ chủ đề:</a:t>
              </a:r>
              <a:endParaRPr sz="1300">
                <a:solidFill>
                  <a:srgbClr val="262626"/>
                </a:solidFill>
                <a:latin typeface="Arial"/>
                <a:ea typeface="Arial"/>
                <a:cs typeface="Arial"/>
                <a:sym typeface="Arial"/>
              </a:endParaRPr>
            </a:p>
          </p:txBody>
        </p:sp>
      </p:grpSp>
      <p:sp>
        <p:nvSpPr>
          <p:cNvPr id="2771" name="Google Shape;2771;p143"/>
          <p:cNvSpPr/>
          <p:nvPr/>
        </p:nvSpPr>
        <p:spPr>
          <a:xfrm>
            <a:off x="711201" y="1767171"/>
            <a:ext cx="8632824" cy="185869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r = số lượng chủ đề, một thứ nguyên được giảm như sau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𝑆𝑖𝑧𝑒(𝑴)=𝑚×𝑛</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𝑆𝑖𝑧𝑒(𝑼)=𝑚×𝑚          → reduced to 𝑚 × 𝑟.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𝑆𝑖𝑧𝑒(𝜮)=𝑚×𝑛           → reduced to 𝑟 × 𝑟.</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𝑆𝑖𝑧𝑒(𝑽) 𝑟=𝑛×𝑛            → reduced to 𝑛 × 𝑟.</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không cần tất cả các chủ đề có thể. Chúng tôi chỉ cần một vài chủ đề “quan trọng”.</a:t>
            </a:r>
            <a:endParaRPr/>
          </a:p>
        </p:txBody>
      </p:sp>
      <p:grpSp>
        <p:nvGrpSpPr>
          <p:cNvPr id="2772" name="Google Shape;2772;p143"/>
          <p:cNvGrpSpPr/>
          <p:nvPr/>
        </p:nvGrpSpPr>
        <p:grpSpPr>
          <a:xfrm>
            <a:off x="450000" y="450000"/>
            <a:ext cx="9018000" cy="276999"/>
            <a:chOff x="450000" y="450000"/>
            <a:chExt cx="9018000" cy="276999"/>
          </a:xfrm>
        </p:grpSpPr>
        <p:sp>
          <p:nvSpPr>
            <p:cNvPr id="2773" name="Google Shape;2773;p1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774" name="Google Shape;2774;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grpSp>
        <p:nvGrpSpPr>
          <p:cNvPr id="2780" name="Google Shape;2780;p144"/>
          <p:cNvGrpSpPr/>
          <p:nvPr/>
        </p:nvGrpSpPr>
        <p:grpSpPr>
          <a:xfrm>
            <a:off x="1294152" y="2435339"/>
            <a:ext cx="7170256" cy="2211571"/>
            <a:chOff x="2345427" y="2253531"/>
            <a:chExt cx="7170256" cy="2211571"/>
          </a:xfrm>
        </p:grpSpPr>
        <p:grpSp>
          <p:nvGrpSpPr>
            <p:cNvPr id="2781" name="Google Shape;2781;p144"/>
            <p:cNvGrpSpPr/>
            <p:nvPr/>
          </p:nvGrpSpPr>
          <p:grpSpPr>
            <a:xfrm>
              <a:off x="3074840" y="2253531"/>
              <a:ext cx="6354164" cy="1800001"/>
              <a:chOff x="2347529" y="3092799"/>
              <a:chExt cx="6354164" cy="1800001"/>
            </a:xfrm>
          </p:grpSpPr>
          <p:sp>
            <p:nvSpPr>
              <p:cNvPr id="2782" name="Google Shape;2782;p144"/>
              <p:cNvSpPr/>
              <p:nvPr/>
            </p:nvSpPr>
            <p:spPr>
              <a:xfrm>
                <a:off x="2347529" y="3092799"/>
                <a:ext cx="1080000" cy="1800000"/>
              </a:xfrm>
              <a:prstGeom prst="rect">
                <a:avLst/>
              </a:prstGeom>
              <a:solidFill>
                <a:srgbClr val="BFBFB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3" name="Google Shape;2783;p144"/>
              <p:cNvSpPr/>
              <p:nvPr/>
            </p:nvSpPr>
            <p:spPr>
              <a:xfrm>
                <a:off x="6074817" y="3553037"/>
                <a:ext cx="900000" cy="900000"/>
              </a:xfrm>
              <a:prstGeom prst="rect">
                <a:avLst/>
              </a:prstGeom>
              <a:solidFill>
                <a:srgbClr val="92D050">
                  <a:alpha val="20000"/>
                </a:srgbClr>
              </a:solid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4" name="Google Shape;2784;p144"/>
              <p:cNvSpPr/>
              <p:nvPr/>
            </p:nvSpPr>
            <p:spPr>
              <a:xfrm>
                <a:off x="4476020" y="3092800"/>
                <a:ext cx="900000" cy="1800000"/>
              </a:xfrm>
              <a:prstGeom prst="rect">
                <a:avLst/>
              </a:prstGeom>
              <a:solidFill>
                <a:srgbClr val="193EB0">
                  <a:alpha val="20000"/>
                </a:srgbClr>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5" name="Google Shape;2785;p144"/>
              <p:cNvSpPr/>
              <p:nvPr/>
            </p:nvSpPr>
            <p:spPr>
              <a:xfrm>
                <a:off x="7621693" y="3551984"/>
                <a:ext cx="1080000" cy="900000"/>
              </a:xfrm>
              <a:prstGeom prst="rect">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6" name="Google Shape;2786;p144"/>
              <p:cNvSpPr txBox="1"/>
              <p:nvPr/>
            </p:nvSpPr>
            <p:spPr>
              <a:xfrm>
                <a:off x="3533983" y="3669631"/>
                <a:ext cx="856034" cy="52322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87" name="Google Shape;2787;p144"/>
              <p:cNvSpPr txBox="1"/>
              <p:nvPr/>
            </p:nvSpPr>
            <p:spPr>
              <a:xfrm>
                <a:off x="5244844" y="3669631"/>
                <a:ext cx="85603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sp>
            <p:nvSpPr>
              <p:cNvPr id="2788" name="Google Shape;2788;p144"/>
              <p:cNvSpPr txBox="1"/>
              <p:nvPr/>
            </p:nvSpPr>
            <p:spPr>
              <a:xfrm>
                <a:off x="6867651" y="3669631"/>
                <a:ext cx="85603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grpSp>
        <p:sp>
          <p:nvSpPr>
            <p:cNvPr id="2789" name="Google Shape;2789;p144"/>
            <p:cNvSpPr txBox="1"/>
            <p:nvPr/>
          </p:nvSpPr>
          <p:spPr>
            <a:xfrm>
              <a:off x="2345427" y="2910706"/>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m</a:t>
              </a:r>
              <a:endParaRPr/>
            </a:p>
          </p:txBody>
        </p:sp>
        <p:sp>
          <p:nvSpPr>
            <p:cNvPr id="2790" name="Google Shape;2790;p144"/>
            <p:cNvSpPr txBox="1"/>
            <p:nvPr/>
          </p:nvSpPr>
          <p:spPr>
            <a:xfrm>
              <a:off x="3195168" y="4056156"/>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n</a:t>
              </a:r>
              <a:endParaRPr/>
            </a:p>
          </p:txBody>
        </p:sp>
        <p:sp>
          <p:nvSpPr>
            <p:cNvPr id="2791" name="Google Shape;2791;p144"/>
            <p:cNvSpPr txBox="1"/>
            <p:nvPr/>
          </p:nvSpPr>
          <p:spPr>
            <a:xfrm>
              <a:off x="4606279" y="2964940"/>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m</a:t>
              </a:r>
              <a:endParaRPr/>
            </a:p>
          </p:txBody>
        </p:sp>
        <p:sp>
          <p:nvSpPr>
            <p:cNvPr id="2792" name="Google Shape;2792;p144"/>
            <p:cNvSpPr txBox="1"/>
            <p:nvPr/>
          </p:nvSpPr>
          <p:spPr>
            <a:xfrm>
              <a:off x="5203331" y="4064992"/>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000">
                  <a:solidFill>
                    <a:srgbClr val="FF0000"/>
                  </a:solidFill>
                  <a:latin typeface="Times New Roman"/>
                  <a:ea typeface="Times New Roman"/>
                  <a:cs typeface="Times New Roman"/>
                  <a:sym typeface="Times New Roman"/>
                </a:rPr>
                <a:t>r</a:t>
              </a:r>
              <a:endParaRPr/>
            </a:p>
          </p:txBody>
        </p:sp>
        <p:sp>
          <p:nvSpPr>
            <p:cNvPr id="2793" name="Google Shape;2793;p144"/>
            <p:cNvSpPr txBox="1"/>
            <p:nvPr/>
          </p:nvSpPr>
          <p:spPr>
            <a:xfrm>
              <a:off x="8517865" y="3651309"/>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n</a:t>
              </a:r>
              <a:endParaRPr/>
            </a:p>
          </p:txBody>
        </p:sp>
        <p:grpSp>
          <p:nvGrpSpPr>
            <p:cNvPr id="2794" name="Google Shape;2794;p144"/>
            <p:cNvGrpSpPr/>
            <p:nvPr/>
          </p:nvGrpSpPr>
          <p:grpSpPr>
            <a:xfrm>
              <a:off x="5248767" y="4281332"/>
              <a:ext cx="781874" cy="726"/>
              <a:chOff x="2846907" y="5894962"/>
              <a:chExt cx="781874" cy="726"/>
            </a:xfrm>
          </p:grpSpPr>
          <p:cxnSp>
            <p:nvCxnSpPr>
              <p:cNvPr id="2795" name="Google Shape;2795;p144"/>
              <p:cNvCxnSpPr/>
              <p:nvPr/>
            </p:nvCxnSpPr>
            <p:spPr>
              <a:xfrm>
                <a:off x="3359696" y="5894962"/>
                <a:ext cx="269085" cy="0"/>
              </a:xfrm>
              <a:prstGeom prst="straightConnector1">
                <a:avLst/>
              </a:prstGeom>
              <a:noFill/>
              <a:ln cap="flat" cmpd="sng" w="9525">
                <a:solidFill>
                  <a:srgbClr val="0070C0"/>
                </a:solidFill>
                <a:prstDash val="solid"/>
                <a:miter lim="800000"/>
                <a:headEnd len="sm" w="sm" type="none"/>
                <a:tailEnd len="med" w="med" type="stealth"/>
              </a:ln>
            </p:spPr>
          </p:cxnSp>
          <p:cxnSp>
            <p:nvCxnSpPr>
              <p:cNvPr id="2796" name="Google Shape;2796;p144"/>
              <p:cNvCxnSpPr/>
              <p:nvPr/>
            </p:nvCxnSpPr>
            <p:spPr>
              <a:xfrm rot="10800000">
                <a:off x="2846907" y="5894962"/>
                <a:ext cx="245518" cy="726"/>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797" name="Google Shape;2797;p144"/>
            <p:cNvGrpSpPr/>
            <p:nvPr/>
          </p:nvGrpSpPr>
          <p:grpSpPr>
            <a:xfrm>
              <a:off x="2966501" y="4282101"/>
              <a:ext cx="1186558" cy="725"/>
              <a:chOff x="2607485" y="5894962"/>
              <a:chExt cx="1186558" cy="725"/>
            </a:xfrm>
          </p:grpSpPr>
          <p:cxnSp>
            <p:nvCxnSpPr>
              <p:cNvPr id="2798" name="Google Shape;2798;p144"/>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799" name="Google Shape;2799;p144"/>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800" name="Google Shape;2800;p144"/>
            <p:cNvGrpSpPr/>
            <p:nvPr/>
          </p:nvGrpSpPr>
          <p:grpSpPr>
            <a:xfrm>
              <a:off x="8329125" y="3873465"/>
              <a:ext cx="1186558" cy="725"/>
              <a:chOff x="2607485" y="5894962"/>
              <a:chExt cx="1186558" cy="725"/>
            </a:xfrm>
          </p:grpSpPr>
          <p:cxnSp>
            <p:nvCxnSpPr>
              <p:cNvPr id="2801" name="Google Shape;2801;p144"/>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802" name="Google Shape;2802;p144"/>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803" name="Google Shape;2803;p144"/>
            <p:cNvGrpSpPr/>
            <p:nvPr/>
          </p:nvGrpSpPr>
          <p:grpSpPr>
            <a:xfrm rot="5400000">
              <a:off x="2147367" y="3110398"/>
              <a:ext cx="1186558" cy="725"/>
              <a:chOff x="2607485" y="5894962"/>
              <a:chExt cx="1186558" cy="725"/>
            </a:xfrm>
          </p:grpSpPr>
          <p:cxnSp>
            <p:nvCxnSpPr>
              <p:cNvPr id="2804" name="Google Shape;2804;p144"/>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805" name="Google Shape;2805;p144"/>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806" name="Google Shape;2806;p144"/>
            <p:cNvGrpSpPr/>
            <p:nvPr/>
          </p:nvGrpSpPr>
          <p:grpSpPr>
            <a:xfrm rot="5400000">
              <a:off x="4436886" y="3151788"/>
              <a:ext cx="1186558" cy="725"/>
              <a:chOff x="2607485" y="5894962"/>
              <a:chExt cx="1186558" cy="725"/>
            </a:xfrm>
          </p:grpSpPr>
          <p:cxnSp>
            <p:nvCxnSpPr>
              <p:cNvPr id="2807" name="Google Shape;2807;p144"/>
              <p:cNvCxnSpPr/>
              <p:nvPr/>
            </p:nvCxnSpPr>
            <p:spPr>
              <a:xfrm>
                <a:off x="3359696" y="5894962"/>
                <a:ext cx="434347" cy="725"/>
              </a:xfrm>
              <a:prstGeom prst="straightConnector1">
                <a:avLst/>
              </a:prstGeom>
              <a:noFill/>
              <a:ln cap="flat" cmpd="sng" w="9525">
                <a:solidFill>
                  <a:srgbClr val="0070C0"/>
                </a:solidFill>
                <a:prstDash val="solid"/>
                <a:miter lim="800000"/>
                <a:headEnd len="sm" w="sm" type="none"/>
                <a:tailEnd len="med" w="med" type="stealth"/>
              </a:ln>
            </p:spPr>
          </p:cxnSp>
          <p:cxnSp>
            <p:nvCxnSpPr>
              <p:cNvPr id="2808" name="Google Shape;2808;p144"/>
              <p:cNvCxnSpPr/>
              <p:nvPr/>
            </p:nvCxnSpPr>
            <p:spPr>
              <a:xfrm rot="10800000">
                <a:off x="2607485" y="5894962"/>
                <a:ext cx="484940" cy="725"/>
              </a:xfrm>
              <a:prstGeom prst="straightConnector1">
                <a:avLst/>
              </a:prstGeom>
              <a:noFill/>
              <a:ln cap="flat" cmpd="sng" w="9525">
                <a:solidFill>
                  <a:srgbClr val="0070C0"/>
                </a:solidFill>
                <a:prstDash val="solid"/>
                <a:miter lim="800000"/>
                <a:headEnd len="sm" w="sm" type="none"/>
                <a:tailEnd len="med" w="med" type="stealth"/>
              </a:ln>
            </p:spPr>
          </p:cxnSp>
        </p:grpSp>
        <p:sp>
          <p:nvSpPr>
            <p:cNvPr id="2809" name="Google Shape;2809;p144"/>
            <p:cNvSpPr/>
            <p:nvPr/>
          </p:nvSpPr>
          <p:spPr>
            <a:xfrm>
              <a:off x="3287020" y="2895752"/>
              <a:ext cx="581378" cy="53392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10" name="Google Shape;2810;p144"/>
            <p:cNvSpPr/>
            <p:nvPr/>
          </p:nvSpPr>
          <p:spPr>
            <a:xfrm>
              <a:off x="5393195" y="2923273"/>
              <a:ext cx="620683" cy="52322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11" name="Google Shape;2811;p144"/>
            <p:cNvSpPr/>
            <p:nvPr/>
          </p:nvSpPr>
          <p:spPr>
            <a:xfrm>
              <a:off x="6857778" y="2944246"/>
              <a:ext cx="795155" cy="52322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12" name="Google Shape;2812;p144"/>
            <p:cNvSpPr/>
            <p:nvPr/>
          </p:nvSpPr>
          <p:spPr>
            <a:xfrm>
              <a:off x="8579442" y="2954147"/>
              <a:ext cx="721159" cy="52322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813" name="Google Shape;2813;p144"/>
            <p:cNvGrpSpPr/>
            <p:nvPr/>
          </p:nvGrpSpPr>
          <p:grpSpPr>
            <a:xfrm rot="5400000">
              <a:off x="7816937" y="3159240"/>
              <a:ext cx="781874" cy="726"/>
              <a:chOff x="2846907" y="5894962"/>
              <a:chExt cx="781874" cy="726"/>
            </a:xfrm>
          </p:grpSpPr>
          <p:cxnSp>
            <p:nvCxnSpPr>
              <p:cNvPr id="2814" name="Google Shape;2814;p144"/>
              <p:cNvCxnSpPr/>
              <p:nvPr/>
            </p:nvCxnSpPr>
            <p:spPr>
              <a:xfrm>
                <a:off x="3359696" y="5894962"/>
                <a:ext cx="269085" cy="0"/>
              </a:xfrm>
              <a:prstGeom prst="straightConnector1">
                <a:avLst/>
              </a:prstGeom>
              <a:noFill/>
              <a:ln cap="flat" cmpd="sng" w="9525">
                <a:solidFill>
                  <a:srgbClr val="0070C0"/>
                </a:solidFill>
                <a:prstDash val="solid"/>
                <a:miter lim="800000"/>
                <a:headEnd len="sm" w="sm" type="none"/>
                <a:tailEnd len="med" w="med" type="stealth"/>
              </a:ln>
            </p:spPr>
          </p:cxnSp>
          <p:cxnSp>
            <p:nvCxnSpPr>
              <p:cNvPr id="2815" name="Google Shape;2815;p144"/>
              <p:cNvCxnSpPr/>
              <p:nvPr/>
            </p:nvCxnSpPr>
            <p:spPr>
              <a:xfrm rot="10800000">
                <a:off x="2846907" y="5894962"/>
                <a:ext cx="245518" cy="726"/>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816" name="Google Shape;2816;p144"/>
            <p:cNvGrpSpPr/>
            <p:nvPr/>
          </p:nvGrpSpPr>
          <p:grpSpPr>
            <a:xfrm rot="5400000">
              <a:off x="6240106" y="3164441"/>
              <a:ext cx="781874" cy="726"/>
              <a:chOff x="2846907" y="5894962"/>
              <a:chExt cx="781874" cy="726"/>
            </a:xfrm>
          </p:grpSpPr>
          <p:cxnSp>
            <p:nvCxnSpPr>
              <p:cNvPr id="2817" name="Google Shape;2817;p144"/>
              <p:cNvCxnSpPr/>
              <p:nvPr/>
            </p:nvCxnSpPr>
            <p:spPr>
              <a:xfrm>
                <a:off x="3359696" y="5894962"/>
                <a:ext cx="269085" cy="0"/>
              </a:xfrm>
              <a:prstGeom prst="straightConnector1">
                <a:avLst/>
              </a:prstGeom>
              <a:noFill/>
              <a:ln cap="flat" cmpd="sng" w="9525">
                <a:solidFill>
                  <a:srgbClr val="0070C0"/>
                </a:solidFill>
                <a:prstDash val="solid"/>
                <a:miter lim="800000"/>
                <a:headEnd len="sm" w="sm" type="none"/>
                <a:tailEnd len="med" w="med" type="stealth"/>
              </a:ln>
            </p:spPr>
          </p:cxnSp>
          <p:cxnSp>
            <p:nvCxnSpPr>
              <p:cNvPr id="2818" name="Google Shape;2818;p144"/>
              <p:cNvCxnSpPr/>
              <p:nvPr/>
            </p:nvCxnSpPr>
            <p:spPr>
              <a:xfrm rot="10800000">
                <a:off x="2846907" y="5894962"/>
                <a:ext cx="245518" cy="726"/>
              </a:xfrm>
              <a:prstGeom prst="straightConnector1">
                <a:avLst/>
              </a:prstGeom>
              <a:noFill/>
              <a:ln cap="flat" cmpd="sng" w="9525">
                <a:solidFill>
                  <a:srgbClr val="0070C0"/>
                </a:solidFill>
                <a:prstDash val="solid"/>
                <a:miter lim="800000"/>
                <a:headEnd len="sm" w="sm" type="none"/>
                <a:tailEnd len="med" w="med" type="stealth"/>
              </a:ln>
            </p:spPr>
          </p:cxnSp>
        </p:grpSp>
        <p:grpSp>
          <p:nvGrpSpPr>
            <p:cNvPr id="2819" name="Google Shape;2819;p144"/>
            <p:cNvGrpSpPr/>
            <p:nvPr/>
          </p:nvGrpSpPr>
          <p:grpSpPr>
            <a:xfrm>
              <a:off x="6861191" y="3799574"/>
              <a:ext cx="781874" cy="726"/>
              <a:chOff x="2846907" y="5894962"/>
              <a:chExt cx="781874" cy="726"/>
            </a:xfrm>
          </p:grpSpPr>
          <p:cxnSp>
            <p:nvCxnSpPr>
              <p:cNvPr id="2820" name="Google Shape;2820;p144"/>
              <p:cNvCxnSpPr/>
              <p:nvPr/>
            </p:nvCxnSpPr>
            <p:spPr>
              <a:xfrm>
                <a:off x="3359696" y="5894962"/>
                <a:ext cx="269085" cy="0"/>
              </a:xfrm>
              <a:prstGeom prst="straightConnector1">
                <a:avLst/>
              </a:prstGeom>
              <a:noFill/>
              <a:ln cap="flat" cmpd="sng" w="9525">
                <a:solidFill>
                  <a:srgbClr val="0070C0"/>
                </a:solidFill>
                <a:prstDash val="solid"/>
                <a:miter lim="800000"/>
                <a:headEnd len="sm" w="sm" type="none"/>
                <a:tailEnd len="med" w="med" type="stealth"/>
              </a:ln>
            </p:spPr>
          </p:cxnSp>
          <p:cxnSp>
            <p:nvCxnSpPr>
              <p:cNvPr id="2821" name="Google Shape;2821;p144"/>
              <p:cNvCxnSpPr/>
              <p:nvPr/>
            </p:nvCxnSpPr>
            <p:spPr>
              <a:xfrm rot="10800000">
                <a:off x="2846907" y="5894962"/>
                <a:ext cx="245518" cy="726"/>
              </a:xfrm>
              <a:prstGeom prst="straightConnector1">
                <a:avLst/>
              </a:prstGeom>
              <a:noFill/>
              <a:ln cap="flat" cmpd="sng" w="9525">
                <a:solidFill>
                  <a:srgbClr val="0070C0"/>
                </a:solidFill>
                <a:prstDash val="solid"/>
                <a:miter lim="800000"/>
                <a:headEnd len="sm" w="sm" type="none"/>
                <a:tailEnd len="med" w="med" type="stealth"/>
              </a:ln>
            </p:spPr>
          </p:cxnSp>
        </p:grpSp>
        <p:sp>
          <p:nvSpPr>
            <p:cNvPr id="2822" name="Google Shape;2822;p144"/>
            <p:cNvSpPr txBox="1"/>
            <p:nvPr/>
          </p:nvSpPr>
          <p:spPr>
            <a:xfrm>
              <a:off x="6824111" y="3586505"/>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000">
                  <a:solidFill>
                    <a:srgbClr val="FF0000"/>
                  </a:solidFill>
                  <a:latin typeface="Times New Roman"/>
                  <a:ea typeface="Times New Roman"/>
                  <a:cs typeface="Times New Roman"/>
                  <a:sym typeface="Times New Roman"/>
                </a:rPr>
                <a:t>r</a:t>
              </a:r>
              <a:endParaRPr/>
            </a:p>
          </p:txBody>
        </p:sp>
        <p:sp>
          <p:nvSpPr>
            <p:cNvPr id="2823" name="Google Shape;2823;p144"/>
            <p:cNvSpPr txBox="1"/>
            <p:nvPr/>
          </p:nvSpPr>
          <p:spPr>
            <a:xfrm>
              <a:off x="7764721" y="2940009"/>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000">
                  <a:solidFill>
                    <a:srgbClr val="FF0000"/>
                  </a:solidFill>
                  <a:latin typeface="Times New Roman"/>
                  <a:ea typeface="Times New Roman"/>
                  <a:cs typeface="Times New Roman"/>
                  <a:sym typeface="Times New Roman"/>
                </a:rPr>
                <a:t>r</a:t>
              </a:r>
              <a:endParaRPr/>
            </a:p>
          </p:txBody>
        </p:sp>
        <p:sp>
          <p:nvSpPr>
            <p:cNvPr id="2824" name="Google Shape;2824;p144"/>
            <p:cNvSpPr txBox="1"/>
            <p:nvPr/>
          </p:nvSpPr>
          <p:spPr>
            <a:xfrm>
              <a:off x="6187949" y="2936134"/>
              <a:ext cx="8560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000">
                  <a:solidFill>
                    <a:srgbClr val="FF0000"/>
                  </a:solidFill>
                  <a:latin typeface="Times New Roman"/>
                  <a:ea typeface="Times New Roman"/>
                  <a:cs typeface="Times New Roman"/>
                  <a:sym typeface="Times New Roman"/>
                </a:rPr>
                <a:t>r</a:t>
              </a:r>
              <a:endParaRPr/>
            </a:p>
          </p:txBody>
        </p:sp>
      </p:grpSp>
      <p:sp>
        <p:nvSpPr>
          <p:cNvPr id="2825" name="Google Shape;2825;p144"/>
          <p:cNvSpPr/>
          <p:nvPr/>
        </p:nvSpPr>
        <p:spPr>
          <a:xfrm>
            <a:off x="711201" y="4945449"/>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cột của 𝑽′ là các vectơ chủ đề. </a:t>
            </a:r>
            <a:endParaRPr/>
          </a:p>
        </p:txBody>
      </p:sp>
      <p:grpSp>
        <p:nvGrpSpPr>
          <p:cNvPr id="2826" name="Google Shape;2826;p144"/>
          <p:cNvGrpSpPr/>
          <p:nvPr/>
        </p:nvGrpSpPr>
        <p:grpSpPr>
          <a:xfrm>
            <a:off x="559817" y="1484784"/>
            <a:ext cx="8783192" cy="200055"/>
            <a:chOff x="559817" y="2136914"/>
            <a:chExt cx="8783192" cy="200055"/>
          </a:xfrm>
        </p:grpSpPr>
        <p:sp>
          <p:nvSpPr>
            <p:cNvPr id="2827" name="Google Shape;2827;p14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28" name="Google Shape;2828;p14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SVD bị cắt ngắn và vectơ chủ đề:</a:t>
              </a:r>
              <a:endParaRPr sz="1300">
                <a:solidFill>
                  <a:srgbClr val="262626"/>
                </a:solidFill>
                <a:latin typeface="Arial"/>
                <a:ea typeface="Arial"/>
                <a:cs typeface="Arial"/>
                <a:sym typeface="Arial"/>
              </a:endParaRPr>
            </a:p>
          </p:txBody>
        </p:sp>
      </p:grpSp>
      <p:sp>
        <p:nvSpPr>
          <p:cNvPr id="2829" name="Google Shape;2829;p144"/>
          <p:cNvSpPr/>
          <p:nvPr/>
        </p:nvSpPr>
        <p:spPr>
          <a:xfrm>
            <a:off x="711201" y="1767171"/>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a:t>
            </a:r>
            <a:r>
              <a:rPr i="1" lang="en-US" sz="1200">
                <a:solidFill>
                  <a:srgbClr val="0070C0"/>
                </a:solidFill>
                <a:latin typeface="Times New Roman"/>
                <a:ea typeface="Times New Roman"/>
                <a:cs typeface="Times New Roman"/>
                <a:sym typeface="Times New Roman"/>
              </a:rPr>
              <a:t>r</a:t>
            </a:r>
            <a:r>
              <a:rPr lang="en-US" sz="1300">
                <a:solidFill>
                  <a:srgbClr val="262626"/>
                </a:solidFill>
                <a:latin typeface="Arial"/>
                <a:ea typeface="Arial"/>
                <a:cs typeface="Arial"/>
                <a:sym typeface="Arial"/>
              </a:rPr>
              <a:t> = số lượng chủ đề, việc giảm kích thước như sau được thực hiện:</a:t>
            </a:r>
            <a:endParaRPr/>
          </a:p>
        </p:txBody>
      </p:sp>
      <p:grpSp>
        <p:nvGrpSpPr>
          <p:cNvPr id="2830" name="Google Shape;2830;p144"/>
          <p:cNvGrpSpPr/>
          <p:nvPr/>
        </p:nvGrpSpPr>
        <p:grpSpPr>
          <a:xfrm>
            <a:off x="450000" y="450000"/>
            <a:ext cx="9018000" cy="276999"/>
            <a:chOff x="450000" y="450000"/>
            <a:chExt cx="9018000" cy="276999"/>
          </a:xfrm>
        </p:grpSpPr>
        <p:sp>
          <p:nvSpPr>
            <p:cNvPr id="2831" name="Google Shape;2831;p1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832" name="Google Shape;2832;p1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14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#0512</a:t>
            </a:r>
            <a:endParaRPr/>
          </a:p>
        </p:txBody>
      </p:sp>
      <p:grpSp>
        <p:nvGrpSpPr>
          <p:cNvPr id="2839" name="Google Shape;2839;p145"/>
          <p:cNvGrpSpPr/>
          <p:nvPr/>
        </p:nvGrpSpPr>
        <p:grpSpPr>
          <a:xfrm>
            <a:off x="558798" y="2060849"/>
            <a:ext cx="8797129" cy="3960439"/>
            <a:chOff x="558798" y="2060849"/>
            <a:chExt cx="8797129" cy="3960439"/>
          </a:xfrm>
        </p:grpSpPr>
        <p:sp>
          <p:nvSpPr>
            <p:cNvPr id="2840" name="Google Shape;2840;p14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841" name="Google Shape;2841;p145"/>
            <p:cNvGrpSpPr/>
            <p:nvPr/>
          </p:nvGrpSpPr>
          <p:grpSpPr>
            <a:xfrm>
              <a:off x="558798" y="3945816"/>
              <a:ext cx="8797129" cy="576572"/>
              <a:chOff x="4778069" y="4391025"/>
              <a:chExt cx="2349160" cy="431802"/>
            </a:xfrm>
          </p:grpSpPr>
          <p:sp>
            <p:nvSpPr>
              <p:cNvPr id="2842" name="Google Shape;2842;p14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843" name="Google Shape;2843;p145"/>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Tuân theo các bước thực hành trong tệp 'ex_0512.ipynb'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2844" name="Google Shape;2844;p14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2845" name="Google Shape;2845;p145"/>
          <p:cNvGrpSpPr/>
          <p:nvPr/>
        </p:nvGrpSpPr>
        <p:grpSpPr>
          <a:xfrm>
            <a:off x="450000" y="450000"/>
            <a:ext cx="9018000" cy="276999"/>
            <a:chOff x="450000" y="450000"/>
            <a:chExt cx="9018000" cy="276999"/>
          </a:xfrm>
        </p:grpSpPr>
        <p:sp>
          <p:nvSpPr>
            <p:cNvPr id="2846" name="Google Shape;2846;p1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847" name="Google Shape;2847;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1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 ngữ nghĩa tiềm ẩn (LDA)</a:t>
            </a:r>
            <a:endParaRPr/>
          </a:p>
        </p:txBody>
      </p:sp>
      <p:grpSp>
        <p:nvGrpSpPr>
          <p:cNvPr id="2854" name="Google Shape;2854;p146"/>
          <p:cNvGrpSpPr/>
          <p:nvPr/>
        </p:nvGrpSpPr>
        <p:grpSpPr>
          <a:xfrm>
            <a:off x="559817" y="1902381"/>
            <a:ext cx="8783192" cy="200055"/>
            <a:chOff x="559817" y="2136914"/>
            <a:chExt cx="8783192" cy="200055"/>
          </a:xfrm>
        </p:grpSpPr>
        <p:sp>
          <p:nvSpPr>
            <p:cNvPr id="2855" name="Google Shape;2855;p14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856" name="Google Shape;2856;p14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Giới thiệu về LDA:</a:t>
              </a:r>
              <a:endParaRPr/>
            </a:p>
          </p:txBody>
        </p:sp>
      </p:grpSp>
      <p:sp>
        <p:nvSpPr>
          <p:cNvPr id="2857" name="Google Shape;2857;p146"/>
          <p:cNvSpPr/>
          <p:nvPr/>
        </p:nvSpPr>
        <p:spPr>
          <a:xfrm>
            <a:off x="711201" y="2184768"/>
            <a:ext cx="8632824" cy="175610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phát triển bởi D. Blei, A. Ng và M. I. Jordan.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trong những thuật toán mô hình hóa chủ đề tiêu biểu nhất.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Đạt được phân cụm bằng cách tính toán phân phối chủ đề.</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mô hình Bayes.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tìm thêm thông tin tại: http://www.jmlr.org/papers/volume3/blei03a/blei03a.pdf https://ai.stanford.edu/~ang/papers/nips01-lda.pdf</a:t>
            </a:r>
            <a:endParaRPr sz="1300">
              <a:solidFill>
                <a:srgbClr val="262626"/>
              </a:solidFill>
              <a:latin typeface="Arial"/>
              <a:ea typeface="Arial"/>
              <a:cs typeface="Arial"/>
              <a:sym typeface="Arial"/>
            </a:endParaRPr>
          </a:p>
        </p:txBody>
      </p:sp>
      <p:grpSp>
        <p:nvGrpSpPr>
          <p:cNvPr id="2858" name="Google Shape;2858;p146"/>
          <p:cNvGrpSpPr/>
          <p:nvPr/>
        </p:nvGrpSpPr>
        <p:grpSpPr>
          <a:xfrm>
            <a:off x="450000" y="450000"/>
            <a:ext cx="9018000" cy="276999"/>
            <a:chOff x="450000" y="450000"/>
            <a:chExt cx="9018000" cy="276999"/>
          </a:xfrm>
        </p:grpSpPr>
        <p:sp>
          <p:nvSpPr>
            <p:cNvPr id="2859" name="Google Shape;2859;p1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860" name="Google Shape;2860;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147"/>
          <p:cNvSpPr/>
          <p:nvPr/>
        </p:nvSpPr>
        <p:spPr>
          <a:xfrm>
            <a:off x="711201" y="4955619"/>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một lập luận quy nạp, kết quả được quan sát và nguyên nhân bị ẩn.</a:t>
            </a:r>
            <a:endParaRPr sz="1300">
              <a:solidFill>
                <a:srgbClr val="262626"/>
              </a:solidFill>
              <a:latin typeface="Arial"/>
              <a:ea typeface="Arial"/>
              <a:cs typeface="Arial"/>
              <a:sym typeface="Arial"/>
            </a:endParaRPr>
          </a:p>
        </p:txBody>
      </p:sp>
      <p:sp>
        <p:nvSpPr>
          <p:cNvPr id="2867" name="Google Shape;2867;p147"/>
          <p:cNvSpPr/>
          <p:nvPr/>
        </p:nvSpPr>
        <p:spPr>
          <a:xfrm>
            <a:off x="3534310" y="2003291"/>
            <a:ext cx="857831" cy="428916"/>
          </a:xfrm>
          <a:prstGeom prst="roundRect">
            <a:avLst>
              <a:gd fmla="val 0" name="adj"/>
            </a:avLst>
          </a:prstGeom>
          <a:solidFill>
            <a:srgbClr val="EEF5FB"/>
          </a:solidFill>
          <a:ln cap="flat" cmpd="sng" w="12700">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sp>
        <p:nvSpPr>
          <p:cNvPr id="2868" name="Google Shape;2868;p147"/>
          <p:cNvSpPr txBox="1"/>
          <p:nvPr/>
        </p:nvSpPr>
        <p:spPr>
          <a:xfrm>
            <a:off x="3580755" y="2093688"/>
            <a:ext cx="775372" cy="26161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Kết quả #1</a:t>
            </a:r>
            <a:endParaRPr sz="1200">
              <a:solidFill>
                <a:schemeClr val="dk1"/>
              </a:solidFill>
              <a:latin typeface="Arial"/>
              <a:ea typeface="Arial"/>
              <a:cs typeface="Arial"/>
              <a:sym typeface="Arial"/>
            </a:endParaRPr>
          </a:p>
        </p:txBody>
      </p:sp>
      <p:sp>
        <p:nvSpPr>
          <p:cNvPr id="2869" name="Google Shape;2869;p147"/>
          <p:cNvSpPr/>
          <p:nvPr/>
        </p:nvSpPr>
        <p:spPr>
          <a:xfrm>
            <a:off x="3534152" y="2625777"/>
            <a:ext cx="857831" cy="428915"/>
          </a:xfrm>
          <a:prstGeom prst="roundRect">
            <a:avLst>
              <a:gd fmla="val 0" name="adj"/>
            </a:avLst>
          </a:prstGeom>
          <a:solidFill>
            <a:srgbClr val="EEF5FB"/>
          </a:solidFill>
          <a:ln cap="flat" cmpd="sng" w="12700">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sp>
        <p:nvSpPr>
          <p:cNvPr id="2870" name="Google Shape;2870;p147"/>
          <p:cNvSpPr txBox="1"/>
          <p:nvPr/>
        </p:nvSpPr>
        <p:spPr>
          <a:xfrm>
            <a:off x="3552000" y="2716171"/>
            <a:ext cx="822134" cy="246221"/>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Kết quả #2</a:t>
            </a:r>
            <a:endParaRPr sz="1200">
              <a:solidFill>
                <a:schemeClr val="dk1"/>
              </a:solidFill>
              <a:latin typeface="Arial"/>
              <a:ea typeface="Arial"/>
              <a:cs typeface="Arial"/>
              <a:sym typeface="Arial"/>
            </a:endParaRPr>
          </a:p>
        </p:txBody>
      </p:sp>
      <p:sp>
        <p:nvSpPr>
          <p:cNvPr id="2871" name="Google Shape;2871;p147"/>
          <p:cNvSpPr/>
          <p:nvPr/>
        </p:nvSpPr>
        <p:spPr>
          <a:xfrm>
            <a:off x="3534151" y="3249242"/>
            <a:ext cx="857831" cy="428915"/>
          </a:xfrm>
          <a:prstGeom prst="roundRect">
            <a:avLst>
              <a:gd fmla="val 0" name="adj"/>
            </a:avLst>
          </a:prstGeom>
          <a:solidFill>
            <a:srgbClr val="EEF5FB"/>
          </a:solidFill>
          <a:ln cap="flat" cmpd="sng" w="12700">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sp>
        <p:nvSpPr>
          <p:cNvPr id="2872" name="Google Shape;2872;p147"/>
          <p:cNvSpPr txBox="1"/>
          <p:nvPr/>
        </p:nvSpPr>
        <p:spPr>
          <a:xfrm>
            <a:off x="3552000" y="3339637"/>
            <a:ext cx="822134" cy="246221"/>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Kết quả #3</a:t>
            </a:r>
            <a:endParaRPr sz="1200">
              <a:solidFill>
                <a:schemeClr val="dk1"/>
              </a:solidFill>
              <a:latin typeface="Arial"/>
              <a:ea typeface="Arial"/>
              <a:cs typeface="Arial"/>
              <a:sym typeface="Arial"/>
            </a:endParaRPr>
          </a:p>
        </p:txBody>
      </p:sp>
      <p:sp>
        <p:nvSpPr>
          <p:cNvPr id="2873" name="Google Shape;2873;p147"/>
          <p:cNvSpPr/>
          <p:nvPr/>
        </p:nvSpPr>
        <p:spPr>
          <a:xfrm>
            <a:off x="3539633" y="3871724"/>
            <a:ext cx="857831" cy="428916"/>
          </a:xfrm>
          <a:prstGeom prst="roundRect">
            <a:avLst>
              <a:gd fmla="val 0" name="adj"/>
            </a:avLst>
          </a:prstGeom>
          <a:solidFill>
            <a:schemeClr val="accent1">
              <a:alpha val="4705"/>
            </a:schemeClr>
          </a:solidFill>
          <a:ln cap="flat" cmpd="sng" w="12700">
            <a:solidFill>
              <a:srgbClr val="42719B">
                <a:alpha val="2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874" name="Google Shape;2874;p147"/>
          <p:cNvSpPr txBox="1"/>
          <p:nvPr/>
        </p:nvSpPr>
        <p:spPr>
          <a:xfrm>
            <a:off x="3622408" y="3962123"/>
            <a:ext cx="692280" cy="26161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75" name="Google Shape;2875;p147"/>
          <p:cNvSpPr txBox="1"/>
          <p:nvPr/>
        </p:nvSpPr>
        <p:spPr>
          <a:xfrm>
            <a:off x="1607981" y="4466241"/>
            <a:ext cx="21506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suy luận suy diễn</a:t>
            </a:r>
            <a:endParaRPr sz="1400">
              <a:solidFill>
                <a:srgbClr val="193EB0"/>
              </a:solidFill>
              <a:latin typeface="Arial"/>
              <a:ea typeface="Arial"/>
              <a:cs typeface="Arial"/>
              <a:sym typeface="Arial"/>
            </a:endParaRPr>
          </a:p>
        </p:txBody>
      </p:sp>
      <p:sp>
        <p:nvSpPr>
          <p:cNvPr id="2876" name="Google Shape;2876;p147"/>
          <p:cNvSpPr/>
          <p:nvPr/>
        </p:nvSpPr>
        <p:spPr>
          <a:xfrm>
            <a:off x="1134988" y="2678413"/>
            <a:ext cx="1001847" cy="857831"/>
          </a:xfrm>
          <a:prstGeom prst="ellipse">
            <a:avLst/>
          </a:prstGeom>
          <a:solidFill>
            <a:srgbClr val="FF0000">
              <a:alpha val="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Trường hợp</a:t>
            </a:r>
            <a:endParaRPr sz="1300">
              <a:solidFill>
                <a:schemeClr val="dk1"/>
              </a:solidFill>
              <a:latin typeface="Arial"/>
              <a:ea typeface="Arial"/>
              <a:cs typeface="Arial"/>
              <a:sym typeface="Arial"/>
            </a:endParaRPr>
          </a:p>
        </p:txBody>
      </p:sp>
      <p:cxnSp>
        <p:nvCxnSpPr>
          <p:cNvPr id="2877" name="Google Shape;2877;p147"/>
          <p:cNvCxnSpPr>
            <a:stCxn id="2876" idx="6"/>
            <a:endCxn id="2867" idx="1"/>
          </p:cNvCxnSpPr>
          <p:nvPr/>
        </p:nvCxnSpPr>
        <p:spPr>
          <a:xfrm flipH="1" rot="10800000">
            <a:off x="2136835" y="2217829"/>
            <a:ext cx="1397400" cy="889500"/>
          </a:xfrm>
          <a:prstGeom prst="straightConnector1">
            <a:avLst/>
          </a:prstGeom>
          <a:noFill/>
          <a:ln cap="flat" cmpd="sng" w="9525">
            <a:solidFill>
              <a:srgbClr val="7F7F7F"/>
            </a:solidFill>
            <a:prstDash val="solid"/>
            <a:miter lim="800000"/>
            <a:headEnd len="sm" w="sm" type="none"/>
            <a:tailEnd len="med" w="med" type="triangle"/>
          </a:ln>
        </p:spPr>
      </p:cxnSp>
      <p:cxnSp>
        <p:nvCxnSpPr>
          <p:cNvPr id="2878" name="Google Shape;2878;p147"/>
          <p:cNvCxnSpPr>
            <a:stCxn id="2876" idx="6"/>
            <a:endCxn id="2870" idx="1"/>
          </p:cNvCxnSpPr>
          <p:nvPr/>
        </p:nvCxnSpPr>
        <p:spPr>
          <a:xfrm flipH="1" rot="10800000">
            <a:off x="2136835" y="2839429"/>
            <a:ext cx="1415100" cy="267900"/>
          </a:xfrm>
          <a:prstGeom prst="straightConnector1">
            <a:avLst/>
          </a:prstGeom>
          <a:noFill/>
          <a:ln cap="flat" cmpd="sng" w="9525">
            <a:solidFill>
              <a:srgbClr val="7F7F7F"/>
            </a:solidFill>
            <a:prstDash val="solid"/>
            <a:miter lim="800000"/>
            <a:headEnd len="sm" w="sm" type="none"/>
            <a:tailEnd len="med" w="med" type="triangle"/>
          </a:ln>
        </p:spPr>
      </p:cxnSp>
      <p:cxnSp>
        <p:nvCxnSpPr>
          <p:cNvPr id="2879" name="Google Shape;2879;p147"/>
          <p:cNvCxnSpPr>
            <a:stCxn id="2876" idx="6"/>
            <a:endCxn id="2872" idx="1"/>
          </p:cNvCxnSpPr>
          <p:nvPr/>
        </p:nvCxnSpPr>
        <p:spPr>
          <a:xfrm>
            <a:off x="2136835" y="3107329"/>
            <a:ext cx="1415100" cy="355500"/>
          </a:xfrm>
          <a:prstGeom prst="straightConnector1">
            <a:avLst/>
          </a:prstGeom>
          <a:noFill/>
          <a:ln cap="flat" cmpd="sng" w="9525">
            <a:solidFill>
              <a:srgbClr val="7F7F7F"/>
            </a:solidFill>
            <a:prstDash val="solid"/>
            <a:miter lim="800000"/>
            <a:headEnd len="sm" w="sm" type="none"/>
            <a:tailEnd len="med" w="med" type="triangle"/>
          </a:ln>
        </p:spPr>
      </p:cxnSp>
      <p:cxnSp>
        <p:nvCxnSpPr>
          <p:cNvPr id="2880" name="Google Shape;2880;p147"/>
          <p:cNvCxnSpPr>
            <a:stCxn id="2876" idx="6"/>
            <a:endCxn id="2873" idx="1"/>
          </p:cNvCxnSpPr>
          <p:nvPr/>
        </p:nvCxnSpPr>
        <p:spPr>
          <a:xfrm>
            <a:off x="2136835" y="3107329"/>
            <a:ext cx="1402800" cy="978900"/>
          </a:xfrm>
          <a:prstGeom prst="straightConnector1">
            <a:avLst/>
          </a:prstGeom>
          <a:noFill/>
          <a:ln cap="flat" cmpd="sng" w="9525">
            <a:solidFill>
              <a:srgbClr val="A5A5A5">
                <a:alpha val="69803"/>
              </a:srgbClr>
            </a:solidFill>
            <a:prstDash val="solid"/>
            <a:miter lim="800000"/>
            <a:headEnd len="sm" w="sm" type="none"/>
            <a:tailEnd len="med" w="med" type="triangle"/>
          </a:ln>
        </p:spPr>
      </p:cxnSp>
      <p:grpSp>
        <p:nvGrpSpPr>
          <p:cNvPr id="2881" name="Google Shape;2881;p147"/>
          <p:cNvGrpSpPr/>
          <p:nvPr/>
        </p:nvGrpSpPr>
        <p:grpSpPr>
          <a:xfrm>
            <a:off x="4879404" y="2043636"/>
            <a:ext cx="3559758" cy="2770727"/>
            <a:chOff x="5778945" y="2003291"/>
            <a:chExt cx="3559758" cy="2770727"/>
          </a:xfrm>
        </p:grpSpPr>
        <p:sp>
          <p:nvSpPr>
            <p:cNvPr id="2882" name="Google Shape;2882;p147"/>
            <p:cNvSpPr txBox="1"/>
            <p:nvPr/>
          </p:nvSpPr>
          <p:spPr>
            <a:xfrm>
              <a:off x="6514509" y="4466241"/>
              <a:ext cx="21506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Lập luận quy nạp</a:t>
              </a:r>
              <a:endParaRPr sz="1400">
                <a:solidFill>
                  <a:srgbClr val="193EB0"/>
                </a:solidFill>
                <a:latin typeface="Arial"/>
                <a:ea typeface="Arial"/>
                <a:cs typeface="Arial"/>
                <a:sym typeface="Arial"/>
              </a:endParaRPr>
            </a:p>
          </p:txBody>
        </p:sp>
        <p:grpSp>
          <p:nvGrpSpPr>
            <p:cNvPr id="2883" name="Google Shape;2883;p147"/>
            <p:cNvGrpSpPr/>
            <p:nvPr/>
          </p:nvGrpSpPr>
          <p:grpSpPr>
            <a:xfrm>
              <a:off x="8480714" y="2003291"/>
              <a:ext cx="857989" cy="2142422"/>
              <a:chOff x="3287489" y="2163942"/>
              <a:chExt cx="1080199" cy="2697286"/>
            </a:xfrm>
          </p:grpSpPr>
          <p:grpSp>
            <p:nvGrpSpPr>
              <p:cNvPr id="2884" name="Google Shape;2884;p147"/>
              <p:cNvGrpSpPr/>
              <p:nvPr/>
            </p:nvGrpSpPr>
            <p:grpSpPr>
              <a:xfrm>
                <a:off x="3287688" y="2163942"/>
                <a:ext cx="1080000" cy="540000"/>
                <a:chOff x="3901716" y="2304618"/>
                <a:chExt cx="1080000" cy="540000"/>
              </a:xfrm>
            </p:grpSpPr>
            <p:sp>
              <p:nvSpPr>
                <p:cNvPr id="2885" name="Google Shape;2885;p147"/>
                <p:cNvSpPr/>
                <p:nvPr/>
              </p:nvSpPr>
              <p:spPr>
                <a:xfrm>
                  <a:off x="3901716" y="2304618"/>
                  <a:ext cx="1080000" cy="540000"/>
                </a:xfrm>
                <a:prstGeom prst="roundRect">
                  <a:avLst>
                    <a:gd fmla="val 0" name="adj"/>
                  </a:avLst>
                </a:prstGeom>
                <a:solidFill>
                  <a:srgbClr val="EEF5FB"/>
                </a:solidFill>
                <a:ln cap="flat" cmpd="sng" w="12700">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sp>
              <p:nvSpPr>
                <p:cNvPr id="2886" name="Google Shape;2886;p147"/>
                <p:cNvSpPr txBox="1"/>
                <p:nvPr/>
              </p:nvSpPr>
              <p:spPr>
                <a:xfrm>
                  <a:off x="3960190" y="2418425"/>
                  <a:ext cx="976185" cy="309877"/>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Kết quả #1</a:t>
                  </a:r>
                  <a:endParaRPr sz="1200">
                    <a:solidFill>
                      <a:schemeClr val="dk1"/>
                    </a:solidFill>
                    <a:latin typeface="Arial"/>
                    <a:ea typeface="Arial"/>
                    <a:cs typeface="Arial"/>
                    <a:sym typeface="Arial"/>
                  </a:endParaRPr>
                </a:p>
              </p:txBody>
            </p:sp>
          </p:grpSp>
          <p:grpSp>
            <p:nvGrpSpPr>
              <p:cNvPr id="2887" name="Google Shape;2887;p147"/>
              <p:cNvGrpSpPr/>
              <p:nvPr/>
            </p:nvGrpSpPr>
            <p:grpSpPr>
              <a:xfrm>
                <a:off x="3287489" y="3270195"/>
                <a:ext cx="1080000" cy="540000"/>
                <a:chOff x="3901517" y="2627169"/>
                <a:chExt cx="1080000" cy="540000"/>
              </a:xfrm>
            </p:grpSpPr>
            <p:sp>
              <p:nvSpPr>
                <p:cNvPr id="2888" name="Google Shape;2888;p147"/>
                <p:cNvSpPr/>
                <p:nvPr/>
              </p:nvSpPr>
              <p:spPr>
                <a:xfrm>
                  <a:off x="3901517" y="2627169"/>
                  <a:ext cx="1080000" cy="540000"/>
                </a:xfrm>
                <a:prstGeom prst="roundRect">
                  <a:avLst>
                    <a:gd fmla="val 0" name="adj"/>
                  </a:avLst>
                </a:prstGeom>
                <a:solidFill>
                  <a:srgbClr val="EEF5FB"/>
                </a:solidFill>
                <a:ln cap="flat" cmpd="sng" w="12700">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sp>
              <p:nvSpPr>
                <p:cNvPr id="2889" name="Google Shape;2889;p147"/>
                <p:cNvSpPr txBox="1"/>
                <p:nvPr/>
              </p:nvSpPr>
              <p:spPr>
                <a:xfrm>
                  <a:off x="3923987" y="2740975"/>
                  <a:ext cx="1035058" cy="223288"/>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Kết quả #2</a:t>
                  </a:r>
                  <a:endParaRPr sz="1200">
                    <a:solidFill>
                      <a:schemeClr val="dk1"/>
                    </a:solidFill>
                    <a:latin typeface="Arial"/>
                    <a:ea typeface="Arial"/>
                    <a:cs typeface="Arial"/>
                    <a:sym typeface="Arial"/>
                  </a:endParaRPr>
                </a:p>
              </p:txBody>
            </p:sp>
          </p:grpSp>
          <p:grpSp>
            <p:nvGrpSpPr>
              <p:cNvPr id="2890" name="Google Shape;2890;p147"/>
              <p:cNvGrpSpPr/>
              <p:nvPr/>
            </p:nvGrpSpPr>
            <p:grpSpPr>
              <a:xfrm>
                <a:off x="3287489" y="4321228"/>
                <a:ext cx="1080000" cy="540000"/>
                <a:chOff x="3901517" y="2893265"/>
                <a:chExt cx="1080000" cy="540000"/>
              </a:xfrm>
            </p:grpSpPr>
            <p:sp>
              <p:nvSpPr>
                <p:cNvPr id="2891" name="Google Shape;2891;p147"/>
                <p:cNvSpPr/>
                <p:nvPr/>
              </p:nvSpPr>
              <p:spPr>
                <a:xfrm>
                  <a:off x="3901517" y="2893265"/>
                  <a:ext cx="1080000" cy="540000"/>
                </a:xfrm>
                <a:prstGeom prst="roundRect">
                  <a:avLst>
                    <a:gd fmla="val 0" name="adj"/>
                  </a:avLst>
                </a:prstGeom>
                <a:solidFill>
                  <a:srgbClr val="EEF5FB"/>
                </a:solidFill>
                <a:ln cap="flat" cmpd="sng" w="12700">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sp>
              <p:nvSpPr>
                <p:cNvPr id="2892" name="Google Shape;2892;p147"/>
                <p:cNvSpPr txBox="1"/>
                <p:nvPr/>
              </p:nvSpPr>
              <p:spPr>
                <a:xfrm>
                  <a:off x="3923987" y="3007071"/>
                  <a:ext cx="1035058" cy="258374"/>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Kết quả #3</a:t>
                  </a:r>
                  <a:endParaRPr sz="1200">
                    <a:solidFill>
                      <a:schemeClr val="dk1"/>
                    </a:solidFill>
                    <a:latin typeface="Arial"/>
                    <a:ea typeface="Arial"/>
                    <a:cs typeface="Arial"/>
                    <a:sym typeface="Arial"/>
                  </a:endParaRPr>
                </a:p>
              </p:txBody>
            </p:sp>
          </p:grpSp>
        </p:grpSp>
        <p:sp>
          <p:nvSpPr>
            <p:cNvPr id="2893" name="Google Shape;2893;p147"/>
            <p:cNvSpPr/>
            <p:nvPr/>
          </p:nvSpPr>
          <p:spPr>
            <a:xfrm>
              <a:off x="5778945" y="2244368"/>
              <a:ext cx="954891" cy="857831"/>
            </a:xfrm>
            <a:prstGeom prst="ellipse">
              <a:avLst/>
            </a:prstGeom>
            <a:solidFill>
              <a:srgbClr val="FF0000">
                <a:alpha val="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Trường hợp</a:t>
              </a:r>
              <a:endParaRPr sz="1300">
                <a:solidFill>
                  <a:schemeClr val="dk1"/>
                </a:solidFill>
                <a:latin typeface="Arial"/>
                <a:ea typeface="Arial"/>
                <a:cs typeface="Arial"/>
                <a:sym typeface="Arial"/>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#1</a:t>
              </a:r>
              <a:endParaRPr sz="1300">
                <a:solidFill>
                  <a:schemeClr val="dk1"/>
                </a:solidFill>
                <a:latin typeface="Arial"/>
                <a:ea typeface="Arial"/>
                <a:cs typeface="Arial"/>
                <a:sym typeface="Arial"/>
              </a:endParaRPr>
            </a:p>
          </p:txBody>
        </p:sp>
        <p:sp>
          <p:nvSpPr>
            <p:cNvPr id="2894" name="Google Shape;2894;p147"/>
            <p:cNvSpPr/>
            <p:nvPr/>
          </p:nvSpPr>
          <p:spPr>
            <a:xfrm>
              <a:off x="5778945" y="3235097"/>
              <a:ext cx="954891" cy="857831"/>
            </a:xfrm>
            <a:prstGeom prst="ellipse">
              <a:avLst/>
            </a:prstGeom>
            <a:solidFill>
              <a:srgbClr val="FF0000">
                <a:alpha val="1960"/>
              </a:srgbClr>
            </a:solidFill>
            <a:ln cap="flat" cmpd="sng" w="12700">
              <a:solidFill>
                <a:srgbClr val="FF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Trường hợp</a:t>
              </a:r>
              <a:endParaRPr sz="1300">
                <a:solidFill>
                  <a:schemeClr val="dk1"/>
                </a:solidFill>
                <a:latin typeface="Arial"/>
                <a:ea typeface="Arial"/>
                <a:cs typeface="Arial"/>
                <a:sym typeface="Arial"/>
              </a:endParaRPr>
            </a:p>
            <a:p>
              <a:pPr indent="0" lvl="0" marL="0" marR="0" rtl="0" algn="ctr">
                <a:spcBef>
                  <a:spcPts val="0"/>
                </a:spcBef>
                <a:spcAft>
                  <a:spcPts val="0"/>
                </a:spcAft>
                <a:buNone/>
              </a:pPr>
              <a:r>
                <a:rPr lang="en-US" sz="1300">
                  <a:solidFill>
                    <a:srgbClr val="7F7F7F"/>
                  </a:solidFill>
                  <a:latin typeface="Arial"/>
                  <a:ea typeface="Arial"/>
                  <a:cs typeface="Arial"/>
                  <a:sym typeface="Arial"/>
                </a:rPr>
                <a:t> ??</a:t>
              </a:r>
              <a:endParaRPr sz="1300">
                <a:solidFill>
                  <a:srgbClr val="7F7F7F"/>
                </a:solidFill>
                <a:latin typeface="Arial"/>
                <a:ea typeface="Arial"/>
                <a:cs typeface="Arial"/>
                <a:sym typeface="Arial"/>
              </a:endParaRPr>
            </a:p>
          </p:txBody>
        </p:sp>
        <p:cxnSp>
          <p:nvCxnSpPr>
            <p:cNvPr id="2895" name="Google Shape;2895;p147"/>
            <p:cNvCxnSpPr>
              <a:stCxn id="2885" idx="1"/>
              <a:endCxn id="2893" idx="6"/>
            </p:cNvCxnSpPr>
            <p:nvPr/>
          </p:nvCxnSpPr>
          <p:spPr>
            <a:xfrm flipH="1">
              <a:off x="6733972" y="2217749"/>
              <a:ext cx="1746900" cy="455400"/>
            </a:xfrm>
            <a:prstGeom prst="straightConnector1">
              <a:avLst/>
            </a:prstGeom>
            <a:noFill/>
            <a:ln cap="flat" cmpd="sng" w="9525">
              <a:solidFill>
                <a:srgbClr val="7F7F7F"/>
              </a:solidFill>
              <a:prstDash val="solid"/>
              <a:miter lim="800000"/>
              <a:headEnd len="sm" w="sm" type="none"/>
              <a:tailEnd len="med" w="med" type="triangle"/>
            </a:ln>
          </p:spPr>
        </p:cxnSp>
        <p:cxnSp>
          <p:nvCxnSpPr>
            <p:cNvPr id="2896" name="Google Shape;2896;p147"/>
            <p:cNvCxnSpPr>
              <a:stCxn id="2888" idx="1"/>
              <a:endCxn id="2893" idx="6"/>
            </p:cNvCxnSpPr>
            <p:nvPr/>
          </p:nvCxnSpPr>
          <p:spPr>
            <a:xfrm rot="10800000">
              <a:off x="6733814" y="2673432"/>
              <a:ext cx="1746900" cy="423000"/>
            </a:xfrm>
            <a:prstGeom prst="straightConnector1">
              <a:avLst/>
            </a:prstGeom>
            <a:noFill/>
            <a:ln cap="flat" cmpd="sng" w="9525">
              <a:solidFill>
                <a:srgbClr val="7F7F7F"/>
              </a:solidFill>
              <a:prstDash val="solid"/>
              <a:miter lim="800000"/>
              <a:headEnd len="sm" w="sm" type="none"/>
              <a:tailEnd len="med" w="med" type="triangle"/>
            </a:ln>
          </p:spPr>
        </p:cxnSp>
        <p:cxnSp>
          <p:nvCxnSpPr>
            <p:cNvPr id="2897" name="Google Shape;2897;p147"/>
            <p:cNvCxnSpPr>
              <a:stCxn id="2891" idx="1"/>
              <a:endCxn id="2893" idx="6"/>
            </p:cNvCxnSpPr>
            <p:nvPr/>
          </p:nvCxnSpPr>
          <p:spPr>
            <a:xfrm rot="10800000">
              <a:off x="6733814" y="2673355"/>
              <a:ext cx="1746900" cy="1257900"/>
            </a:xfrm>
            <a:prstGeom prst="straightConnector1">
              <a:avLst/>
            </a:prstGeom>
            <a:noFill/>
            <a:ln cap="flat" cmpd="sng" w="9525">
              <a:solidFill>
                <a:srgbClr val="7F7F7F"/>
              </a:solidFill>
              <a:prstDash val="solid"/>
              <a:miter lim="800000"/>
              <a:headEnd len="sm" w="sm" type="none"/>
              <a:tailEnd len="med" w="med" type="triangle"/>
            </a:ln>
          </p:spPr>
        </p:cxnSp>
        <p:cxnSp>
          <p:nvCxnSpPr>
            <p:cNvPr id="2898" name="Google Shape;2898;p147"/>
            <p:cNvCxnSpPr>
              <a:stCxn id="2885" idx="1"/>
              <a:endCxn id="2894" idx="6"/>
            </p:cNvCxnSpPr>
            <p:nvPr/>
          </p:nvCxnSpPr>
          <p:spPr>
            <a:xfrm flipH="1">
              <a:off x="6733972" y="2217749"/>
              <a:ext cx="1746900" cy="1446300"/>
            </a:xfrm>
            <a:prstGeom prst="straightConnector1">
              <a:avLst/>
            </a:prstGeom>
            <a:noFill/>
            <a:ln cap="flat" cmpd="sng" w="9525">
              <a:solidFill>
                <a:srgbClr val="A5A5A5">
                  <a:alpha val="69803"/>
                </a:srgbClr>
              </a:solidFill>
              <a:prstDash val="solid"/>
              <a:miter lim="800000"/>
              <a:headEnd len="sm" w="sm" type="none"/>
              <a:tailEnd len="med" w="med" type="triangle"/>
            </a:ln>
          </p:spPr>
        </p:cxnSp>
        <p:cxnSp>
          <p:nvCxnSpPr>
            <p:cNvPr id="2899" name="Google Shape;2899;p147"/>
            <p:cNvCxnSpPr>
              <a:stCxn id="2888" idx="1"/>
              <a:endCxn id="2894" idx="6"/>
            </p:cNvCxnSpPr>
            <p:nvPr/>
          </p:nvCxnSpPr>
          <p:spPr>
            <a:xfrm flipH="1">
              <a:off x="6733814" y="3096432"/>
              <a:ext cx="1746900" cy="567600"/>
            </a:xfrm>
            <a:prstGeom prst="straightConnector1">
              <a:avLst/>
            </a:prstGeom>
            <a:noFill/>
            <a:ln cap="flat" cmpd="sng" w="9525">
              <a:solidFill>
                <a:srgbClr val="A5A5A5">
                  <a:alpha val="69803"/>
                </a:srgbClr>
              </a:solidFill>
              <a:prstDash val="solid"/>
              <a:miter lim="800000"/>
              <a:headEnd len="sm" w="sm" type="none"/>
              <a:tailEnd len="med" w="med" type="triangle"/>
            </a:ln>
          </p:spPr>
        </p:cxnSp>
        <p:cxnSp>
          <p:nvCxnSpPr>
            <p:cNvPr id="2900" name="Google Shape;2900;p147"/>
            <p:cNvCxnSpPr>
              <a:stCxn id="2891" idx="1"/>
              <a:endCxn id="2894" idx="6"/>
            </p:cNvCxnSpPr>
            <p:nvPr/>
          </p:nvCxnSpPr>
          <p:spPr>
            <a:xfrm rot="10800000">
              <a:off x="6733814" y="3663955"/>
              <a:ext cx="1746900" cy="267300"/>
            </a:xfrm>
            <a:prstGeom prst="straightConnector1">
              <a:avLst/>
            </a:prstGeom>
            <a:noFill/>
            <a:ln cap="flat" cmpd="sng" w="9525">
              <a:solidFill>
                <a:srgbClr val="A5A5A5">
                  <a:alpha val="69803"/>
                </a:srgbClr>
              </a:solidFill>
              <a:prstDash val="solid"/>
              <a:miter lim="800000"/>
              <a:headEnd len="sm" w="sm" type="none"/>
              <a:tailEnd len="med" w="med" type="triangle"/>
            </a:ln>
          </p:spPr>
        </p:cxnSp>
      </p:grpSp>
      <p:grpSp>
        <p:nvGrpSpPr>
          <p:cNvPr id="2901" name="Google Shape;2901;p147"/>
          <p:cNvGrpSpPr/>
          <p:nvPr/>
        </p:nvGrpSpPr>
        <p:grpSpPr>
          <a:xfrm>
            <a:off x="559817" y="1484784"/>
            <a:ext cx="8783192" cy="200055"/>
            <a:chOff x="559817" y="2136914"/>
            <a:chExt cx="8783192" cy="200055"/>
          </a:xfrm>
        </p:grpSpPr>
        <p:sp>
          <p:nvSpPr>
            <p:cNvPr id="2902" name="Google Shape;2902;p14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03" name="Google Shape;2903;p14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Suy luận suy diễn vs suy luận quy nạp:</a:t>
              </a:r>
              <a:endParaRPr/>
            </a:p>
          </p:txBody>
        </p:sp>
      </p:grpSp>
      <p:grpSp>
        <p:nvGrpSpPr>
          <p:cNvPr id="2904" name="Google Shape;2904;p147"/>
          <p:cNvGrpSpPr/>
          <p:nvPr/>
        </p:nvGrpSpPr>
        <p:grpSpPr>
          <a:xfrm>
            <a:off x="450000" y="450000"/>
            <a:ext cx="9018000" cy="276999"/>
            <a:chOff x="450000" y="450000"/>
            <a:chExt cx="9018000" cy="276999"/>
          </a:xfrm>
        </p:grpSpPr>
        <p:sp>
          <p:nvSpPr>
            <p:cNvPr id="2905" name="Google Shape;2905;p1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906" name="Google Shape;2906;p1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grpSp>
        <p:nvGrpSpPr>
          <p:cNvPr id="2912" name="Google Shape;2912;p148"/>
          <p:cNvGrpSpPr/>
          <p:nvPr/>
        </p:nvGrpSpPr>
        <p:grpSpPr>
          <a:xfrm>
            <a:off x="3070439" y="2939395"/>
            <a:ext cx="3761948" cy="728259"/>
            <a:chOff x="4212465" y="2798976"/>
            <a:chExt cx="3761948" cy="728259"/>
          </a:xfrm>
        </p:grpSpPr>
        <p:grpSp>
          <p:nvGrpSpPr>
            <p:cNvPr id="2913" name="Google Shape;2913;p148"/>
            <p:cNvGrpSpPr/>
            <p:nvPr/>
          </p:nvGrpSpPr>
          <p:grpSpPr>
            <a:xfrm>
              <a:off x="4212465" y="2798976"/>
              <a:ext cx="1054645" cy="720000"/>
              <a:chOff x="4212465" y="2798976"/>
              <a:chExt cx="1054645" cy="720000"/>
            </a:xfrm>
          </p:grpSpPr>
          <p:pic>
            <p:nvPicPr>
              <p:cNvPr id="2914" name="Google Shape;2914;p148"/>
              <p:cNvPicPr preferRelativeResize="0"/>
              <p:nvPr/>
            </p:nvPicPr>
            <p:blipFill rotWithShape="1">
              <a:blip r:embed="rId3">
                <a:alphaModFix/>
              </a:blip>
              <a:srcRect b="0" l="0" r="0" t="0"/>
              <a:stretch/>
            </p:blipFill>
            <p:spPr>
              <a:xfrm>
                <a:off x="4212465" y="2798976"/>
                <a:ext cx="720000" cy="720000"/>
              </a:xfrm>
              <a:prstGeom prst="rect">
                <a:avLst/>
              </a:prstGeom>
              <a:noFill/>
              <a:ln>
                <a:noFill/>
              </a:ln>
            </p:spPr>
          </p:pic>
          <p:sp>
            <p:nvSpPr>
              <p:cNvPr id="2915" name="Google Shape;2915;p148"/>
              <p:cNvSpPr txBox="1"/>
              <p:nvPr/>
            </p:nvSpPr>
            <p:spPr>
              <a:xfrm>
                <a:off x="4998169" y="2970741"/>
                <a:ext cx="268941" cy="3765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a:t>
                </a:r>
                <a:endParaRPr sz="1800">
                  <a:solidFill>
                    <a:srgbClr val="FF0000"/>
                  </a:solidFill>
                  <a:latin typeface="Calibri"/>
                  <a:ea typeface="Calibri"/>
                  <a:cs typeface="Calibri"/>
                  <a:sym typeface="Calibri"/>
                </a:endParaRPr>
              </a:p>
            </p:txBody>
          </p:sp>
        </p:grpSp>
        <p:grpSp>
          <p:nvGrpSpPr>
            <p:cNvPr id="2916" name="Google Shape;2916;p148"/>
            <p:cNvGrpSpPr/>
            <p:nvPr/>
          </p:nvGrpSpPr>
          <p:grpSpPr>
            <a:xfrm>
              <a:off x="5338988" y="2798976"/>
              <a:ext cx="1058484" cy="720000"/>
              <a:chOff x="4479337" y="2799000"/>
              <a:chExt cx="1058484" cy="720000"/>
            </a:xfrm>
          </p:grpSpPr>
          <p:pic>
            <p:nvPicPr>
              <p:cNvPr id="2917" name="Google Shape;2917;p148"/>
              <p:cNvPicPr preferRelativeResize="0"/>
              <p:nvPr/>
            </p:nvPicPr>
            <p:blipFill rotWithShape="1">
              <a:blip r:embed="rId3">
                <a:alphaModFix/>
              </a:blip>
              <a:srcRect b="0" l="0" r="0" t="0"/>
              <a:stretch/>
            </p:blipFill>
            <p:spPr>
              <a:xfrm>
                <a:off x="4479337" y="2799000"/>
                <a:ext cx="720000" cy="720000"/>
              </a:xfrm>
              <a:prstGeom prst="rect">
                <a:avLst/>
              </a:prstGeom>
              <a:noFill/>
              <a:ln>
                <a:noFill/>
              </a:ln>
            </p:spPr>
          </p:pic>
          <p:sp>
            <p:nvSpPr>
              <p:cNvPr id="2918" name="Google Shape;2918;p148"/>
              <p:cNvSpPr txBox="1"/>
              <p:nvPr/>
            </p:nvSpPr>
            <p:spPr>
              <a:xfrm>
                <a:off x="5268880" y="2970741"/>
                <a:ext cx="268941" cy="3765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a:t>
                </a:r>
                <a:endParaRPr sz="1800">
                  <a:solidFill>
                    <a:srgbClr val="FF0000"/>
                  </a:solidFill>
                  <a:latin typeface="Calibri"/>
                  <a:ea typeface="Calibri"/>
                  <a:cs typeface="Calibri"/>
                  <a:sym typeface="Calibri"/>
                </a:endParaRPr>
              </a:p>
            </p:txBody>
          </p:sp>
        </p:grpSp>
        <p:grpSp>
          <p:nvGrpSpPr>
            <p:cNvPr id="2919" name="Google Shape;2919;p148"/>
            <p:cNvGrpSpPr/>
            <p:nvPr/>
          </p:nvGrpSpPr>
          <p:grpSpPr>
            <a:xfrm>
              <a:off x="6465511" y="2807235"/>
              <a:ext cx="1297984" cy="720000"/>
              <a:chOff x="4695499" y="2807259"/>
              <a:chExt cx="1297984" cy="720000"/>
            </a:xfrm>
          </p:grpSpPr>
          <p:pic>
            <p:nvPicPr>
              <p:cNvPr id="2920" name="Google Shape;2920;p148"/>
              <p:cNvPicPr preferRelativeResize="0"/>
              <p:nvPr/>
            </p:nvPicPr>
            <p:blipFill rotWithShape="1">
              <a:blip r:embed="rId3">
                <a:alphaModFix/>
              </a:blip>
              <a:srcRect b="0" l="0" r="0" t="0"/>
              <a:stretch/>
            </p:blipFill>
            <p:spPr>
              <a:xfrm>
                <a:off x="4695499" y="2807259"/>
                <a:ext cx="720000" cy="720000"/>
              </a:xfrm>
              <a:prstGeom prst="rect">
                <a:avLst/>
              </a:prstGeom>
              <a:noFill/>
              <a:ln>
                <a:noFill/>
              </a:ln>
            </p:spPr>
          </p:pic>
          <p:sp>
            <p:nvSpPr>
              <p:cNvPr id="2921" name="Google Shape;2921;p148"/>
              <p:cNvSpPr txBox="1"/>
              <p:nvPr/>
            </p:nvSpPr>
            <p:spPr>
              <a:xfrm>
                <a:off x="5273483" y="2970741"/>
                <a:ext cx="720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a:t>
                </a:r>
                <a:endParaRPr sz="1800">
                  <a:solidFill>
                    <a:srgbClr val="FF0000"/>
                  </a:solidFill>
                  <a:latin typeface="Calibri"/>
                  <a:ea typeface="Calibri"/>
                  <a:cs typeface="Calibri"/>
                  <a:sym typeface="Calibri"/>
                </a:endParaRPr>
              </a:p>
            </p:txBody>
          </p:sp>
        </p:grpSp>
        <p:sp>
          <p:nvSpPr>
            <p:cNvPr id="2922" name="Google Shape;2922;p148"/>
            <p:cNvSpPr txBox="1"/>
            <p:nvPr/>
          </p:nvSpPr>
          <p:spPr>
            <a:xfrm>
              <a:off x="7705472" y="2977903"/>
              <a:ext cx="268941" cy="369332"/>
            </a:xfrm>
            <a:prstGeom prst="rect">
              <a:avLst/>
            </a:prstGeom>
            <a:blipFill rotWithShape="1">
              <a:blip r:embed="rId4">
                <a:alphaModFix/>
              </a:blip>
              <a:stretch>
                <a:fillRect b="0" l="-1363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923" name="Google Shape;2923;p148"/>
          <p:cNvSpPr txBox="1"/>
          <p:nvPr/>
        </p:nvSpPr>
        <p:spPr>
          <a:xfrm>
            <a:off x="2500146" y="3689387"/>
            <a:ext cx="4902537" cy="338554"/>
          </a:xfrm>
          <a:prstGeom prst="rect">
            <a:avLst/>
          </a:prstGeom>
          <a:blipFill rotWithShape="1">
            <a:blip r:embed="rId5">
              <a:alphaModFix/>
            </a:blip>
            <a:stretch>
              <a:fillRect b="-19642" l="0" r="0" t="-714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24" name="Google Shape;2924;p148"/>
          <p:cNvSpPr/>
          <p:nvPr/>
        </p:nvSpPr>
        <p:spPr>
          <a:xfrm>
            <a:off x="711201" y="4178110"/>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định lý Bayes, Dirichlet là "liên hợp trước" của phân phối Đa thức.</a:t>
            </a:r>
            <a:endParaRPr sz="1300">
              <a:solidFill>
                <a:srgbClr val="262626"/>
              </a:solidFill>
              <a:latin typeface="Arial"/>
              <a:ea typeface="Arial"/>
              <a:cs typeface="Arial"/>
              <a:sym typeface="Arial"/>
            </a:endParaRPr>
          </a:p>
        </p:txBody>
      </p:sp>
      <p:grpSp>
        <p:nvGrpSpPr>
          <p:cNvPr id="2925" name="Google Shape;2925;p148"/>
          <p:cNvGrpSpPr/>
          <p:nvPr/>
        </p:nvGrpSpPr>
        <p:grpSpPr>
          <a:xfrm>
            <a:off x="870946" y="4697730"/>
            <a:ext cx="7492221" cy="680041"/>
            <a:chOff x="789666" y="5115327"/>
            <a:chExt cx="7492221" cy="680041"/>
          </a:xfrm>
        </p:grpSpPr>
        <p:sp>
          <p:nvSpPr>
            <p:cNvPr id="2926" name="Google Shape;2926;p148"/>
            <p:cNvSpPr/>
            <p:nvPr/>
          </p:nvSpPr>
          <p:spPr>
            <a:xfrm>
              <a:off x="3764822" y="5294235"/>
              <a:ext cx="714468" cy="285912"/>
            </a:xfrm>
            <a:prstGeom prst="roundRect">
              <a:avLst>
                <a:gd fmla="val 0" name="adj"/>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2927" name="Google Shape;2927;p148"/>
            <p:cNvSpPr/>
            <p:nvPr/>
          </p:nvSpPr>
          <p:spPr>
            <a:xfrm>
              <a:off x="5304907" y="5115327"/>
              <a:ext cx="500264" cy="324418"/>
            </a:xfrm>
            <a:prstGeom prst="roundRect">
              <a:avLst>
                <a:gd fmla="val 0" name="adj"/>
              </a:avLst>
            </a:prstGeom>
            <a:noFill/>
            <a:ln cap="flat" cmpd="sng" w="19050">
              <a:solidFill>
                <a:srgbClr val="193EB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2928" name="Google Shape;2928;p148"/>
            <p:cNvSpPr txBox="1"/>
            <p:nvPr/>
          </p:nvSpPr>
          <p:spPr>
            <a:xfrm>
              <a:off x="789666" y="5297868"/>
              <a:ext cx="207280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đa thức sau</a:t>
              </a:r>
              <a:endParaRPr sz="1400">
                <a:solidFill>
                  <a:srgbClr val="FF0000"/>
                </a:solidFill>
                <a:latin typeface="Arial"/>
                <a:ea typeface="Arial"/>
                <a:cs typeface="Arial"/>
                <a:sym typeface="Arial"/>
              </a:endParaRPr>
            </a:p>
          </p:txBody>
        </p:sp>
        <p:sp>
          <p:nvSpPr>
            <p:cNvPr id="2929" name="Google Shape;2929;p148"/>
            <p:cNvSpPr txBox="1"/>
            <p:nvPr/>
          </p:nvSpPr>
          <p:spPr>
            <a:xfrm>
              <a:off x="6733746" y="5151099"/>
              <a:ext cx="154814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Dirichlet trước</a:t>
              </a:r>
              <a:endParaRPr sz="1400">
                <a:solidFill>
                  <a:srgbClr val="193EB0"/>
                </a:solidFill>
                <a:latin typeface="Arial"/>
                <a:ea typeface="Arial"/>
                <a:cs typeface="Arial"/>
                <a:sym typeface="Arial"/>
              </a:endParaRPr>
            </a:p>
          </p:txBody>
        </p:sp>
        <p:cxnSp>
          <p:nvCxnSpPr>
            <p:cNvPr id="2930" name="Google Shape;2930;p148"/>
            <p:cNvCxnSpPr/>
            <p:nvPr/>
          </p:nvCxnSpPr>
          <p:spPr>
            <a:xfrm rot="10800000">
              <a:off x="2767802" y="5463875"/>
              <a:ext cx="883115" cy="0"/>
            </a:xfrm>
            <a:prstGeom prst="straightConnector1">
              <a:avLst/>
            </a:prstGeom>
            <a:noFill/>
            <a:ln cap="flat" cmpd="sng" w="9525">
              <a:solidFill>
                <a:srgbClr val="7F7F7F"/>
              </a:solidFill>
              <a:prstDash val="solid"/>
              <a:miter lim="800000"/>
              <a:headEnd len="med" w="med" type="triangle"/>
              <a:tailEnd len="sm" w="sm" type="none"/>
            </a:ln>
          </p:spPr>
        </p:cxnSp>
        <p:cxnSp>
          <p:nvCxnSpPr>
            <p:cNvPr id="2931" name="Google Shape;2931;p148"/>
            <p:cNvCxnSpPr/>
            <p:nvPr/>
          </p:nvCxnSpPr>
          <p:spPr>
            <a:xfrm>
              <a:off x="5913433" y="5290135"/>
              <a:ext cx="1026148" cy="7938"/>
            </a:xfrm>
            <a:prstGeom prst="straightConnector1">
              <a:avLst/>
            </a:prstGeom>
            <a:noFill/>
            <a:ln cap="flat" cmpd="sng" w="9525">
              <a:solidFill>
                <a:srgbClr val="7F7F7F"/>
              </a:solidFill>
              <a:prstDash val="solid"/>
              <a:miter lim="800000"/>
              <a:headEnd len="med" w="med" type="triangle"/>
              <a:tailEnd len="sm" w="sm" type="none"/>
            </a:ln>
          </p:spPr>
        </p:cxnSp>
        <p:sp>
          <p:nvSpPr>
            <p:cNvPr id="2932" name="Google Shape;2932;p148"/>
            <p:cNvSpPr/>
            <p:nvPr/>
          </p:nvSpPr>
          <p:spPr>
            <a:xfrm>
              <a:off x="3692638" y="5116336"/>
              <a:ext cx="2517549" cy="6790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933" name="Google Shape;2933;p148"/>
          <p:cNvGrpSpPr/>
          <p:nvPr/>
        </p:nvGrpSpPr>
        <p:grpSpPr>
          <a:xfrm>
            <a:off x="559817" y="1484784"/>
            <a:ext cx="8783192" cy="215444"/>
            <a:chOff x="559817" y="2136914"/>
            <a:chExt cx="8783192" cy="215444"/>
          </a:xfrm>
        </p:grpSpPr>
        <p:sp>
          <p:nvSpPr>
            <p:cNvPr id="2934" name="Google Shape;2934;p14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35" name="Google Shape;2935;p14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Thuật toán LDA :</a:t>
              </a:r>
              <a:endParaRPr/>
            </a:p>
          </p:txBody>
        </p:sp>
      </p:grpSp>
      <p:sp>
        <p:nvSpPr>
          <p:cNvPr id="2936" name="Google Shape;2936;p148"/>
          <p:cNvSpPr/>
          <p:nvPr/>
        </p:nvSpPr>
        <p:spPr>
          <a:xfrm>
            <a:off x="711201" y="1767171"/>
            <a:ext cx="8632824"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lượng tích lũy của các thử nghiệm ngẫu nhiên với nhiều hơn hai kết quả rời rạc có thể xảy ra có thể được mô tả bằng phân phối Đa thức.</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Tung xúc xắc 𝑛 lần, xác suất đếm của các mặt tuân theo phân phối Đa thức.</a:t>
            </a:r>
            <a:endParaRPr/>
          </a:p>
        </p:txBody>
      </p:sp>
      <p:sp>
        <p:nvSpPr>
          <p:cNvPr id="2937" name="Google Shape;2937;p148"/>
          <p:cNvSpPr/>
          <p:nvPr/>
        </p:nvSpPr>
        <p:spPr>
          <a:xfrm>
            <a:off x="890031" y="233559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nvGrpSpPr>
          <p:cNvPr id="2938" name="Google Shape;2938;p148"/>
          <p:cNvGrpSpPr/>
          <p:nvPr/>
        </p:nvGrpSpPr>
        <p:grpSpPr>
          <a:xfrm>
            <a:off x="450000" y="450000"/>
            <a:ext cx="9018000" cy="276999"/>
            <a:chOff x="450000" y="450000"/>
            <a:chExt cx="9018000" cy="276999"/>
          </a:xfrm>
        </p:grpSpPr>
        <p:sp>
          <p:nvSpPr>
            <p:cNvPr id="2939" name="Google Shape;2939;p1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940" name="Google Shape;2940;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grpSp>
        <p:nvGrpSpPr>
          <p:cNvPr id="2946" name="Google Shape;2946;p149"/>
          <p:cNvGrpSpPr/>
          <p:nvPr/>
        </p:nvGrpSpPr>
        <p:grpSpPr>
          <a:xfrm>
            <a:off x="559817" y="1484784"/>
            <a:ext cx="8783192" cy="215444"/>
            <a:chOff x="559817" y="2136914"/>
            <a:chExt cx="8783192" cy="215444"/>
          </a:xfrm>
        </p:grpSpPr>
        <p:sp>
          <p:nvSpPr>
            <p:cNvPr id="2947" name="Google Shape;2947;p1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48" name="Google Shape;2948;p14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Thuật toán LDA :</a:t>
              </a:r>
              <a:endParaRPr/>
            </a:p>
          </p:txBody>
        </p:sp>
      </p:grpSp>
      <p:sp>
        <p:nvSpPr>
          <p:cNvPr id="2949" name="Google Shape;2949;p149"/>
          <p:cNvSpPr/>
          <p:nvPr/>
        </p:nvSpPr>
        <p:spPr>
          <a:xfrm>
            <a:off x="711201" y="1767171"/>
            <a:ext cx="8632824" cy="195615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LDA, chúng tôi giả định rằng:</a:t>
            </a:r>
            <a:endParaRPr sz="1300">
              <a:solidFill>
                <a:srgbClr val="262626"/>
              </a:solidFill>
              <a:latin typeface="Arial"/>
              <a:ea typeface="Arial"/>
              <a:cs typeface="Arial"/>
              <a:sym typeface="Arial"/>
            </a:endParaRPr>
          </a:p>
          <a:p>
            <a:pPr indent="-179387" lvl="1" marL="355600" marR="0" rtl="0" algn="l">
              <a:lnSpc>
                <a:spcPct val="150000"/>
              </a:lnSpc>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Phân phối tài liệu tuân theo Đa thức với liên hợp trước Dirichlet.</a:t>
            </a:r>
            <a:endParaRPr/>
          </a:p>
          <a:p>
            <a:pPr indent="-179387" lvl="1" marL="355600" marR="0" rtl="0" algn="l">
              <a:lnSpc>
                <a:spcPct val="150000"/>
              </a:lnSpc>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Phân phối từ tuân theo Đa thức với liên hợp trước Dirichlet.</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gì chúng ta thực sự có thể quan sát là các tài liệu có chứa các từ. Các chủ đề vẫn còn ẩn.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cũng giả định rằng các tài liệu là “túi từ” trong đó thứ tự không quan trọng.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Bằng một suy luận quy nạp (định lý Bayes), LDA trích xuất phân phối của các chủ đề ẩn.</a:t>
            </a:r>
            <a:endParaRPr/>
          </a:p>
        </p:txBody>
      </p:sp>
      <p:grpSp>
        <p:nvGrpSpPr>
          <p:cNvPr id="2950" name="Google Shape;2950;p149"/>
          <p:cNvGrpSpPr/>
          <p:nvPr/>
        </p:nvGrpSpPr>
        <p:grpSpPr>
          <a:xfrm>
            <a:off x="450000" y="450000"/>
            <a:ext cx="9018000" cy="276999"/>
            <a:chOff x="450000" y="450000"/>
            <a:chExt cx="9018000" cy="276999"/>
          </a:xfrm>
        </p:grpSpPr>
        <p:sp>
          <p:nvSpPr>
            <p:cNvPr id="2951" name="Google Shape;2951;p1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952" name="Google Shape;2952;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pSp>
        <p:nvGrpSpPr>
          <p:cNvPr id="385" name="Google Shape;385;p15"/>
          <p:cNvGrpSpPr/>
          <p:nvPr/>
        </p:nvGrpSpPr>
        <p:grpSpPr>
          <a:xfrm>
            <a:off x="450000" y="450000"/>
            <a:ext cx="9018000" cy="276999"/>
            <a:chOff x="450000" y="450000"/>
            <a:chExt cx="9018000" cy="276999"/>
          </a:xfrm>
        </p:grpSpPr>
        <p:sp>
          <p:nvSpPr>
            <p:cNvPr id="386" name="Google Shape;386;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387" name="Google Shape;387;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388" name="Google Shape;388;p15"/>
          <p:cNvGrpSpPr/>
          <p:nvPr/>
        </p:nvGrpSpPr>
        <p:grpSpPr>
          <a:xfrm>
            <a:off x="495169" y="2002599"/>
            <a:ext cx="8844216" cy="4090697"/>
            <a:chOff x="495169" y="2094270"/>
            <a:chExt cx="8844216" cy="4090697"/>
          </a:xfrm>
        </p:grpSpPr>
        <p:grpSp>
          <p:nvGrpSpPr>
            <p:cNvPr id="389" name="Google Shape;389;p15"/>
            <p:cNvGrpSpPr/>
            <p:nvPr/>
          </p:nvGrpSpPr>
          <p:grpSpPr>
            <a:xfrm>
              <a:off x="2344302" y="2990434"/>
              <a:ext cx="873968" cy="864096"/>
              <a:chOff x="2143100" y="2636912"/>
              <a:chExt cx="873968" cy="864096"/>
            </a:xfrm>
          </p:grpSpPr>
          <p:sp>
            <p:nvSpPr>
              <p:cNvPr id="390" name="Google Shape;390;p15"/>
              <p:cNvSpPr/>
              <p:nvPr/>
            </p:nvSpPr>
            <p:spPr>
              <a:xfrm>
                <a:off x="2143100" y="2636912"/>
                <a:ext cx="864096" cy="864096"/>
              </a:xfrm>
              <a:prstGeom prst="ellipse">
                <a:avLst/>
              </a:pr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391" name="Google Shape;391;p15"/>
              <p:cNvSpPr txBox="1"/>
              <p:nvPr/>
            </p:nvSpPr>
            <p:spPr>
              <a:xfrm>
                <a:off x="2152972" y="2868905"/>
                <a:ext cx="8640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Truy xuất thông tin</a:t>
                </a:r>
                <a:endParaRPr/>
              </a:p>
            </p:txBody>
          </p:sp>
        </p:grpSp>
        <p:grpSp>
          <p:nvGrpSpPr>
            <p:cNvPr id="392" name="Google Shape;392;p15"/>
            <p:cNvGrpSpPr/>
            <p:nvPr/>
          </p:nvGrpSpPr>
          <p:grpSpPr>
            <a:xfrm>
              <a:off x="1723716" y="3602242"/>
              <a:ext cx="873968" cy="864096"/>
              <a:chOff x="2143100" y="2636912"/>
              <a:chExt cx="873968" cy="864096"/>
            </a:xfrm>
          </p:grpSpPr>
          <p:sp>
            <p:nvSpPr>
              <p:cNvPr id="393" name="Google Shape;393;p15"/>
              <p:cNvSpPr/>
              <p:nvPr/>
            </p:nvSpPr>
            <p:spPr>
              <a:xfrm>
                <a:off x="2143100" y="2636912"/>
                <a:ext cx="864096" cy="864096"/>
              </a:xfrm>
              <a:prstGeom prst="ellipse">
                <a:avLst/>
              </a:prstGeom>
              <a:solidFill>
                <a:srgbClr val="00408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394" name="Google Shape;394;p15"/>
              <p:cNvSpPr txBox="1"/>
              <p:nvPr/>
            </p:nvSpPr>
            <p:spPr>
              <a:xfrm>
                <a:off x="2152972" y="2868905"/>
                <a:ext cx="8640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khai thác thông tin</a:t>
                </a:r>
                <a:endParaRPr/>
              </a:p>
            </p:txBody>
          </p:sp>
        </p:grpSp>
        <p:grpSp>
          <p:nvGrpSpPr>
            <p:cNvPr id="395" name="Google Shape;395;p15"/>
            <p:cNvGrpSpPr/>
            <p:nvPr/>
          </p:nvGrpSpPr>
          <p:grpSpPr>
            <a:xfrm>
              <a:off x="1778832" y="4471666"/>
              <a:ext cx="873968" cy="864096"/>
              <a:chOff x="2143100" y="2636912"/>
              <a:chExt cx="873968" cy="864096"/>
            </a:xfrm>
          </p:grpSpPr>
          <p:sp>
            <p:nvSpPr>
              <p:cNvPr id="396" name="Google Shape;396;p15"/>
              <p:cNvSpPr/>
              <p:nvPr/>
            </p:nvSpPr>
            <p:spPr>
              <a:xfrm>
                <a:off x="2143100" y="2636912"/>
                <a:ext cx="864096" cy="864096"/>
              </a:xfrm>
              <a:prstGeom prst="ellipse">
                <a:avLst/>
              </a:prstGeom>
              <a:solidFill>
                <a:srgbClr val="B0E2FB"/>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397" name="Google Shape;397;p15"/>
              <p:cNvSpPr txBox="1"/>
              <p:nvPr/>
            </p:nvSpPr>
            <p:spPr>
              <a:xfrm>
                <a:off x="2152972" y="2868905"/>
                <a:ext cx="8640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Khai thác </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Ý tưởng</a:t>
                </a:r>
                <a:endParaRPr sz="1000">
                  <a:solidFill>
                    <a:schemeClr val="dk1"/>
                  </a:solidFill>
                  <a:latin typeface="Arial"/>
                  <a:ea typeface="Arial"/>
                  <a:cs typeface="Arial"/>
                  <a:sym typeface="Arial"/>
                </a:endParaRPr>
              </a:p>
            </p:txBody>
          </p:sp>
        </p:grpSp>
        <p:grpSp>
          <p:nvGrpSpPr>
            <p:cNvPr id="398" name="Google Shape;398;p15"/>
            <p:cNvGrpSpPr/>
            <p:nvPr/>
          </p:nvGrpSpPr>
          <p:grpSpPr>
            <a:xfrm>
              <a:off x="2513615" y="4934194"/>
              <a:ext cx="873968" cy="864096"/>
              <a:chOff x="2143100" y="2636912"/>
              <a:chExt cx="873968" cy="864096"/>
            </a:xfrm>
          </p:grpSpPr>
          <p:sp>
            <p:nvSpPr>
              <p:cNvPr id="399" name="Google Shape;399;p15"/>
              <p:cNvSpPr/>
              <p:nvPr/>
            </p:nvSpPr>
            <p:spPr>
              <a:xfrm>
                <a:off x="2143100" y="2636912"/>
                <a:ext cx="864096" cy="864096"/>
              </a:xfrm>
              <a:prstGeom prst="ellipse">
                <a:avLst/>
              </a:prstGeom>
              <a:solidFill>
                <a:srgbClr val="FFFFFF"/>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400" name="Google Shape;400;p15"/>
              <p:cNvSpPr txBox="1"/>
              <p:nvPr/>
            </p:nvSpPr>
            <p:spPr>
              <a:xfrm>
                <a:off x="2152972" y="2783182"/>
                <a:ext cx="864096"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Xử lý</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ngôn ngữ</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tự nhiên</a:t>
                </a:r>
                <a:endParaRPr sz="1000">
                  <a:solidFill>
                    <a:schemeClr val="dk1"/>
                  </a:solidFill>
                  <a:latin typeface="Arial"/>
                  <a:ea typeface="Arial"/>
                  <a:cs typeface="Arial"/>
                  <a:sym typeface="Arial"/>
                </a:endParaRPr>
              </a:p>
            </p:txBody>
          </p:sp>
        </p:grpSp>
        <p:grpSp>
          <p:nvGrpSpPr>
            <p:cNvPr id="401" name="Google Shape;401;p15"/>
            <p:cNvGrpSpPr/>
            <p:nvPr/>
          </p:nvGrpSpPr>
          <p:grpSpPr>
            <a:xfrm>
              <a:off x="2422446" y="3607077"/>
              <a:ext cx="1513075" cy="1510370"/>
              <a:chOff x="2143100" y="2636912"/>
              <a:chExt cx="865644" cy="864096"/>
            </a:xfrm>
          </p:grpSpPr>
          <p:sp>
            <p:nvSpPr>
              <p:cNvPr id="402" name="Google Shape;402;p15"/>
              <p:cNvSpPr/>
              <p:nvPr/>
            </p:nvSpPr>
            <p:spPr>
              <a:xfrm>
                <a:off x="2143100" y="2636912"/>
                <a:ext cx="864096" cy="864096"/>
              </a:xfrm>
              <a:prstGeom prst="ellipse">
                <a:avLst/>
              </a:pr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403" name="Google Shape;403;p15"/>
              <p:cNvSpPr txBox="1"/>
              <p:nvPr/>
            </p:nvSpPr>
            <p:spPr>
              <a:xfrm>
                <a:off x="2144648" y="2985601"/>
                <a:ext cx="864096" cy="3697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Khai thác văn bản </a:t>
                </a:r>
                <a:endParaRPr/>
              </a:p>
            </p:txBody>
          </p:sp>
        </p:grpSp>
        <p:grpSp>
          <p:nvGrpSpPr>
            <p:cNvPr id="404" name="Google Shape;404;p15"/>
            <p:cNvGrpSpPr/>
            <p:nvPr/>
          </p:nvGrpSpPr>
          <p:grpSpPr>
            <a:xfrm>
              <a:off x="3543783" y="3134629"/>
              <a:ext cx="873968" cy="864096"/>
              <a:chOff x="2143100" y="2636912"/>
              <a:chExt cx="873968" cy="864096"/>
            </a:xfrm>
          </p:grpSpPr>
          <p:sp>
            <p:nvSpPr>
              <p:cNvPr id="405" name="Google Shape;405;p15"/>
              <p:cNvSpPr/>
              <p:nvPr/>
            </p:nvSpPr>
            <p:spPr>
              <a:xfrm>
                <a:off x="2143100" y="2636912"/>
                <a:ext cx="864096" cy="864096"/>
              </a:xfrm>
              <a:prstGeom prst="ellipse">
                <a:avLst/>
              </a:prstGeom>
              <a:solidFill>
                <a:srgbClr val="7B7BFB"/>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406" name="Google Shape;406;p15"/>
              <p:cNvSpPr txBox="1"/>
              <p:nvPr/>
            </p:nvSpPr>
            <p:spPr>
              <a:xfrm>
                <a:off x="2152972" y="2943037"/>
                <a:ext cx="8640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Khai thác nội dung web</a:t>
                </a:r>
                <a:endParaRPr/>
              </a:p>
            </p:txBody>
          </p:sp>
        </p:grpSp>
        <p:grpSp>
          <p:nvGrpSpPr>
            <p:cNvPr id="407" name="Google Shape;407;p15"/>
            <p:cNvGrpSpPr/>
            <p:nvPr/>
          </p:nvGrpSpPr>
          <p:grpSpPr>
            <a:xfrm>
              <a:off x="3844204" y="3925237"/>
              <a:ext cx="1005404" cy="864096"/>
              <a:chOff x="2143100" y="2636912"/>
              <a:chExt cx="873968" cy="864096"/>
            </a:xfrm>
          </p:grpSpPr>
          <p:sp>
            <p:nvSpPr>
              <p:cNvPr id="408" name="Google Shape;408;p15"/>
              <p:cNvSpPr/>
              <p:nvPr/>
            </p:nvSpPr>
            <p:spPr>
              <a:xfrm>
                <a:off x="2143100" y="2636912"/>
                <a:ext cx="864096" cy="864096"/>
              </a:xfrm>
              <a:prstGeom prst="ellipse">
                <a:avLst/>
              </a:prstGeom>
              <a:solidFill>
                <a:srgbClr val="B0E2FB"/>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409" name="Google Shape;409;p15"/>
              <p:cNvSpPr txBox="1"/>
              <p:nvPr/>
            </p:nvSpPr>
            <p:spPr>
              <a:xfrm>
                <a:off x="2152972" y="2943037"/>
                <a:ext cx="864096"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Phân loại</a:t>
                </a:r>
                <a:endParaRPr sz="1000">
                  <a:solidFill>
                    <a:schemeClr val="dk1"/>
                  </a:solidFill>
                  <a:latin typeface="Arial"/>
                  <a:ea typeface="Arial"/>
                  <a:cs typeface="Arial"/>
                  <a:sym typeface="Arial"/>
                </a:endParaRPr>
              </a:p>
            </p:txBody>
          </p:sp>
        </p:grpSp>
        <p:grpSp>
          <p:nvGrpSpPr>
            <p:cNvPr id="410" name="Google Shape;410;p15"/>
            <p:cNvGrpSpPr/>
            <p:nvPr/>
          </p:nvGrpSpPr>
          <p:grpSpPr>
            <a:xfrm>
              <a:off x="3509520" y="4720524"/>
              <a:ext cx="873968" cy="864096"/>
              <a:chOff x="2143100" y="2636912"/>
              <a:chExt cx="873968" cy="864096"/>
            </a:xfrm>
          </p:grpSpPr>
          <p:sp>
            <p:nvSpPr>
              <p:cNvPr id="411" name="Google Shape;411;p15"/>
              <p:cNvSpPr/>
              <p:nvPr/>
            </p:nvSpPr>
            <p:spPr>
              <a:xfrm>
                <a:off x="2143100" y="2636912"/>
                <a:ext cx="864096" cy="864096"/>
              </a:xfrm>
              <a:prstGeom prst="ellipse">
                <a:avLst/>
              </a:prstGeom>
              <a:solidFill>
                <a:srgbClr val="00408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412" name="Google Shape;412;p15"/>
              <p:cNvSpPr txBox="1"/>
              <p:nvPr/>
            </p:nvSpPr>
            <p:spPr>
              <a:xfrm>
                <a:off x="2152972" y="2943037"/>
                <a:ext cx="864096"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Phân cụm</a:t>
                </a:r>
                <a:endParaRPr sz="1000">
                  <a:solidFill>
                    <a:schemeClr val="lt1"/>
                  </a:solidFill>
                  <a:latin typeface="Arial"/>
                  <a:ea typeface="Arial"/>
                  <a:cs typeface="Arial"/>
                  <a:sym typeface="Arial"/>
                </a:endParaRPr>
              </a:p>
            </p:txBody>
          </p:sp>
        </p:grpSp>
        <p:sp>
          <p:nvSpPr>
            <p:cNvPr id="413" name="Google Shape;413;p15"/>
            <p:cNvSpPr/>
            <p:nvPr/>
          </p:nvSpPr>
          <p:spPr>
            <a:xfrm>
              <a:off x="495169" y="2198756"/>
              <a:ext cx="5437268" cy="3986211"/>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15"/>
            <p:cNvSpPr txBox="1"/>
            <p:nvPr/>
          </p:nvSpPr>
          <p:spPr>
            <a:xfrm>
              <a:off x="1940924" y="2396414"/>
              <a:ext cx="24019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1429A0"/>
                  </a:solidFill>
                  <a:latin typeface="Arial"/>
                  <a:ea typeface="Arial"/>
                  <a:cs typeface="Arial"/>
                  <a:sym typeface="Arial"/>
                </a:rPr>
                <a:t>Phân tích văn bản</a:t>
              </a:r>
              <a:endParaRPr sz="2400">
                <a:solidFill>
                  <a:srgbClr val="1429A0"/>
                </a:solidFill>
                <a:latin typeface="Arial"/>
                <a:ea typeface="Arial"/>
                <a:cs typeface="Arial"/>
                <a:sym typeface="Arial"/>
              </a:endParaRPr>
            </a:p>
          </p:txBody>
        </p:sp>
        <p:sp>
          <p:nvSpPr>
            <p:cNvPr id="415" name="Google Shape;415;p15"/>
            <p:cNvSpPr/>
            <p:nvPr/>
          </p:nvSpPr>
          <p:spPr>
            <a:xfrm>
              <a:off x="1375012" y="2968306"/>
              <a:ext cx="1311428"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So khớp tài liệu</a:t>
              </a:r>
              <a:endParaRPr sz="900">
                <a:solidFill>
                  <a:schemeClr val="dk1"/>
                </a:solidFill>
                <a:latin typeface="Arial"/>
                <a:ea typeface="Arial"/>
                <a:cs typeface="Arial"/>
                <a:sym typeface="Arial"/>
              </a:endParaRPr>
            </a:p>
          </p:txBody>
        </p:sp>
        <p:sp>
          <p:nvSpPr>
            <p:cNvPr id="416" name="Google Shape;416;p15"/>
            <p:cNvSpPr/>
            <p:nvPr/>
          </p:nvSpPr>
          <p:spPr>
            <a:xfrm>
              <a:off x="1109201" y="3182930"/>
              <a:ext cx="1311428"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Tối ưu hóa Tìm kiếm</a:t>
              </a:r>
              <a:endParaRPr sz="900">
                <a:solidFill>
                  <a:schemeClr val="dk1"/>
                </a:solidFill>
                <a:latin typeface="Arial"/>
                <a:ea typeface="Arial"/>
                <a:cs typeface="Arial"/>
                <a:sym typeface="Arial"/>
              </a:endParaRPr>
            </a:p>
          </p:txBody>
        </p:sp>
        <p:sp>
          <p:nvSpPr>
            <p:cNvPr id="417" name="Google Shape;417;p15"/>
            <p:cNvSpPr/>
            <p:nvPr/>
          </p:nvSpPr>
          <p:spPr>
            <a:xfrm>
              <a:off x="1448027" y="3390003"/>
              <a:ext cx="985794"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Chỉ số đảo ngược</a:t>
              </a:r>
              <a:endParaRPr sz="900">
                <a:solidFill>
                  <a:schemeClr val="dk1"/>
                </a:solidFill>
                <a:latin typeface="Arial"/>
                <a:ea typeface="Arial"/>
                <a:cs typeface="Arial"/>
                <a:sym typeface="Arial"/>
              </a:endParaRPr>
            </a:p>
          </p:txBody>
        </p:sp>
        <p:sp>
          <p:nvSpPr>
            <p:cNvPr id="418" name="Google Shape;418;p15"/>
            <p:cNvSpPr/>
            <p:nvPr/>
          </p:nvSpPr>
          <p:spPr>
            <a:xfrm>
              <a:off x="1016482" y="3695884"/>
              <a:ext cx="1099530"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Khai thác thực thể</a:t>
              </a:r>
              <a:endParaRPr sz="900">
                <a:solidFill>
                  <a:schemeClr val="dk1"/>
                </a:solidFill>
                <a:latin typeface="Arial"/>
                <a:ea typeface="Arial"/>
                <a:cs typeface="Arial"/>
                <a:sym typeface="Arial"/>
              </a:endParaRPr>
            </a:p>
          </p:txBody>
        </p:sp>
        <p:sp>
          <p:nvSpPr>
            <p:cNvPr id="419" name="Google Shape;419;p15"/>
            <p:cNvSpPr/>
            <p:nvPr/>
          </p:nvSpPr>
          <p:spPr>
            <a:xfrm>
              <a:off x="692512" y="3933980"/>
              <a:ext cx="1099530"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đồng tham khảo</a:t>
              </a:r>
              <a:endParaRPr sz="900">
                <a:solidFill>
                  <a:schemeClr val="dk1"/>
                </a:solidFill>
                <a:latin typeface="Arial"/>
                <a:ea typeface="Arial"/>
                <a:cs typeface="Arial"/>
                <a:sym typeface="Arial"/>
              </a:endParaRPr>
            </a:p>
          </p:txBody>
        </p:sp>
        <p:sp>
          <p:nvSpPr>
            <p:cNvPr id="420" name="Google Shape;420;p15"/>
            <p:cNvSpPr/>
            <p:nvPr/>
          </p:nvSpPr>
          <p:spPr>
            <a:xfrm>
              <a:off x="707501" y="4191876"/>
              <a:ext cx="1510999"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Khai thác mối quan hệ</a:t>
              </a:r>
              <a:endParaRPr sz="900">
                <a:solidFill>
                  <a:schemeClr val="dk1"/>
                </a:solidFill>
                <a:latin typeface="Arial"/>
                <a:ea typeface="Arial"/>
                <a:cs typeface="Arial"/>
                <a:sym typeface="Arial"/>
              </a:endParaRPr>
            </a:p>
          </p:txBody>
        </p:sp>
        <p:sp>
          <p:nvSpPr>
            <p:cNvPr id="421" name="Google Shape;421;p15"/>
            <p:cNvSpPr/>
            <p:nvPr/>
          </p:nvSpPr>
          <p:spPr>
            <a:xfrm>
              <a:off x="1170144" y="4549405"/>
              <a:ext cx="873860"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cụm từ</a:t>
              </a:r>
              <a:endParaRPr sz="900">
                <a:solidFill>
                  <a:schemeClr val="dk1"/>
                </a:solidFill>
                <a:latin typeface="Arial"/>
                <a:ea typeface="Arial"/>
                <a:cs typeface="Arial"/>
                <a:sym typeface="Arial"/>
              </a:endParaRPr>
            </a:p>
          </p:txBody>
        </p:sp>
        <p:sp>
          <p:nvSpPr>
            <p:cNvPr id="422" name="Google Shape;422;p15"/>
            <p:cNvSpPr/>
            <p:nvPr/>
          </p:nvSpPr>
          <p:spPr>
            <a:xfrm>
              <a:off x="803249" y="4814021"/>
              <a:ext cx="1107944"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Nhóm từ</a:t>
              </a:r>
              <a:endParaRPr sz="900">
                <a:solidFill>
                  <a:schemeClr val="dk1"/>
                </a:solidFill>
                <a:latin typeface="Arial"/>
                <a:ea typeface="Arial"/>
                <a:cs typeface="Arial"/>
                <a:sym typeface="Arial"/>
              </a:endParaRPr>
            </a:p>
          </p:txBody>
        </p:sp>
        <p:sp>
          <p:nvSpPr>
            <p:cNvPr id="423" name="Google Shape;423;p15"/>
            <p:cNvSpPr/>
            <p:nvPr/>
          </p:nvSpPr>
          <p:spPr>
            <a:xfrm>
              <a:off x="1073089" y="5064599"/>
              <a:ext cx="1186939"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Phân tích tình cảm</a:t>
              </a:r>
              <a:endParaRPr sz="900">
                <a:solidFill>
                  <a:schemeClr val="dk1"/>
                </a:solidFill>
                <a:latin typeface="Arial"/>
                <a:ea typeface="Arial"/>
                <a:cs typeface="Arial"/>
                <a:sym typeface="Arial"/>
              </a:endParaRPr>
            </a:p>
          </p:txBody>
        </p:sp>
        <p:sp>
          <p:nvSpPr>
            <p:cNvPr id="424" name="Google Shape;424;p15"/>
            <p:cNvSpPr/>
            <p:nvPr/>
          </p:nvSpPr>
          <p:spPr>
            <a:xfrm>
              <a:off x="1764584" y="5354768"/>
              <a:ext cx="850615"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Token hóa</a:t>
              </a:r>
              <a:endParaRPr sz="900">
                <a:solidFill>
                  <a:schemeClr val="dk1"/>
                </a:solidFill>
                <a:latin typeface="Arial"/>
                <a:ea typeface="Arial"/>
                <a:cs typeface="Arial"/>
                <a:sym typeface="Arial"/>
              </a:endParaRPr>
            </a:p>
          </p:txBody>
        </p:sp>
        <p:sp>
          <p:nvSpPr>
            <p:cNvPr id="425" name="Google Shape;425;p15"/>
            <p:cNvSpPr/>
            <p:nvPr/>
          </p:nvSpPr>
          <p:spPr>
            <a:xfrm>
              <a:off x="1852569" y="5565979"/>
              <a:ext cx="1020052"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bổ đề</a:t>
              </a:r>
              <a:endParaRPr sz="900">
                <a:solidFill>
                  <a:schemeClr val="dk1"/>
                </a:solidFill>
                <a:latin typeface="Arial"/>
                <a:ea typeface="Arial"/>
                <a:cs typeface="Arial"/>
                <a:sym typeface="Arial"/>
              </a:endParaRPr>
            </a:p>
          </p:txBody>
        </p:sp>
        <p:sp>
          <p:nvSpPr>
            <p:cNvPr id="426" name="Google Shape;426;p15"/>
            <p:cNvSpPr/>
            <p:nvPr/>
          </p:nvSpPr>
          <p:spPr>
            <a:xfrm>
              <a:off x="2550342" y="5760464"/>
              <a:ext cx="1412239"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Gắn thẻ một phần của bài phát biểu</a:t>
              </a:r>
              <a:endParaRPr sz="900">
                <a:solidFill>
                  <a:schemeClr val="dk1"/>
                </a:solidFill>
                <a:latin typeface="Arial"/>
                <a:ea typeface="Arial"/>
                <a:cs typeface="Arial"/>
                <a:sym typeface="Arial"/>
              </a:endParaRPr>
            </a:p>
          </p:txBody>
        </p:sp>
        <p:sp>
          <p:nvSpPr>
            <p:cNvPr id="427" name="Google Shape;427;p15"/>
            <p:cNvSpPr/>
            <p:nvPr/>
          </p:nvSpPr>
          <p:spPr>
            <a:xfrm>
              <a:off x="3976345" y="4862990"/>
              <a:ext cx="1260380"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Tính tương đồng của tài liệu</a:t>
              </a:r>
              <a:endParaRPr sz="900">
                <a:solidFill>
                  <a:schemeClr val="dk1"/>
                </a:solidFill>
                <a:latin typeface="Arial"/>
                <a:ea typeface="Arial"/>
                <a:cs typeface="Arial"/>
                <a:sym typeface="Arial"/>
              </a:endParaRPr>
            </a:p>
          </p:txBody>
        </p:sp>
        <p:sp>
          <p:nvSpPr>
            <p:cNvPr id="428" name="Google Shape;428;p15"/>
            <p:cNvSpPr/>
            <p:nvPr/>
          </p:nvSpPr>
          <p:spPr>
            <a:xfrm>
              <a:off x="3855561" y="5267028"/>
              <a:ext cx="1335788"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Phân cụm tài liệu</a:t>
              </a:r>
              <a:endParaRPr sz="900">
                <a:solidFill>
                  <a:schemeClr val="dk1"/>
                </a:solidFill>
                <a:latin typeface="Arial"/>
                <a:ea typeface="Arial"/>
                <a:cs typeface="Arial"/>
                <a:sym typeface="Arial"/>
              </a:endParaRPr>
            </a:p>
          </p:txBody>
        </p:sp>
        <p:sp>
          <p:nvSpPr>
            <p:cNvPr id="429" name="Google Shape;429;p15"/>
            <p:cNvSpPr/>
            <p:nvPr/>
          </p:nvSpPr>
          <p:spPr>
            <a:xfrm>
              <a:off x="4168024" y="4496682"/>
              <a:ext cx="1570650"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Phân loại tài liệu</a:t>
              </a:r>
              <a:endParaRPr sz="900">
                <a:solidFill>
                  <a:schemeClr val="dk1"/>
                </a:solidFill>
                <a:latin typeface="Arial"/>
                <a:ea typeface="Arial"/>
                <a:cs typeface="Arial"/>
                <a:sym typeface="Arial"/>
              </a:endParaRPr>
            </a:p>
          </p:txBody>
        </p:sp>
        <p:sp>
          <p:nvSpPr>
            <p:cNvPr id="430" name="Google Shape;430;p15"/>
            <p:cNvSpPr/>
            <p:nvPr/>
          </p:nvSpPr>
          <p:spPr>
            <a:xfrm>
              <a:off x="4760087" y="4259366"/>
              <a:ext cx="977777"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Phát hiện cảnh báo</a:t>
              </a:r>
              <a:endParaRPr sz="900">
                <a:solidFill>
                  <a:schemeClr val="dk1"/>
                </a:solidFill>
                <a:latin typeface="Arial"/>
                <a:ea typeface="Arial"/>
                <a:cs typeface="Arial"/>
                <a:sym typeface="Arial"/>
              </a:endParaRPr>
            </a:p>
          </p:txBody>
        </p:sp>
        <p:sp>
          <p:nvSpPr>
            <p:cNvPr id="431" name="Google Shape;431;p15"/>
            <p:cNvSpPr/>
            <p:nvPr/>
          </p:nvSpPr>
          <p:spPr>
            <a:xfrm>
              <a:off x="4270848" y="4018564"/>
              <a:ext cx="1192757"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Xếp hạng tài liệu</a:t>
              </a:r>
              <a:endParaRPr sz="900">
                <a:solidFill>
                  <a:schemeClr val="dk1"/>
                </a:solidFill>
                <a:latin typeface="Arial"/>
                <a:ea typeface="Arial"/>
                <a:cs typeface="Arial"/>
                <a:sym typeface="Arial"/>
              </a:endParaRPr>
            </a:p>
          </p:txBody>
        </p:sp>
        <p:sp>
          <p:nvSpPr>
            <p:cNvPr id="432" name="Google Shape;432;p15"/>
            <p:cNvSpPr/>
            <p:nvPr/>
          </p:nvSpPr>
          <p:spPr>
            <a:xfrm>
              <a:off x="4345916" y="3579631"/>
              <a:ext cx="1392758"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Phân tích cấu trúc web</a:t>
              </a:r>
              <a:endParaRPr/>
            </a:p>
          </p:txBody>
        </p:sp>
        <p:sp>
          <p:nvSpPr>
            <p:cNvPr id="433" name="Google Shape;433;p15"/>
            <p:cNvSpPr/>
            <p:nvPr/>
          </p:nvSpPr>
          <p:spPr>
            <a:xfrm>
              <a:off x="4318057" y="3342544"/>
              <a:ext cx="920788"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Phân tích trang web</a:t>
              </a:r>
              <a:endParaRPr/>
            </a:p>
          </p:txBody>
        </p:sp>
        <p:sp>
          <p:nvSpPr>
            <p:cNvPr id="434" name="Google Shape;434;p15"/>
            <p:cNvSpPr/>
            <p:nvPr/>
          </p:nvSpPr>
          <p:spPr>
            <a:xfrm>
              <a:off x="3974225" y="3087204"/>
              <a:ext cx="1264620" cy="175479"/>
            </a:xfrm>
            <a:prstGeom prst="roundRect">
              <a:avLst>
                <a:gd fmla="val 16667" name="adj"/>
              </a:avLst>
            </a:prstGeom>
            <a:solidFill>
              <a:schemeClr val="lt1"/>
            </a:solidFill>
            <a:ln cap="flat" cmpd="sng" w="12700">
              <a:solidFill>
                <a:srgbClr val="BFBFB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Khai thác nội dung web</a:t>
              </a:r>
              <a:endParaRPr/>
            </a:p>
          </p:txBody>
        </p:sp>
        <p:sp>
          <p:nvSpPr>
            <p:cNvPr id="435" name="Google Shape;435;p15"/>
            <p:cNvSpPr/>
            <p:nvPr/>
          </p:nvSpPr>
          <p:spPr>
            <a:xfrm>
              <a:off x="1096487" y="2094270"/>
              <a:ext cx="4162285" cy="331313"/>
            </a:xfrm>
            <a:prstGeom prst="rightArrow">
              <a:avLst>
                <a:gd fmla="val 50000" name="adj1"/>
                <a:gd fmla="val 50000" name="adj2"/>
              </a:avLst>
            </a:prstGeom>
            <a:solidFill>
              <a:srgbClr val="D8E2F3"/>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15"/>
            <p:cNvSpPr/>
            <p:nvPr/>
          </p:nvSpPr>
          <p:spPr>
            <a:xfrm>
              <a:off x="5571190" y="3202881"/>
              <a:ext cx="3768195" cy="1954310"/>
            </a:xfrm>
            <a:custGeom>
              <a:rect b="b" l="l" r="r" t="t"/>
              <a:pathLst>
                <a:path extrusionOk="0" h="1954310" w="3768195">
                  <a:moveTo>
                    <a:pt x="720540" y="0"/>
                  </a:moveTo>
                  <a:lnTo>
                    <a:pt x="3652109" y="0"/>
                  </a:lnTo>
                  <a:cubicBezTo>
                    <a:pt x="3716222" y="0"/>
                    <a:pt x="3768195" y="51973"/>
                    <a:pt x="3768195" y="116086"/>
                  </a:cubicBezTo>
                  <a:lnTo>
                    <a:pt x="3768195" y="1838224"/>
                  </a:lnTo>
                  <a:cubicBezTo>
                    <a:pt x="3768195" y="1902337"/>
                    <a:pt x="3716222" y="1954310"/>
                    <a:pt x="3652109" y="1954310"/>
                  </a:cubicBezTo>
                  <a:lnTo>
                    <a:pt x="720540" y="1954310"/>
                  </a:lnTo>
                  <a:cubicBezTo>
                    <a:pt x="656427" y="1954310"/>
                    <a:pt x="604454" y="1902337"/>
                    <a:pt x="604454" y="1838224"/>
                  </a:cubicBezTo>
                  <a:lnTo>
                    <a:pt x="604454" y="1028276"/>
                  </a:lnTo>
                  <a:lnTo>
                    <a:pt x="244023" y="1028276"/>
                  </a:lnTo>
                  <a:lnTo>
                    <a:pt x="244023" y="1150287"/>
                  </a:lnTo>
                  <a:lnTo>
                    <a:pt x="0" y="906265"/>
                  </a:lnTo>
                  <a:lnTo>
                    <a:pt x="244023" y="662242"/>
                  </a:lnTo>
                  <a:lnTo>
                    <a:pt x="244023" y="784253"/>
                  </a:lnTo>
                  <a:lnTo>
                    <a:pt x="604454" y="784253"/>
                  </a:lnTo>
                  <a:lnTo>
                    <a:pt x="604454" y="116086"/>
                  </a:lnTo>
                  <a:cubicBezTo>
                    <a:pt x="604454" y="51973"/>
                    <a:pt x="656427" y="0"/>
                    <a:pt x="720540" y="0"/>
                  </a:cubicBezTo>
                  <a:close/>
                </a:path>
              </a:pathLst>
            </a:custGeom>
            <a:solidFill>
              <a:srgbClr val="D8E2F3"/>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7" name="Google Shape;437;p15"/>
            <p:cNvGrpSpPr/>
            <p:nvPr/>
          </p:nvGrpSpPr>
          <p:grpSpPr>
            <a:xfrm>
              <a:off x="6310879" y="3334548"/>
              <a:ext cx="2914250" cy="1675646"/>
              <a:chOff x="6346983" y="3248046"/>
              <a:chExt cx="2896395" cy="1846359"/>
            </a:xfrm>
          </p:grpSpPr>
          <p:sp>
            <p:nvSpPr>
              <p:cNvPr id="438" name="Google Shape;438;p15"/>
              <p:cNvSpPr/>
              <p:nvPr/>
            </p:nvSpPr>
            <p:spPr>
              <a:xfrm>
                <a:off x="6606909" y="3248046"/>
                <a:ext cx="844800" cy="365106"/>
              </a:xfrm>
              <a:prstGeom prst="roundRect">
                <a:avLst>
                  <a:gd fmla="val 16667" name="adj"/>
                </a:avLst>
              </a:prstGeom>
              <a:solidFill>
                <a:srgbClr val="CAEBF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Thống kê</a:t>
                </a:r>
                <a:endParaRPr sz="1200">
                  <a:solidFill>
                    <a:schemeClr val="dk1"/>
                  </a:solidFill>
                  <a:latin typeface="Arial"/>
                  <a:ea typeface="Arial"/>
                  <a:cs typeface="Arial"/>
                  <a:sym typeface="Arial"/>
                </a:endParaRPr>
              </a:p>
            </p:txBody>
          </p:sp>
          <p:sp>
            <p:nvSpPr>
              <p:cNvPr id="439" name="Google Shape;439;p15"/>
              <p:cNvSpPr/>
              <p:nvPr/>
            </p:nvSpPr>
            <p:spPr>
              <a:xfrm>
                <a:off x="7567939" y="3257664"/>
                <a:ext cx="1463433" cy="365106"/>
              </a:xfrm>
              <a:prstGeom prst="roundRect">
                <a:avLst>
                  <a:gd fmla="val 16667" name="adj"/>
                </a:avLst>
              </a:prstGeom>
              <a:solidFill>
                <a:srgbClr val="E6E6E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Học máy</a:t>
                </a:r>
                <a:endParaRPr sz="1200">
                  <a:solidFill>
                    <a:schemeClr val="dk1"/>
                  </a:solidFill>
                  <a:latin typeface="Arial"/>
                  <a:ea typeface="Arial"/>
                  <a:cs typeface="Arial"/>
                  <a:sym typeface="Arial"/>
                </a:endParaRPr>
              </a:p>
            </p:txBody>
          </p:sp>
          <p:sp>
            <p:nvSpPr>
              <p:cNvPr id="440" name="Google Shape;440;p15"/>
              <p:cNvSpPr/>
              <p:nvPr/>
            </p:nvSpPr>
            <p:spPr>
              <a:xfrm>
                <a:off x="6939831" y="3727054"/>
                <a:ext cx="1704008" cy="365107"/>
              </a:xfrm>
              <a:prstGeom prst="roundRect">
                <a:avLst>
                  <a:gd fmla="val 16667" name="adj"/>
                </a:avLst>
              </a:prstGeom>
              <a:solidFill>
                <a:srgbClr val="A7F3F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Khoa học quản lý</a:t>
                </a:r>
                <a:endParaRPr sz="1200">
                  <a:solidFill>
                    <a:schemeClr val="dk1"/>
                  </a:solidFill>
                  <a:latin typeface="Arial"/>
                  <a:ea typeface="Arial"/>
                  <a:cs typeface="Arial"/>
                  <a:sym typeface="Arial"/>
                </a:endParaRPr>
              </a:p>
            </p:txBody>
          </p:sp>
          <p:sp>
            <p:nvSpPr>
              <p:cNvPr id="441" name="Google Shape;441;p15"/>
              <p:cNvSpPr/>
              <p:nvPr/>
            </p:nvSpPr>
            <p:spPr>
              <a:xfrm>
                <a:off x="7818745" y="4720524"/>
                <a:ext cx="1424633" cy="365106"/>
              </a:xfrm>
              <a:prstGeom prst="roundRect">
                <a:avLst>
                  <a:gd fmla="val 16667" name="adj"/>
                </a:avLst>
              </a:prstGeom>
              <a:solidFill>
                <a:srgbClr val="92D5F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Khoa học máy tính</a:t>
                </a:r>
                <a:endParaRPr sz="1200">
                  <a:solidFill>
                    <a:schemeClr val="dk1"/>
                  </a:solidFill>
                  <a:latin typeface="Arial"/>
                  <a:ea typeface="Arial"/>
                  <a:cs typeface="Arial"/>
                  <a:sym typeface="Arial"/>
                </a:endParaRPr>
              </a:p>
            </p:txBody>
          </p:sp>
          <p:sp>
            <p:nvSpPr>
              <p:cNvPr id="442" name="Google Shape;442;p15"/>
              <p:cNvSpPr/>
              <p:nvPr/>
            </p:nvSpPr>
            <p:spPr>
              <a:xfrm>
                <a:off x="6939831" y="4220782"/>
                <a:ext cx="1704008" cy="365107"/>
              </a:xfrm>
              <a:prstGeom prst="roundRect">
                <a:avLst>
                  <a:gd fmla="val 16667" name="adj"/>
                </a:avLst>
              </a:prstGeom>
              <a:solidFill>
                <a:srgbClr val="BBFFF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Trí tuệ nhân tạo</a:t>
                </a:r>
                <a:endParaRPr sz="1200">
                  <a:solidFill>
                    <a:schemeClr val="dk1"/>
                  </a:solidFill>
                  <a:latin typeface="Arial"/>
                  <a:ea typeface="Arial"/>
                  <a:cs typeface="Arial"/>
                  <a:sym typeface="Arial"/>
                </a:endParaRPr>
              </a:p>
            </p:txBody>
          </p:sp>
          <p:sp>
            <p:nvSpPr>
              <p:cNvPr id="443" name="Google Shape;443;p15"/>
              <p:cNvSpPr/>
              <p:nvPr/>
            </p:nvSpPr>
            <p:spPr>
              <a:xfrm>
                <a:off x="6346983" y="4729299"/>
                <a:ext cx="1389497" cy="365106"/>
              </a:xfrm>
              <a:prstGeom prst="roundRect">
                <a:avLst>
                  <a:gd fmla="val 16667" name="adj"/>
                </a:avLst>
              </a:prstGeom>
              <a:solidFill>
                <a:srgbClr val="D2D1D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Các ngành khác</a:t>
                </a:r>
                <a:endParaRPr sz="1200">
                  <a:solidFill>
                    <a:schemeClr val="dk1"/>
                  </a:solidFill>
                  <a:latin typeface="Arial"/>
                  <a:ea typeface="Arial"/>
                  <a:cs typeface="Arial"/>
                  <a:sym typeface="Arial"/>
                </a:endParaRPr>
              </a:p>
            </p:txBody>
          </p:sp>
        </p:grpSp>
      </p:grpSp>
      <p:grpSp>
        <p:nvGrpSpPr>
          <p:cNvPr id="444" name="Google Shape;444;p15"/>
          <p:cNvGrpSpPr/>
          <p:nvPr/>
        </p:nvGrpSpPr>
        <p:grpSpPr>
          <a:xfrm>
            <a:off x="559817" y="1484784"/>
            <a:ext cx="8783192" cy="200055"/>
            <a:chOff x="559817" y="2136914"/>
            <a:chExt cx="8783192" cy="200055"/>
          </a:xfrm>
        </p:grpSpPr>
        <p:sp>
          <p:nvSpPr>
            <p:cNvPr id="445" name="Google Shape;445;p1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46" name="Google Shape;446;p1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Các thuật toán khai thác văn bản và chủ đề của chúng (3/3)</a:t>
              </a:r>
              <a:endParaRPr sz="1300">
                <a:solidFill>
                  <a:srgbClr val="262626"/>
                </a:solidFill>
                <a:latin typeface="Arial"/>
                <a:ea typeface="Arial"/>
                <a:cs typeface="Arial"/>
                <a:sym typeface="Arial"/>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7" name="Shape 2957"/>
        <p:cNvGrpSpPr/>
        <p:nvPr/>
      </p:nvGrpSpPr>
      <p:grpSpPr>
        <a:xfrm>
          <a:off x="0" y="0"/>
          <a:ext cx="0" cy="0"/>
          <a:chOff x="0" y="0"/>
          <a:chExt cx="0" cy="0"/>
        </a:xfrm>
      </p:grpSpPr>
      <p:sp>
        <p:nvSpPr>
          <p:cNvPr id="2958" name="Google Shape;2958;p150"/>
          <p:cNvSpPr/>
          <p:nvPr/>
        </p:nvSpPr>
        <p:spPr>
          <a:xfrm>
            <a:off x="711201" y="3597181"/>
            <a:ext cx="8632824" cy="216134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minh họa trong một "ký hiệu tấm".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chữ nhật có nghĩa là </a:t>
            </a:r>
            <a:r>
              <a:rPr lang="en-US" sz="1300">
                <a:solidFill>
                  <a:srgbClr val="1429A0"/>
                </a:solidFill>
                <a:latin typeface="Arial"/>
                <a:ea typeface="Arial"/>
                <a:cs typeface="Arial"/>
                <a:sym typeface="Arial"/>
              </a:rPr>
              <a:t>các bước lặp đi lặp lại</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giả định rằng có tổng cộng:</a:t>
            </a:r>
            <a:endParaRPr/>
          </a:p>
          <a:p>
            <a:pPr indent="-179387" lvl="1" marL="355600" marR="0" rtl="0" algn="l">
              <a:lnSpc>
                <a:spcPct val="15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𝐷 tài liệu sao cho 𝑑=1,…,𝐷</a:t>
            </a:r>
            <a:endParaRPr/>
          </a:p>
          <a:p>
            <a:pPr indent="-179387" lvl="1" marL="355600" marR="0" rtl="0" algn="l">
              <a:lnSpc>
                <a:spcPct val="150000"/>
              </a:lnSpc>
              <a:spcBef>
                <a:spcPts val="2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𝑁 từ sao cho 𝑛=1,…,𝑁</a:t>
            </a:r>
            <a:endParaRPr/>
          </a:p>
          <a:p>
            <a:pPr indent="-179387" lvl="1" marL="355600" marR="0" rtl="0" algn="l">
              <a:lnSpc>
                <a:spcPct val="150000"/>
              </a:lnSpc>
              <a:spcBef>
                <a:spcPts val="2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𝐾 chủ đề sao cho 𝑘=1,…,𝐾</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Ngoài ra, chúng tôi giả sử rằng số lượng từ (đặc điểm) khác nhau là 𝐹.</a:t>
            </a:r>
            <a:endParaRPr sz="1300">
              <a:solidFill>
                <a:srgbClr val="262626"/>
              </a:solidFill>
              <a:latin typeface="Arial"/>
              <a:ea typeface="Arial"/>
              <a:cs typeface="Arial"/>
              <a:sym typeface="Arial"/>
            </a:endParaRPr>
          </a:p>
        </p:txBody>
      </p:sp>
      <p:grpSp>
        <p:nvGrpSpPr>
          <p:cNvPr id="2959" name="Google Shape;2959;p150"/>
          <p:cNvGrpSpPr/>
          <p:nvPr/>
        </p:nvGrpSpPr>
        <p:grpSpPr>
          <a:xfrm>
            <a:off x="1004698" y="1931283"/>
            <a:ext cx="7893429" cy="1460380"/>
            <a:chOff x="869860" y="2540118"/>
            <a:chExt cx="7893429" cy="1460380"/>
          </a:xfrm>
        </p:grpSpPr>
        <p:sp>
          <p:nvSpPr>
            <p:cNvPr id="2960" name="Google Shape;2960;p150"/>
            <p:cNvSpPr/>
            <p:nvPr/>
          </p:nvSpPr>
          <p:spPr>
            <a:xfrm>
              <a:off x="6456885" y="2540118"/>
              <a:ext cx="1734450" cy="146038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61" name="Google Shape;2961;p150"/>
            <p:cNvSpPr txBox="1"/>
            <p:nvPr/>
          </p:nvSpPr>
          <p:spPr>
            <a:xfrm>
              <a:off x="8474323" y="3429000"/>
              <a:ext cx="288966" cy="338554"/>
            </a:xfrm>
            <a:prstGeom prst="rect">
              <a:avLst/>
            </a:prstGeom>
            <a:blipFill rotWithShape="1">
              <a:blip r:embed="rId3">
                <a:alphaModFix/>
              </a:blip>
              <a:stretch>
                <a:fillRect b="-10907" l="0" r="-624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62" name="Google Shape;2962;p150"/>
            <p:cNvSpPr/>
            <p:nvPr/>
          </p:nvSpPr>
          <p:spPr>
            <a:xfrm>
              <a:off x="1565055" y="2540118"/>
              <a:ext cx="4412437" cy="146038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63" name="Google Shape;2963;p150"/>
            <p:cNvSpPr/>
            <p:nvPr/>
          </p:nvSpPr>
          <p:spPr>
            <a:xfrm>
              <a:off x="3302379" y="2676020"/>
              <a:ext cx="2548468" cy="1199877"/>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64" name="Google Shape;2964;p150"/>
            <p:cNvSpPr/>
            <p:nvPr/>
          </p:nvSpPr>
          <p:spPr>
            <a:xfrm>
              <a:off x="1711490"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2965" name="Google Shape;2965;p150"/>
            <p:cNvSpPr/>
            <p:nvPr/>
          </p:nvSpPr>
          <p:spPr>
            <a:xfrm>
              <a:off x="3510220"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2966" name="Google Shape;2966;p150"/>
            <p:cNvSpPr/>
            <p:nvPr/>
          </p:nvSpPr>
          <p:spPr>
            <a:xfrm>
              <a:off x="4771193" y="2847060"/>
              <a:ext cx="793537" cy="793537"/>
            </a:xfrm>
            <a:prstGeom prst="ellipse">
              <a:avLst/>
            </a:prstGeom>
            <a:solidFill>
              <a:srgbClr val="92D050"/>
            </a:solidFill>
            <a:ln cap="flat" cmpd="sng" w="9525">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cxnSp>
          <p:nvCxnSpPr>
            <p:cNvPr id="2967" name="Google Shape;2967;p150"/>
            <p:cNvCxnSpPr>
              <a:stCxn id="2964" idx="6"/>
              <a:endCxn id="2965" idx="2"/>
            </p:cNvCxnSpPr>
            <p:nvPr/>
          </p:nvCxnSpPr>
          <p:spPr>
            <a:xfrm>
              <a:off x="2505027" y="3243829"/>
              <a:ext cx="10053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2968" name="Google Shape;2968;p150"/>
            <p:cNvCxnSpPr>
              <a:stCxn id="2965" idx="6"/>
              <a:endCxn id="2966" idx="2"/>
            </p:cNvCxnSpPr>
            <p:nvPr/>
          </p:nvCxnSpPr>
          <p:spPr>
            <a:xfrm>
              <a:off x="4303757" y="3243829"/>
              <a:ext cx="4674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2969" name="Google Shape;2969;p150"/>
            <p:cNvCxnSpPr>
              <a:stCxn id="2970" idx="6"/>
              <a:endCxn id="2971" idx="2"/>
            </p:cNvCxnSpPr>
            <p:nvPr/>
          </p:nvCxnSpPr>
          <p:spPr>
            <a:xfrm flipH="1" rot="10800000">
              <a:off x="7609853" y="3241129"/>
              <a:ext cx="854100" cy="2700"/>
            </a:xfrm>
            <a:prstGeom prst="straightConnector1">
              <a:avLst/>
            </a:prstGeom>
            <a:noFill/>
            <a:ln cap="flat" cmpd="sng" w="9525">
              <a:solidFill>
                <a:srgbClr val="A5A5A5"/>
              </a:solidFill>
              <a:prstDash val="solid"/>
              <a:miter lim="800000"/>
              <a:headEnd len="med" w="med" type="triangle"/>
              <a:tailEnd len="sm" w="sm" type="none"/>
            </a:ln>
          </p:spPr>
        </p:cxnSp>
        <p:sp>
          <p:nvSpPr>
            <p:cNvPr id="2972" name="Google Shape;2972;p150"/>
            <p:cNvSpPr/>
            <p:nvPr/>
          </p:nvSpPr>
          <p:spPr>
            <a:xfrm>
              <a:off x="882650" y="3100256"/>
              <a:ext cx="281887" cy="281887"/>
            </a:xfrm>
            <a:prstGeom prst="ellipse">
              <a:avLst/>
            </a:prstGeom>
            <a:solidFill>
              <a:srgbClr val="193EB0"/>
            </a:solidFill>
            <a:ln cap="flat" cmpd="sng" w="12700">
              <a:solidFill>
                <a:srgbClr val="BFBFBF">
                  <a:alpha val="95686"/>
                </a:srgb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cxnSp>
          <p:nvCxnSpPr>
            <p:cNvPr id="2973" name="Google Shape;2973;p150"/>
            <p:cNvCxnSpPr>
              <a:stCxn id="2972" idx="6"/>
              <a:endCxn id="2964" idx="2"/>
            </p:cNvCxnSpPr>
            <p:nvPr/>
          </p:nvCxnSpPr>
          <p:spPr>
            <a:xfrm>
              <a:off x="1164537" y="3241200"/>
              <a:ext cx="546900" cy="2700"/>
            </a:xfrm>
            <a:prstGeom prst="straightConnector1">
              <a:avLst/>
            </a:prstGeom>
            <a:noFill/>
            <a:ln cap="flat" cmpd="sng" w="9525">
              <a:solidFill>
                <a:srgbClr val="A5A5A5"/>
              </a:solidFill>
              <a:prstDash val="solid"/>
              <a:miter lim="800000"/>
              <a:headEnd len="sm" w="sm" type="none"/>
              <a:tailEnd len="med" w="med" type="triangle"/>
            </a:ln>
          </p:spPr>
        </p:cxnSp>
        <p:sp>
          <p:nvSpPr>
            <p:cNvPr id="2971" name="Google Shape;2971;p150"/>
            <p:cNvSpPr/>
            <p:nvPr/>
          </p:nvSpPr>
          <p:spPr>
            <a:xfrm>
              <a:off x="8464095" y="3100256"/>
              <a:ext cx="281887" cy="281887"/>
            </a:xfrm>
            <a:prstGeom prst="ellipse">
              <a:avLst/>
            </a:prstGeom>
            <a:solidFill>
              <a:srgbClr val="193EB0"/>
            </a:solidFill>
            <a:ln cap="flat" cmpd="sng" w="12700">
              <a:solidFill>
                <a:srgbClr val="BFBFBF">
                  <a:alpha val="95686"/>
                </a:srgb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2970" name="Google Shape;2970;p150"/>
            <p:cNvSpPr/>
            <p:nvPr/>
          </p:nvSpPr>
          <p:spPr>
            <a:xfrm>
              <a:off x="6816316"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cxnSp>
          <p:nvCxnSpPr>
            <p:cNvPr id="2974" name="Google Shape;2974;p150"/>
            <p:cNvCxnSpPr>
              <a:stCxn id="2966" idx="6"/>
              <a:endCxn id="2970" idx="2"/>
            </p:cNvCxnSpPr>
            <p:nvPr/>
          </p:nvCxnSpPr>
          <p:spPr>
            <a:xfrm>
              <a:off x="5564730" y="3243829"/>
              <a:ext cx="1251600" cy="0"/>
            </a:xfrm>
            <a:prstGeom prst="straightConnector1">
              <a:avLst/>
            </a:prstGeom>
            <a:noFill/>
            <a:ln cap="flat" cmpd="sng" w="9525">
              <a:solidFill>
                <a:srgbClr val="A5A5A5"/>
              </a:solidFill>
              <a:prstDash val="solid"/>
              <a:miter lim="800000"/>
              <a:headEnd len="med" w="med" type="triangle"/>
              <a:tailEnd len="sm" w="sm" type="none"/>
            </a:ln>
          </p:spPr>
        </p:cxnSp>
        <p:sp>
          <p:nvSpPr>
            <p:cNvPr id="2975" name="Google Shape;2975;p150"/>
            <p:cNvSpPr txBox="1"/>
            <p:nvPr/>
          </p:nvSpPr>
          <p:spPr>
            <a:xfrm>
              <a:off x="7066609" y="3613557"/>
              <a:ext cx="403549" cy="338554"/>
            </a:xfrm>
            <a:prstGeom prst="rect">
              <a:avLst/>
            </a:prstGeom>
            <a:blipFill rotWithShape="1">
              <a:blip r:embed="rId4">
                <a:alphaModFix/>
              </a:blip>
              <a:stretch>
                <a:fillRect b="-36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76" name="Google Shape;2976;p150"/>
            <p:cNvSpPr txBox="1"/>
            <p:nvPr/>
          </p:nvSpPr>
          <p:spPr>
            <a:xfrm>
              <a:off x="6474059" y="2559689"/>
              <a:ext cx="398005" cy="4001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77" name="Google Shape;2977;p150"/>
            <p:cNvSpPr txBox="1"/>
            <p:nvPr/>
          </p:nvSpPr>
          <p:spPr>
            <a:xfrm>
              <a:off x="3685520" y="3524912"/>
              <a:ext cx="403549" cy="349326"/>
            </a:xfrm>
            <a:prstGeom prst="rect">
              <a:avLst/>
            </a:prstGeom>
            <a:blipFill rotWithShape="1">
              <a:blip r:embed="rId6">
                <a:alphaModFix/>
              </a:blip>
              <a:stretch>
                <a:fillRect b="0" l="0" r="-121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78" name="Google Shape;2978;p150"/>
            <p:cNvSpPr txBox="1"/>
            <p:nvPr/>
          </p:nvSpPr>
          <p:spPr>
            <a:xfrm>
              <a:off x="4951413" y="3553150"/>
              <a:ext cx="403549" cy="349326"/>
            </a:xfrm>
            <a:prstGeom prst="rect">
              <a:avLst/>
            </a:prstGeom>
            <a:blipFill rotWithShape="1">
              <a:blip r:embed="rId7">
                <a:alphaModFix/>
              </a:blip>
              <a:stretch>
                <a:fillRect b="0" l="0" r="-238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79" name="Google Shape;2979;p150"/>
            <p:cNvSpPr txBox="1"/>
            <p:nvPr/>
          </p:nvSpPr>
          <p:spPr>
            <a:xfrm>
              <a:off x="3269528" y="2604454"/>
              <a:ext cx="398005" cy="40011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80" name="Google Shape;2980;p150"/>
            <p:cNvSpPr txBox="1"/>
            <p:nvPr/>
          </p:nvSpPr>
          <p:spPr>
            <a:xfrm>
              <a:off x="1957528" y="3654021"/>
              <a:ext cx="403549"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81" name="Google Shape;2981;p150"/>
            <p:cNvSpPr txBox="1"/>
            <p:nvPr/>
          </p:nvSpPr>
          <p:spPr>
            <a:xfrm>
              <a:off x="1596685" y="2545245"/>
              <a:ext cx="398005" cy="40011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82" name="Google Shape;2982;p150"/>
            <p:cNvSpPr txBox="1"/>
            <p:nvPr/>
          </p:nvSpPr>
          <p:spPr>
            <a:xfrm>
              <a:off x="869860" y="3429000"/>
              <a:ext cx="288966" cy="338554"/>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983" name="Google Shape;2983;p150"/>
          <p:cNvGrpSpPr/>
          <p:nvPr/>
        </p:nvGrpSpPr>
        <p:grpSpPr>
          <a:xfrm>
            <a:off x="559817" y="1484784"/>
            <a:ext cx="8783192" cy="215444"/>
            <a:chOff x="559817" y="2136914"/>
            <a:chExt cx="8783192" cy="215444"/>
          </a:xfrm>
        </p:grpSpPr>
        <p:sp>
          <p:nvSpPr>
            <p:cNvPr id="2984" name="Google Shape;2984;p1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85" name="Google Shape;2985;p15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Thuật toán LDA :</a:t>
              </a:r>
              <a:endParaRPr/>
            </a:p>
          </p:txBody>
        </p:sp>
      </p:grpSp>
      <p:grpSp>
        <p:nvGrpSpPr>
          <p:cNvPr id="2986" name="Google Shape;2986;p150"/>
          <p:cNvGrpSpPr/>
          <p:nvPr/>
        </p:nvGrpSpPr>
        <p:grpSpPr>
          <a:xfrm>
            <a:off x="450000" y="450000"/>
            <a:ext cx="9018000" cy="276999"/>
            <a:chOff x="450000" y="450000"/>
            <a:chExt cx="9018000" cy="276999"/>
          </a:xfrm>
        </p:grpSpPr>
        <p:sp>
          <p:nvSpPr>
            <p:cNvPr id="2987" name="Google Shape;2987;p1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2988" name="Google Shape;2988;p1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grpSp>
        <p:nvGrpSpPr>
          <p:cNvPr id="2994" name="Google Shape;2994;p151"/>
          <p:cNvGrpSpPr/>
          <p:nvPr/>
        </p:nvGrpSpPr>
        <p:grpSpPr>
          <a:xfrm>
            <a:off x="1004698" y="1931283"/>
            <a:ext cx="7893429" cy="1460380"/>
            <a:chOff x="869860" y="2540118"/>
            <a:chExt cx="7893429" cy="1460380"/>
          </a:xfrm>
        </p:grpSpPr>
        <p:sp>
          <p:nvSpPr>
            <p:cNvPr id="2995" name="Google Shape;2995;p151"/>
            <p:cNvSpPr/>
            <p:nvPr/>
          </p:nvSpPr>
          <p:spPr>
            <a:xfrm>
              <a:off x="6456885" y="2540118"/>
              <a:ext cx="1734450" cy="146038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96" name="Google Shape;2996;p151"/>
            <p:cNvSpPr txBox="1"/>
            <p:nvPr/>
          </p:nvSpPr>
          <p:spPr>
            <a:xfrm>
              <a:off x="8474323" y="3429000"/>
              <a:ext cx="288966" cy="338554"/>
            </a:xfrm>
            <a:prstGeom prst="rect">
              <a:avLst/>
            </a:prstGeom>
            <a:blipFill rotWithShape="1">
              <a:blip r:embed="rId3">
                <a:alphaModFix/>
              </a:blip>
              <a:stretch>
                <a:fillRect b="-10907" l="0" r="-624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97" name="Google Shape;2997;p151"/>
            <p:cNvSpPr/>
            <p:nvPr/>
          </p:nvSpPr>
          <p:spPr>
            <a:xfrm>
              <a:off x="1565055" y="2540118"/>
              <a:ext cx="4412437" cy="146038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98" name="Google Shape;2998;p151"/>
            <p:cNvSpPr/>
            <p:nvPr/>
          </p:nvSpPr>
          <p:spPr>
            <a:xfrm>
              <a:off x="3302379" y="2676020"/>
              <a:ext cx="2548468" cy="1199877"/>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99" name="Google Shape;2999;p151"/>
            <p:cNvSpPr/>
            <p:nvPr/>
          </p:nvSpPr>
          <p:spPr>
            <a:xfrm>
              <a:off x="1711490"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000" name="Google Shape;3000;p151"/>
            <p:cNvSpPr/>
            <p:nvPr/>
          </p:nvSpPr>
          <p:spPr>
            <a:xfrm>
              <a:off x="3510220"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001" name="Google Shape;3001;p151"/>
            <p:cNvSpPr/>
            <p:nvPr/>
          </p:nvSpPr>
          <p:spPr>
            <a:xfrm>
              <a:off x="4771193" y="2847060"/>
              <a:ext cx="793537" cy="793537"/>
            </a:xfrm>
            <a:prstGeom prst="ellipse">
              <a:avLst/>
            </a:prstGeom>
            <a:solidFill>
              <a:srgbClr val="92D050"/>
            </a:solidFill>
            <a:ln cap="flat" cmpd="sng" w="9525">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cxnSp>
          <p:nvCxnSpPr>
            <p:cNvPr id="3002" name="Google Shape;3002;p151"/>
            <p:cNvCxnSpPr>
              <a:stCxn id="2999" idx="6"/>
              <a:endCxn id="3000" idx="2"/>
            </p:cNvCxnSpPr>
            <p:nvPr/>
          </p:nvCxnSpPr>
          <p:spPr>
            <a:xfrm>
              <a:off x="2505027" y="3243829"/>
              <a:ext cx="10053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3003" name="Google Shape;3003;p151"/>
            <p:cNvCxnSpPr>
              <a:stCxn id="3000" idx="6"/>
              <a:endCxn id="3001" idx="2"/>
            </p:cNvCxnSpPr>
            <p:nvPr/>
          </p:nvCxnSpPr>
          <p:spPr>
            <a:xfrm>
              <a:off x="4303757" y="3243829"/>
              <a:ext cx="4674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3004" name="Google Shape;3004;p151"/>
            <p:cNvCxnSpPr>
              <a:stCxn id="3005" idx="6"/>
              <a:endCxn id="3006" idx="2"/>
            </p:cNvCxnSpPr>
            <p:nvPr/>
          </p:nvCxnSpPr>
          <p:spPr>
            <a:xfrm flipH="1" rot="10800000">
              <a:off x="7609853" y="3241129"/>
              <a:ext cx="854100" cy="2700"/>
            </a:xfrm>
            <a:prstGeom prst="straightConnector1">
              <a:avLst/>
            </a:prstGeom>
            <a:noFill/>
            <a:ln cap="flat" cmpd="sng" w="9525">
              <a:solidFill>
                <a:srgbClr val="A5A5A5"/>
              </a:solidFill>
              <a:prstDash val="solid"/>
              <a:miter lim="800000"/>
              <a:headEnd len="med" w="med" type="triangle"/>
              <a:tailEnd len="sm" w="sm" type="none"/>
            </a:ln>
          </p:spPr>
        </p:cxnSp>
        <p:sp>
          <p:nvSpPr>
            <p:cNvPr id="3007" name="Google Shape;3007;p151"/>
            <p:cNvSpPr/>
            <p:nvPr/>
          </p:nvSpPr>
          <p:spPr>
            <a:xfrm>
              <a:off x="882650" y="3100256"/>
              <a:ext cx="281887" cy="281887"/>
            </a:xfrm>
            <a:prstGeom prst="ellipse">
              <a:avLst/>
            </a:prstGeom>
            <a:solidFill>
              <a:srgbClr val="193EB0"/>
            </a:solidFill>
            <a:ln cap="flat" cmpd="sng" w="12700">
              <a:solidFill>
                <a:srgbClr val="BFBFBF">
                  <a:alpha val="95686"/>
                </a:srgb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cxnSp>
          <p:nvCxnSpPr>
            <p:cNvPr id="3008" name="Google Shape;3008;p151"/>
            <p:cNvCxnSpPr>
              <a:stCxn id="3007" idx="6"/>
              <a:endCxn id="2999" idx="2"/>
            </p:cNvCxnSpPr>
            <p:nvPr/>
          </p:nvCxnSpPr>
          <p:spPr>
            <a:xfrm>
              <a:off x="1164537" y="3241200"/>
              <a:ext cx="546900" cy="2700"/>
            </a:xfrm>
            <a:prstGeom prst="straightConnector1">
              <a:avLst/>
            </a:prstGeom>
            <a:noFill/>
            <a:ln cap="flat" cmpd="sng" w="9525">
              <a:solidFill>
                <a:srgbClr val="A5A5A5"/>
              </a:solidFill>
              <a:prstDash val="solid"/>
              <a:miter lim="800000"/>
              <a:headEnd len="sm" w="sm" type="none"/>
              <a:tailEnd len="med" w="med" type="triangle"/>
            </a:ln>
          </p:spPr>
        </p:cxnSp>
        <p:sp>
          <p:nvSpPr>
            <p:cNvPr id="3006" name="Google Shape;3006;p151"/>
            <p:cNvSpPr/>
            <p:nvPr/>
          </p:nvSpPr>
          <p:spPr>
            <a:xfrm>
              <a:off x="8464095" y="3100256"/>
              <a:ext cx="281887" cy="281887"/>
            </a:xfrm>
            <a:prstGeom prst="ellipse">
              <a:avLst/>
            </a:prstGeom>
            <a:solidFill>
              <a:srgbClr val="193EB0"/>
            </a:solidFill>
            <a:ln cap="flat" cmpd="sng" w="12700">
              <a:solidFill>
                <a:srgbClr val="BFBFBF">
                  <a:alpha val="95686"/>
                </a:srgb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005" name="Google Shape;3005;p151"/>
            <p:cNvSpPr/>
            <p:nvPr/>
          </p:nvSpPr>
          <p:spPr>
            <a:xfrm>
              <a:off x="6816316"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cxnSp>
          <p:nvCxnSpPr>
            <p:cNvPr id="3009" name="Google Shape;3009;p151"/>
            <p:cNvCxnSpPr>
              <a:stCxn id="3001" idx="6"/>
              <a:endCxn id="3005" idx="2"/>
            </p:cNvCxnSpPr>
            <p:nvPr/>
          </p:nvCxnSpPr>
          <p:spPr>
            <a:xfrm>
              <a:off x="5564730" y="3243829"/>
              <a:ext cx="1251600" cy="0"/>
            </a:xfrm>
            <a:prstGeom prst="straightConnector1">
              <a:avLst/>
            </a:prstGeom>
            <a:noFill/>
            <a:ln cap="flat" cmpd="sng" w="9525">
              <a:solidFill>
                <a:srgbClr val="A5A5A5"/>
              </a:solidFill>
              <a:prstDash val="solid"/>
              <a:miter lim="800000"/>
              <a:headEnd len="med" w="med" type="triangle"/>
              <a:tailEnd len="sm" w="sm" type="none"/>
            </a:ln>
          </p:spPr>
        </p:cxnSp>
        <p:sp>
          <p:nvSpPr>
            <p:cNvPr id="3010" name="Google Shape;3010;p151"/>
            <p:cNvSpPr txBox="1"/>
            <p:nvPr/>
          </p:nvSpPr>
          <p:spPr>
            <a:xfrm>
              <a:off x="7066609" y="3613557"/>
              <a:ext cx="403549" cy="338554"/>
            </a:xfrm>
            <a:prstGeom prst="rect">
              <a:avLst/>
            </a:prstGeom>
            <a:blipFill rotWithShape="1">
              <a:blip r:embed="rId4">
                <a:alphaModFix/>
              </a:blip>
              <a:stretch>
                <a:fillRect b="-36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11" name="Google Shape;3011;p151"/>
            <p:cNvSpPr txBox="1"/>
            <p:nvPr/>
          </p:nvSpPr>
          <p:spPr>
            <a:xfrm>
              <a:off x="6474059" y="2559689"/>
              <a:ext cx="398005" cy="4001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12" name="Google Shape;3012;p151"/>
            <p:cNvSpPr txBox="1"/>
            <p:nvPr/>
          </p:nvSpPr>
          <p:spPr>
            <a:xfrm>
              <a:off x="3685520" y="3524912"/>
              <a:ext cx="403549" cy="349326"/>
            </a:xfrm>
            <a:prstGeom prst="rect">
              <a:avLst/>
            </a:prstGeom>
            <a:blipFill rotWithShape="1">
              <a:blip r:embed="rId6">
                <a:alphaModFix/>
              </a:blip>
              <a:stretch>
                <a:fillRect b="0" l="0" r="-121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13" name="Google Shape;3013;p151"/>
            <p:cNvSpPr txBox="1"/>
            <p:nvPr/>
          </p:nvSpPr>
          <p:spPr>
            <a:xfrm>
              <a:off x="4951413" y="3553150"/>
              <a:ext cx="403549" cy="349326"/>
            </a:xfrm>
            <a:prstGeom prst="rect">
              <a:avLst/>
            </a:prstGeom>
            <a:blipFill rotWithShape="1">
              <a:blip r:embed="rId7">
                <a:alphaModFix/>
              </a:blip>
              <a:stretch>
                <a:fillRect b="0" l="0" r="-238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14" name="Google Shape;3014;p151"/>
            <p:cNvSpPr txBox="1"/>
            <p:nvPr/>
          </p:nvSpPr>
          <p:spPr>
            <a:xfrm>
              <a:off x="3269528" y="2604454"/>
              <a:ext cx="398005" cy="40011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15" name="Google Shape;3015;p151"/>
            <p:cNvSpPr txBox="1"/>
            <p:nvPr/>
          </p:nvSpPr>
          <p:spPr>
            <a:xfrm>
              <a:off x="1957528" y="3654021"/>
              <a:ext cx="403549"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16" name="Google Shape;3016;p151"/>
            <p:cNvSpPr txBox="1"/>
            <p:nvPr/>
          </p:nvSpPr>
          <p:spPr>
            <a:xfrm>
              <a:off x="1596685" y="2545245"/>
              <a:ext cx="398005" cy="40011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17" name="Google Shape;3017;p151"/>
            <p:cNvSpPr txBox="1"/>
            <p:nvPr/>
          </p:nvSpPr>
          <p:spPr>
            <a:xfrm>
              <a:off x="869860" y="3429000"/>
              <a:ext cx="288966" cy="338554"/>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018" name="Google Shape;3018;p151"/>
          <p:cNvSpPr/>
          <p:nvPr/>
        </p:nvSpPr>
        <p:spPr>
          <a:xfrm>
            <a:off x="711201" y="3530038"/>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FF0000"/>
                </a:solidFill>
                <a:latin typeface="Arial"/>
                <a:ea typeface="Arial"/>
                <a:cs typeface="Arial"/>
                <a:sym typeface="Arial"/>
              </a:rPr>
              <a:t>𝜶</a:t>
            </a:r>
            <a:r>
              <a:rPr lang="en-US" sz="1300">
                <a:solidFill>
                  <a:srgbClr val="262626"/>
                </a:solidFill>
                <a:latin typeface="Arial"/>
                <a:ea typeface="Arial"/>
                <a:cs typeface="Arial"/>
                <a:sym typeface="Arial"/>
              </a:rPr>
              <a:t> là tham số của Dirichlet trước khi phân phối chủ đề theo tài liệu </a:t>
            </a:r>
            <a:r>
              <a:rPr lang="en-US" sz="1300">
                <a:solidFill>
                  <a:srgbClr val="FF0000"/>
                </a:solidFill>
                <a:latin typeface="Arial"/>
                <a:ea typeface="Arial"/>
                <a:cs typeface="Arial"/>
                <a:sym typeface="Arial"/>
              </a:rPr>
              <a:t>𝜽𝒅</a:t>
            </a:r>
            <a:r>
              <a:rPr lang="en-US" sz="1300">
                <a:solidFill>
                  <a:srgbClr val="262626"/>
                </a:solidFill>
                <a:latin typeface="Arial"/>
                <a:ea typeface="Arial"/>
                <a:cs typeface="Arial"/>
                <a:sym typeface="Arial"/>
              </a:rPr>
              <a:t> (với 𝑑=1,…,𝐷). </a:t>
            </a:r>
            <a:endParaRPr/>
          </a:p>
        </p:txBody>
      </p:sp>
      <p:grpSp>
        <p:nvGrpSpPr>
          <p:cNvPr id="3019" name="Google Shape;3019;p151"/>
          <p:cNvGrpSpPr/>
          <p:nvPr/>
        </p:nvGrpSpPr>
        <p:grpSpPr>
          <a:xfrm>
            <a:off x="557062" y="4041517"/>
            <a:ext cx="8978848" cy="1850206"/>
            <a:chOff x="557062" y="4293604"/>
            <a:chExt cx="8978848" cy="1850206"/>
          </a:xfrm>
        </p:grpSpPr>
        <p:cxnSp>
          <p:nvCxnSpPr>
            <p:cNvPr id="3020" name="Google Shape;3020;p151"/>
            <p:cNvCxnSpPr/>
            <p:nvPr/>
          </p:nvCxnSpPr>
          <p:spPr>
            <a:xfrm>
              <a:off x="881424" y="4432105"/>
              <a:ext cx="0" cy="1440000"/>
            </a:xfrm>
            <a:prstGeom prst="straightConnector1">
              <a:avLst/>
            </a:prstGeom>
            <a:noFill/>
            <a:ln cap="flat" cmpd="sng" w="9525">
              <a:solidFill>
                <a:schemeClr val="dk1"/>
              </a:solidFill>
              <a:prstDash val="solid"/>
              <a:miter lim="800000"/>
              <a:headEnd len="med" w="med" type="stealth"/>
              <a:tailEnd len="sm" w="sm" type="none"/>
            </a:ln>
          </p:spPr>
        </p:cxnSp>
        <p:cxnSp>
          <p:nvCxnSpPr>
            <p:cNvPr id="3021" name="Google Shape;3021;p151"/>
            <p:cNvCxnSpPr/>
            <p:nvPr/>
          </p:nvCxnSpPr>
          <p:spPr>
            <a:xfrm>
              <a:off x="881424" y="5863638"/>
              <a:ext cx="2160000" cy="0"/>
            </a:xfrm>
            <a:prstGeom prst="straightConnector1">
              <a:avLst/>
            </a:prstGeom>
            <a:noFill/>
            <a:ln cap="flat" cmpd="sng" w="9525">
              <a:solidFill>
                <a:schemeClr val="dk1"/>
              </a:solidFill>
              <a:prstDash val="solid"/>
              <a:miter lim="800000"/>
              <a:headEnd len="sm" w="sm" type="none"/>
              <a:tailEnd len="med" w="med" type="stealth"/>
            </a:ln>
          </p:spPr>
        </p:cxnSp>
        <p:sp>
          <p:nvSpPr>
            <p:cNvPr id="3022" name="Google Shape;3022;p151"/>
            <p:cNvSpPr/>
            <p:nvPr/>
          </p:nvSpPr>
          <p:spPr>
            <a:xfrm>
              <a:off x="1054693" y="5449403"/>
              <a:ext cx="90000" cy="42616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3" name="Google Shape;3023;p151"/>
            <p:cNvSpPr/>
            <p:nvPr/>
          </p:nvSpPr>
          <p:spPr>
            <a:xfrm>
              <a:off x="1270704" y="5154154"/>
              <a:ext cx="90000" cy="72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4" name="Google Shape;3024;p151"/>
            <p:cNvSpPr/>
            <p:nvPr/>
          </p:nvSpPr>
          <p:spPr>
            <a:xfrm>
              <a:off x="1492304" y="4795571"/>
              <a:ext cx="90000" cy="10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5" name="Google Shape;3025;p151"/>
            <p:cNvSpPr/>
            <p:nvPr/>
          </p:nvSpPr>
          <p:spPr>
            <a:xfrm>
              <a:off x="1713904" y="5586580"/>
              <a:ext cx="90000" cy="28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6" name="Google Shape;3026;p151"/>
            <p:cNvSpPr/>
            <p:nvPr/>
          </p:nvSpPr>
          <p:spPr>
            <a:xfrm>
              <a:off x="1929915" y="5442747"/>
              <a:ext cx="90000" cy="43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7" name="Google Shape;3027;p151"/>
            <p:cNvSpPr txBox="1"/>
            <p:nvPr/>
          </p:nvSpPr>
          <p:spPr>
            <a:xfrm>
              <a:off x="1900272" y="5501445"/>
              <a:ext cx="1049470" cy="36933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28" name="Google Shape;3028;p151"/>
            <p:cNvSpPr txBox="1"/>
            <p:nvPr/>
          </p:nvSpPr>
          <p:spPr>
            <a:xfrm>
              <a:off x="991455" y="5880775"/>
              <a:ext cx="2021800" cy="246221"/>
            </a:xfrm>
            <a:prstGeom prst="rect">
              <a:avLst/>
            </a:prstGeom>
            <a:blipFill rotWithShape="1">
              <a:blip r:embed="rId13">
                <a:alphaModFix/>
              </a:blip>
              <a:stretch>
                <a:fillRect b="-14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29" name="Google Shape;3029;p151"/>
            <p:cNvSpPr/>
            <p:nvPr/>
          </p:nvSpPr>
          <p:spPr>
            <a:xfrm>
              <a:off x="2739328" y="5766915"/>
              <a:ext cx="90000" cy="10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0" name="Google Shape;3030;p151"/>
            <p:cNvSpPr txBox="1"/>
            <p:nvPr/>
          </p:nvSpPr>
          <p:spPr>
            <a:xfrm>
              <a:off x="557062" y="4293604"/>
              <a:ext cx="324362" cy="276999"/>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1" name="Google Shape;3031;p151"/>
            <p:cNvSpPr txBox="1"/>
            <p:nvPr/>
          </p:nvSpPr>
          <p:spPr>
            <a:xfrm>
              <a:off x="1346906" y="4366254"/>
              <a:ext cx="1229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Document #1</a:t>
              </a:r>
              <a:endParaRPr sz="1200">
                <a:solidFill>
                  <a:srgbClr val="262626"/>
                </a:solidFill>
                <a:latin typeface="Arial"/>
                <a:ea typeface="Arial"/>
                <a:cs typeface="Arial"/>
                <a:sym typeface="Arial"/>
              </a:endParaRPr>
            </a:p>
          </p:txBody>
        </p:sp>
        <p:sp>
          <p:nvSpPr>
            <p:cNvPr id="3032" name="Google Shape;3032;p151"/>
            <p:cNvSpPr txBox="1"/>
            <p:nvPr/>
          </p:nvSpPr>
          <p:spPr>
            <a:xfrm>
              <a:off x="2929706" y="5734639"/>
              <a:ext cx="68721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Topic</a:t>
              </a:r>
              <a:endParaRPr sz="1200">
                <a:solidFill>
                  <a:srgbClr val="FF0000"/>
                </a:solidFill>
                <a:latin typeface="Arial"/>
                <a:ea typeface="Arial"/>
                <a:cs typeface="Arial"/>
                <a:sym typeface="Arial"/>
              </a:endParaRPr>
            </a:p>
          </p:txBody>
        </p:sp>
        <p:cxnSp>
          <p:nvCxnSpPr>
            <p:cNvPr id="3033" name="Google Shape;3033;p151"/>
            <p:cNvCxnSpPr/>
            <p:nvPr/>
          </p:nvCxnSpPr>
          <p:spPr>
            <a:xfrm>
              <a:off x="3669834" y="4432105"/>
              <a:ext cx="0" cy="1440000"/>
            </a:xfrm>
            <a:prstGeom prst="straightConnector1">
              <a:avLst/>
            </a:prstGeom>
            <a:noFill/>
            <a:ln cap="flat" cmpd="sng" w="9525">
              <a:solidFill>
                <a:schemeClr val="dk1"/>
              </a:solidFill>
              <a:prstDash val="solid"/>
              <a:miter lim="800000"/>
              <a:headEnd len="med" w="med" type="stealth"/>
              <a:tailEnd len="sm" w="sm" type="none"/>
            </a:ln>
          </p:spPr>
        </p:cxnSp>
        <p:cxnSp>
          <p:nvCxnSpPr>
            <p:cNvPr id="3034" name="Google Shape;3034;p151"/>
            <p:cNvCxnSpPr/>
            <p:nvPr/>
          </p:nvCxnSpPr>
          <p:spPr>
            <a:xfrm>
              <a:off x="3669834" y="5872105"/>
              <a:ext cx="2160000" cy="0"/>
            </a:xfrm>
            <a:prstGeom prst="straightConnector1">
              <a:avLst/>
            </a:prstGeom>
            <a:noFill/>
            <a:ln cap="flat" cmpd="sng" w="9525">
              <a:solidFill>
                <a:schemeClr val="dk1"/>
              </a:solidFill>
              <a:prstDash val="solid"/>
              <a:miter lim="800000"/>
              <a:headEnd len="sm" w="sm" type="none"/>
              <a:tailEnd len="med" w="med" type="stealth"/>
            </a:ln>
          </p:spPr>
        </p:cxnSp>
        <p:sp>
          <p:nvSpPr>
            <p:cNvPr id="3035" name="Google Shape;3035;p151"/>
            <p:cNvSpPr/>
            <p:nvPr/>
          </p:nvSpPr>
          <p:spPr>
            <a:xfrm>
              <a:off x="3843103" y="5728803"/>
              <a:ext cx="90000" cy="144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6" name="Google Shape;3036;p151"/>
            <p:cNvSpPr/>
            <p:nvPr/>
          </p:nvSpPr>
          <p:spPr>
            <a:xfrm>
              <a:off x="4059114" y="5511566"/>
              <a:ext cx="90000" cy="36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7" name="Google Shape;3037;p151"/>
            <p:cNvSpPr/>
            <p:nvPr/>
          </p:nvSpPr>
          <p:spPr>
            <a:xfrm>
              <a:off x="4280714" y="5405170"/>
              <a:ext cx="90000" cy="46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8" name="Google Shape;3038;p151"/>
            <p:cNvSpPr/>
            <p:nvPr/>
          </p:nvSpPr>
          <p:spPr>
            <a:xfrm>
              <a:off x="4502314" y="4973343"/>
              <a:ext cx="90000" cy="90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9" name="Google Shape;3039;p151"/>
            <p:cNvSpPr/>
            <p:nvPr/>
          </p:nvSpPr>
          <p:spPr>
            <a:xfrm>
              <a:off x="4718325" y="5225035"/>
              <a:ext cx="90000" cy="64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0" name="Google Shape;3040;p151"/>
            <p:cNvSpPr txBox="1"/>
            <p:nvPr/>
          </p:nvSpPr>
          <p:spPr>
            <a:xfrm>
              <a:off x="4688682" y="5501445"/>
              <a:ext cx="1049470" cy="369332"/>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41" name="Google Shape;3041;p151"/>
            <p:cNvSpPr txBox="1"/>
            <p:nvPr/>
          </p:nvSpPr>
          <p:spPr>
            <a:xfrm>
              <a:off x="3779865" y="5882892"/>
              <a:ext cx="2021800" cy="246221"/>
            </a:xfrm>
            <a:prstGeom prst="rect">
              <a:avLst/>
            </a:prstGeom>
            <a:blipFill rotWithShape="1">
              <a:blip r:embed="rId16">
                <a:alphaModFix/>
              </a:blip>
              <a:stretch>
                <a:fillRect b="-174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42" name="Google Shape;3042;p151"/>
            <p:cNvSpPr/>
            <p:nvPr/>
          </p:nvSpPr>
          <p:spPr>
            <a:xfrm>
              <a:off x="5527738" y="5583671"/>
              <a:ext cx="90000" cy="28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3" name="Google Shape;3043;p151"/>
            <p:cNvSpPr txBox="1"/>
            <p:nvPr/>
          </p:nvSpPr>
          <p:spPr>
            <a:xfrm>
              <a:off x="3345472" y="4293604"/>
              <a:ext cx="324362" cy="276999"/>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44" name="Google Shape;3044;p151"/>
            <p:cNvSpPr txBox="1"/>
            <p:nvPr/>
          </p:nvSpPr>
          <p:spPr>
            <a:xfrm>
              <a:off x="4135316" y="4311405"/>
              <a:ext cx="1229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Document #2</a:t>
              </a:r>
              <a:endParaRPr sz="1200">
                <a:solidFill>
                  <a:srgbClr val="262626"/>
                </a:solidFill>
                <a:latin typeface="Arial"/>
                <a:ea typeface="Arial"/>
                <a:cs typeface="Arial"/>
                <a:sym typeface="Arial"/>
              </a:endParaRPr>
            </a:p>
          </p:txBody>
        </p:sp>
        <p:sp>
          <p:nvSpPr>
            <p:cNvPr id="3045" name="Google Shape;3045;p151"/>
            <p:cNvSpPr txBox="1"/>
            <p:nvPr/>
          </p:nvSpPr>
          <p:spPr>
            <a:xfrm>
              <a:off x="5704264" y="5748971"/>
              <a:ext cx="68721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Topic</a:t>
              </a:r>
              <a:endParaRPr sz="1200">
                <a:solidFill>
                  <a:srgbClr val="FF0000"/>
                </a:solidFill>
                <a:latin typeface="Arial"/>
                <a:ea typeface="Arial"/>
                <a:cs typeface="Arial"/>
                <a:sym typeface="Arial"/>
              </a:endParaRPr>
            </a:p>
          </p:txBody>
        </p:sp>
        <p:cxnSp>
          <p:nvCxnSpPr>
            <p:cNvPr id="3046" name="Google Shape;3046;p151"/>
            <p:cNvCxnSpPr/>
            <p:nvPr/>
          </p:nvCxnSpPr>
          <p:spPr>
            <a:xfrm>
              <a:off x="6823639" y="4448919"/>
              <a:ext cx="0" cy="1440000"/>
            </a:xfrm>
            <a:prstGeom prst="straightConnector1">
              <a:avLst/>
            </a:prstGeom>
            <a:noFill/>
            <a:ln cap="flat" cmpd="sng" w="9525">
              <a:solidFill>
                <a:schemeClr val="dk1"/>
              </a:solidFill>
              <a:prstDash val="solid"/>
              <a:miter lim="800000"/>
              <a:headEnd len="med" w="med" type="stealth"/>
              <a:tailEnd len="sm" w="sm" type="none"/>
            </a:ln>
          </p:spPr>
        </p:cxnSp>
        <p:cxnSp>
          <p:nvCxnSpPr>
            <p:cNvPr id="3047" name="Google Shape;3047;p151"/>
            <p:cNvCxnSpPr/>
            <p:nvPr/>
          </p:nvCxnSpPr>
          <p:spPr>
            <a:xfrm>
              <a:off x="6823639" y="5888919"/>
              <a:ext cx="2160000" cy="0"/>
            </a:xfrm>
            <a:prstGeom prst="straightConnector1">
              <a:avLst/>
            </a:prstGeom>
            <a:noFill/>
            <a:ln cap="flat" cmpd="sng" w="9525">
              <a:solidFill>
                <a:schemeClr val="dk1"/>
              </a:solidFill>
              <a:prstDash val="solid"/>
              <a:miter lim="800000"/>
              <a:headEnd len="sm" w="sm" type="none"/>
              <a:tailEnd len="med" w="med" type="stealth"/>
            </a:ln>
          </p:spPr>
        </p:cxnSp>
        <p:sp>
          <p:nvSpPr>
            <p:cNvPr id="3048" name="Google Shape;3048;p151"/>
            <p:cNvSpPr/>
            <p:nvPr/>
          </p:nvSpPr>
          <p:spPr>
            <a:xfrm>
              <a:off x="6996908" y="5353733"/>
              <a:ext cx="90000" cy="54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9" name="Google Shape;3049;p151"/>
            <p:cNvSpPr/>
            <p:nvPr/>
          </p:nvSpPr>
          <p:spPr>
            <a:xfrm>
              <a:off x="7212919" y="5097305"/>
              <a:ext cx="90000" cy="79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0" name="Google Shape;3050;p151"/>
            <p:cNvSpPr/>
            <p:nvPr/>
          </p:nvSpPr>
          <p:spPr>
            <a:xfrm>
              <a:off x="7434519" y="5421984"/>
              <a:ext cx="90000" cy="46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1" name="Google Shape;3051;p151"/>
            <p:cNvSpPr/>
            <p:nvPr/>
          </p:nvSpPr>
          <p:spPr>
            <a:xfrm>
              <a:off x="7656119" y="5168683"/>
              <a:ext cx="90000" cy="72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2" name="Google Shape;3052;p151"/>
            <p:cNvSpPr/>
            <p:nvPr/>
          </p:nvSpPr>
          <p:spPr>
            <a:xfrm>
              <a:off x="7872130" y="5241849"/>
              <a:ext cx="90000" cy="64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3" name="Google Shape;3053;p151"/>
            <p:cNvSpPr txBox="1"/>
            <p:nvPr/>
          </p:nvSpPr>
          <p:spPr>
            <a:xfrm>
              <a:off x="7842487" y="5506517"/>
              <a:ext cx="1049470" cy="369332"/>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54" name="Google Shape;3054;p151"/>
            <p:cNvSpPr txBox="1"/>
            <p:nvPr/>
          </p:nvSpPr>
          <p:spPr>
            <a:xfrm>
              <a:off x="6946369" y="5897589"/>
              <a:ext cx="2021800" cy="246221"/>
            </a:xfrm>
            <a:prstGeom prst="rect">
              <a:avLst/>
            </a:prstGeom>
            <a:blipFill rotWithShape="1">
              <a:blip r:embed="rId19">
                <a:alphaModFix/>
              </a:blip>
              <a:stretch>
                <a:fillRect b="-146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55" name="Google Shape;3055;p151"/>
            <p:cNvSpPr/>
            <p:nvPr/>
          </p:nvSpPr>
          <p:spPr>
            <a:xfrm>
              <a:off x="8681543" y="5815471"/>
              <a:ext cx="90000" cy="7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6" name="Google Shape;3056;p151"/>
            <p:cNvSpPr txBox="1"/>
            <p:nvPr/>
          </p:nvSpPr>
          <p:spPr>
            <a:xfrm>
              <a:off x="6499277" y="4310418"/>
              <a:ext cx="324362" cy="276999"/>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57" name="Google Shape;3057;p151"/>
            <p:cNvSpPr txBox="1"/>
            <p:nvPr/>
          </p:nvSpPr>
          <p:spPr>
            <a:xfrm>
              <a:off x="7289122" y="4338292"/>
              <a:ext cx="1229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Document #D</a:t>
              </a:r>
              <a:endParaRPr sz="1200">
                <a:solidFill>
                  <a:srgbClr val="262626"/>
                </a:solidFill>
                <a:latin typeface="Arial"/>
                <a:ea typeface="Arial"/>
                <a:cs typeface="Arial"/>
                <a:sym typeface="Arial"/>
              </a:endParaRPr>
            </a:p>
          </p:txBody>
        </p:sp>
        <p:sp>
          <p:nvSpPr>
            <p:cNvPr id="3058" name="Google Shape;3058;p151"/>
            <p:cNvSpPr txBox="1"/>
            <p:nvPr/>
          </p:nvSpPr>
          <p:spPr>
            <a:xfrm>
              <a:off x="8848699" y="5759089"/>
              <a:ext cx="68721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Topic</a:t>
              </a:r>
              <a:endParaRPr sz="1200">
                <a:solidFill>
                  <a:srgbClr val="FF0000"/>
                </a:solidFill>
                <a:latin typeface="Arial"/>
                <a:ea typeface="Arial"/>
                <a:cs typeface="Arial"/>
                <a:sym typeface="Arial"/>
              </a:endParaRPr>
            </a:p>
          </p:txBody>
        </p:sp>
        <p:sp>
          <p:nvSpPr>
            <p:cNvPr id="3059" name="Google Shape;3059;p151"/>
            <p:cNvSpPr txBox="1"/>
            <p:nvPr/>
          </p:nvSpPr>
          <p:spPr>
            <a:xfrm>
              <a:off x="5390996" y="4993783"/>
              <a:ext cx="1339405" cy="369332"/>
            </a:xfrm>
            <a:prstGeom prst="rect">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060" name="Google Shape;3060;p151"/>
          <p:cNvGrpSpPr/>
          <p:nvPr/>
        </p:nvGrpSpPr>
        <p:grpSpPr>
          <a:xfrm>
            <a:off x="559817" y="1484784"/>
            <a:ext cx="8783192" cy="215444"/>
            <a:chOff x="559817" y="2136914"/>
            <a:chExt cx="8783192" cy="215444"/>
          </a:xfrm>
        </p:grpSpPr>
        <p:sp>
          <p:nvSpPr>
            <p:cNvPr id="3061" name="Google Shape;3061;p15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62" name="Google Shape;3062;p15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Thuật toán LDA :</a:t>
              </a:r>
              <a:endParaRPr/>
            </a:p>
          </p:txBody>
        </p:sp>
      </p:grpSp>
      <p:grpSp>
        <p:nvGrpSpPr>
          <p:cNvPr id="3063" name="Google Shape;3063;p151"/>
          <p:cNvGrpSpPr/>
          <p:nvPr/>
        </p:nvGrpSpPr>
        <p:grpSpPr>
          <a:xfrm>
            <a:off x="450000" y="450000"/>
            <a:ext cx="9018000" cy="276999"/>
            <a:chOff x="450000" y="450000"/>
            <a:chExt cx="9018000" cy="276999"/>
          </a:xfrm>
        </p:grpSpPr>
        <p:sp>
          <p:nvSpPr>
            <p:cNvPr id="3064" name="Google Shape;3064;p1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3065" name="Google Shape;3065;p1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grpSp>
        <p:nvGrpSpPr>
          <p:cNvPr id="3071" name="Google Shape;3071;p152"/>
          <p:cNvGrpSpPr/>
          <p:nvPr/>
        </p:nvGrpSpPr>
        <p:grpSpPr>
          <a:xfrm>
            <a:off x="1004698" y="1931283"/>
            <a:ext cx="7893429" cy="1460380"/>
            <a:chOff x="869860" y="2540118"/>
            <a:chExt cx="7893429" cy="1460380"/>
          </a:xfrm>
        </p:grpSpPr>
        <p:sp>
          <p:nvSpPr>
            <p:cNvPr id="3072" name="Google Shape;3072;p152"/>
            <p:cNvSpPr/>
            <p:nvPr/>
          </p:nvSpPr>
          <p:spPr>
            <a:xfrm>
              <a:off x="6456885" y="2540118"/>
              <a:ext cx="1734450" cy="146038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73" name="Google Shape;3073;p152"/>
            <p:cNvSpPr txBox="1"/>
            <p:nvPr/>
          </p:nvSpPr>
          <p:spPr>
            <a:xfrm>
              <a:off x="8474323" y="3429000"/>
              <a:ext cx="288966" cy="338554"/>
            </a:xfrm>
            <a:prstGeom prst="rect">
              <a:avLst/>
            </a:prstGeom>
            <a:blipFill rotWithShape="1">
              <a:blip r:embed="rId3">
                <a:alphaModFix/>
              </a:blip>
              <a:stretch>
                <a:fillRect b="-10907" l="0" r="-624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74" name="Google Shape;3074;p152"/>
            <p:cNvSpPr/>
            <p:nvPr/>
          </p:nvSpPr>
          <p:spPr>
            <a:xfrm>
              <a:off x="1565055" y="2540118"/>
              <a:ext cx="4412437" cy="146038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75" name="Google Shape;3075;p152"/>
            <p:cNvSpPr/>
            <p:nvPr/>
          </p:nvSpPr>
          <p:spPr>
            <a:xfrm>
              <a:off x="3302379" y="2676020"/>
              <a:ext cx="2548468" cy="1199877"/>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76" name="Google Shape;3076;p152"/>
            <p:cNvSpPr/>
            <p:nvPr/>
          </p:nvSpPr>
          <p:spPr>
            <a:xfrm>
              <a:off x="1711490"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077" name="Google Shape;3077;p152"/>
            <p:cNvSpPr/>
            <p:nvPr/>
          </p:nvSpPr>
          <p:spPr>
            <a:xfrm>
              <a:off x="3510220"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078" name="Google Shape;3078;p152"/>
            <p:cNvSpPr/>
            <p:nvPr/>
          </p:nvSpPr>
          <p:spPr>
            <a:xfrm>
              <a:off x="4771193" y="2847060"/>
              <a:ext cx="793537" cy="793537"/>
            </a:xfrm>
            <a:prstGeom prst="ellipse">
              <a:avLst/>
            </a:prstGeom>
            <a:solidFill>
              <a:srgbClr val="92D050"/>
            </a:solidFill>
            <a:ln cap="flat" cmpd="sng" w="9525">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cxnSp>
          <p:nvCxnSpPr>
            <p:cNvPr id="3079" name="Google Shape;3079;p152"/>
            <p:cNvCxnSpPr>
              <a:stCxn id="3076" idx="6"/>
              <a:endCxn id="3077" idx="2"/>
            </p:cNvCxnSpPr>
            <p:nvPr/>
          </p:nvCxnSpPr>
          <p:spPr>
            <a:xfrm>
              <a:off x="2505027" y="3243829"/>
              <a:ext cx="10053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3080" name="Google Shape;3080;p152"/>
            <p:cNvCxnSpPr>
              <a:stCxn id="3077" idx="6"/>
              <a:endCxn id="3078" idx="2"/>
            </p:cNvCxnSpPr>
            <p:nvPr/>
          </p:nvCxnSpPr>
          <p:spPr>
            <a:xfrm>
              <a:off x="4303757" y="3243829"/>
              <a:ext cx="4674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3081" name="Google Shape;3081;p152"/>
            <p:cNvCxnSpPr>
              <a:stCxn id="3082" idx="6"/>
              <a:endCxn id="3083" idx="2"/>
            </p:cNvCxnSpPr>
            <p:nvPr/>
          </p:nvCxnSpPr>
          <p:spPr>
            <a:xfrm flipH="1" rot="10800000">
              <a:off x="7609853" y="3241129"/>
              <a:ext cx="854100" cy="2700"/>
            </a:xfrm>
            <a:prstGeom prst="straightConnector1">
              <a:avLst/>
            </a:prstGeom>
            <a:noFill/>
            <a:ln cap="flat" cmpd="sng" w="9525">
              <a:solidFill>
                <a:srgbClr val="A5A5A5"/>
              </a:solidFill>
              <a:prstDash val="solid"/>
              <a:miter lim="800000"/>
              <a:headEnd len="med" w="med" type="triangle"/>
              <a:tailEnd len="sm" w="sm" type="none"/>
            </a:ln>
          </p:spPr>
        </p:cxnSp>
        <p:sp>
          <p:nvSpPr>
            <p:cNvPr id="3084" name="Google Shape;3084;p152"/>
            <p:cNvSpPr/>
            <p:nvPr/>
          </p:nvSpPr>
          <p:spPr>
            <a:xfrm>
              <a:off x="882650" y="3100256"/>
              <a:ext cx="281887" cy="281887"/>
            </a:xfrm>
            <a:prstGeom prst="ellipse">
              <a:avLst/>
            </a:prstGeom>
            <a:solidFill>
              <a:srgbClr val="193EB0"/>
            </a:solidFill>
            <a:ln cap="flat" cmpd="sng" w="12700">
              <a:solidFill>
                <a:srgbClr val="BFBFBF">
                  <a:alpha val="95686"/>
                </a:srgb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cxnSp>
          <p:nvCxnSpPr>
            <p:cNvPr id="3085" name="Google Shape;3085;p152"/>
            <p:cNvCxnSpPr>
              <a:stCxn id="3084" idx="6"/>
              <a:endCxn id="3076" idx="2"/>
            </p:cNvCxnSpPr>
            <p:nvPr/>
          </p:nvCxnSpPr>
          <p:spPr>
            <a:xfrm>
              <a:off x="1164537" y="3241200"/>
              <a:ext cx="546900" cy="2700"/>
            </a:xfrm>
            <a:prstGeom prst="straightConnector1">
              <a:avLst/>
            </a:prstGeom>
            <a:noFill/>
            <a:ln cap="flat" cmpd="sng" w="9525">
              <a:solidFill>
                <a:srgbClr val="A5A5A5"/>
              </a:solidFill>
              <a:prstDash val="solid"/>
              <a:miter lim="800000"/>
              <a:headEnd len="sm" w="sm" type="none"/>
              <a:tailEnd len="med" w="med" type="triangle"/>
            </a:ln>
          </p:spPr>
        </p:cxnSp>
        <p:sp>
          <p:nvSpPr>
            <p:cNvPr id="3083" name="Google Shape;3083;p152"/>
            <p:cNvSpPr/>
            <p:nvPr/>
          </p:nvSpPr>
          <p:spPr>
            <a:xfrm>
              <a:off x="8464095" y="3100256"/>
              <a:ext cx="281887" cy="281887"/>
            </a:xfrm>
            <a:prstGeom prst="ellipse">
              <a:avLst/>
            </a:prstGeom>
            <a:solidFill>
              <a:srgbClr val="193EB0"/>
            </a:solidFill>
            <a:ln cap="flat" cmpd="sng" w="12700">
              <a:solidFill>
                <a:srgbClr val="BFBFBF">
                  <a:alpha val="95686"/>
                </a:srgb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082" name="Google Shape;3082;p152"/>
            <p:cNvSpPr/>
            <p:nvPr/>
          </p:nvSpPr>
          <p:spPr>
            <a:xfrm>
              <a:off x="6816316"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cxnSp>
          <p:nvCxnSpPr>
            <p:cNvPr id="3086" name="Google Shape;3086;p152"/>
            <p:cNvCxnSpPr>
              <a:stCxn id="3078" idx="6"/>
              <a:endCxn id="3082" idx="2"/>
            </p:cNvCxnSpPr>
            <p:nvPr/>
          </p:nvCxnSpPr>
          <p:spPr>
            <a:xfrm>
              <a:off x="5564730" y="3243829"/>
              <a:ext cx="1251600" cy="0"/>
            </a:xfrm>
            <a:prstGeom prst="straightConnector1">
              <a:avLst/>
            </a:prstGeom>
            <a:noFill/>
            <a:ln cap="flat" cmpd="sng" w="9525">
              <a:solidFill>
                <a:srgbClr val="A5A5A5"/>
              </a:solidFill>
              <a:prstDash val="solid"/>
              <a:miter lim="800000"/>
              <a:headEnd len="med" w="med" type="triangle"/>
              <a:tailEnd len="sm" w="sm" type="none"/>
            </a:ln>
          </p:spPr>
        </p:cxnSp>
        <p:sp>
          <p:nvSpPr>
            <p:cNvPr id="3087" name="Google Shape;3087;p152"/>
            <p:cNvSpPr txBox="1"/>
            <p:nvPr/>
          </p:nvSpPr>
          <p:spPr>
            <a:xfrm>
              <a:off x="7066609" y="3613557"/>
              <a:ext cx="403549" cy="338554"/>
            </a:xfrm>
            <a:prstGeom prst="rect">
              <a:avLst/>
            </a:prstGeom>
            <a:blipFill rotWithShape="1">
              <a:blip r:embed="rId4">
                <a:alphaModFix/>
              </a:blip>
              <a:stretch>
                <a:fillRect b="-36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88" name="Google Shape;3088;p152"/>
            <p:cNvSpPr txBox="1"/>
            <p:nvPr/>
          </p:nvSpPr>
          <p:spPr>
            <a:xfrm>
              <a:off x="6474059" y="2559689"/>
              <a:ext cx="398005" cy="4001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89" name="Google Shape;3089;p152"/>
            <p:cNvSpPr txBox="1"/>
            <p:nvPr/>
          </p:nvSpPr>
          <p:spPr>
            <a:xfrm>
              <a:off x="3685520" y="3524912"/>
              <a:ext cx="403549" cy="349326"/>
            </a:xfrm>
            <a:prstGeom prst="rect">
              <a:avLst/>
            </a:prstGeom>
            <a:blipFill rotWithShape="1">
              <a:blip r:embed="rId6">
                <a:alphaModFix/>
              </a:blip>
              <a:stretch>
                <a:fillRect b="0" l="0" r="-121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90" name="Google Shape;3090;p152"/>
            <p:cNvSpPr txBox="1"/>
            <p:nvPr/>
          </p:nvSpPr>
          <p:spPr>
            <a:xfrm>
              <a:off x="4951413" y="3553150"/>
              <a:ext cx="403549" cy="349326"/>
            </a:xfrm>
            <a:prstGeom prst="rect">
              <a:avLst/>
            </a:prstGeom>
            <a:blipFill rotWithShape="1">
              <a:blip r:embed="rId7">
                <a:alphaModFix/>
              </a:blip>
              <a:stretch>
                <a:fillRect b="0" l="0" r="-238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91" name="Google Shape;3091;p152"/>
            <p:cNvSpPr txBox="1"/>
            <p:nvPr/>
          </p:nvSpPr>
          <p:spPr>
            <a:xfrm>
              <a:off x="3269528" y="2604454"/>
              <a:ext cx="398005" cy="40011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92" name="Google Shape;3092;p152"/>
            <p:cNvSpPr txBox="1"/>
            <p:nvPr/>
          </p:nvSpPr>
          <p:spPr>
            <a:xfrm>
              <a:off x="1957528" y="3654021"/>
              <a:ext cx="403549"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93" name="Google Shape;3093;p152"/>
            <p:cNvSpPr txBox="1"/>
            <p:nvPr/>
          </p:nvSpPr>
          <p:spPr>
            <a:xfrm>
              <a:off x="1596685" y="2545245"/>
              <a:ext cx="398005" cy="40011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94" name="Google Shape;3094;p152"/>
            <p:cNvSpPr txBox="1"/>
            <p:nvPr/>
          </p:nvSpPr>
          <p:spPr>
            <a:xfrm>
              <a:off x="869860" y="3429000"/>
              <a:ext cx="288966" cy="338554"/>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095" name="Google Shape;3095;p152"/>
          <p:cNvSpPr/>
          <p:nvPr/>
        </p:nvSpPr>
        <p:spPr>
          <a:xfrm>
            <a:off x="711201" y="353555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FF0000"/>
                </a:solidFill>
                <a:latin typeface="Arial"/>
                <a:ea typeface="Arial"/>
                <a:cs typeface="Arial"/>
                <a:sym typeface="Arial"/>
              </a:rPr>
              <a:t>𝜷</a:t>
            </a:r>
            <a:r>
              <a:rPr lang="en-US" sz="1300">
                <a:solidFill>
                  <a:srgbClr val="262626"/>
                </a:solidFill>
                <a:latin typeface="Arial"/>
                <a:ea typeface="Arial"/>
                <a:cs typeface="Arial"/>
                <a:sym typeface="Arial"/>
              </a:rPr>
              <a:t> là tham số của Dirichlet trước khi phân phối từ theo chủ đề </a:t>
            </a:r>
            <a:r>
              <a:rPr lang="en-US" sz="1300">
                <a:solidFill>
                  <a:srgbClr val="FF0000"/>
                </a:solidFill>
                <a:latin typeface="Arial"/>
                <a:ea typeface="Arial"/>
                <a:cs typeface="Arial"/>
                <a:sym typeface="Arial"/>
              </a:rPr>
              <a:t>𝝋𝒌 </a:t>
            </a:r>
            <a:r>
              <a:rPr lang="en-US" sz="1300">
                <a:solidFill>
                  <a:srgbClr val="262626"/>
                </a:solidFill>
                <a:latin typeface="Arial"/>
                <a:ea typeface="Arial"/>
                <a:cs typeface="Arial"/>
                <a:sym typeface="Arial"/>
              </a:rPr>
              <a:t>(với 𝑘=1,…,𝐾). </a:t>
            </a:r>
            <a:endParaRPr/>
          </a:p>
        </p:txBody>
      </p:sp>
      <p:grpSp>
        <p:nvGrpSpPr>
          <p:cNvPr id="3096" name="Google Shape;3096;p152"/>
          <p:cNvGrpSpPr/>
          <p:nvPr/>
        </p:nvGrpSpPr>
        <p:grpSpPr>
          <a:xfrm>
            <a:off x="557062" y="4044894"/>
            <a:ext cx="8948878" cy="1794917"/>
            <a:chOff x="557062" y="4044894"/>
            <a:chExt cx="8948878" cy="1794917"/>
          </a:xfrm>
        </p:grpSpPr>
        <p:grpSp>
          <p:nvGrpSpPr>
            <p:cNvPr id="3097" name="Google Shape;3097;p152"/>
            <p:cNvGrpSpPr/>
            <p:nvPr/>
          </p:nvGrpSpPr>
          <p:grpSpPr>
            <a:xfrm>
              <a:off x="3303503" y="4044894"/>
              <a:ext cx="3069682" cy="1792518"/>
              <a:chOff x="3138123" y="4044894"/>
              <a:chExt cx="3069682" cy="1792518"/>
            </a:xfrm>
          </p:grpSpPr>
          <p:cxnSp>
            <p:nvCxnSpPr>
              <p:cNvPr id="3098" name="Google Shape;3098;p152"/>
              <p:cNvCxnSpPr/>
              <p:nvPr/>
            </p:nvCxnSpPr>
            <p:spPr>
              <a:xfrm>
                <a:off x="3462485" y="4159467"/>
                <a:ext cx="0" cy="1440000"/>
              </a:xfrm>
              <a:prstGeom prst="straightConnector1">
                <a:avLst/>
              </a:prstGeom>
              <a:noFill/>
              <a:ln cap="flat" cmpd="sng" w="9525">
                <a:solidFill>
                  <a:schemeClr val="dk1"/>
                </a:solidFill>
                <a:prstDash val="solid"/>
                <a:miter lim="800000"/>
                <a:headEnd len="med" w="med" type="stealth"/>
                <a:tailEnd len="sm" w="sm" type="none"/>
              </a:ln>
            </p:spPr>
          </p:cxnSp>
          <p:cxnSp>
            <p:nvCxnSpPr>
              <p:cNvPr id="3099" name="Google Shape;3099;p152"/>
              <p:cNvCxnSpPr/>
              <p:nvPr/>
            </p:nvCxnSpPr>
            <p:spPr>
              <a:xfrm>
                <a:off x="3462485" y="5599467"/>
                <a:ext cx="2160000" cy="0"/>
              </a:xfrm>
              <a:prstGeom prst="straightConnector1">
                <a:avLst/>
              </a:prstGeom>
              <a:noFill/>
              <a:ln cap="flat" cmpd="sng" w="9525">
                <a:solidFill>
                  <a:schemeClr val="dk1"/>
                </a:solidFill>
                <a:prstDash val="solid"/>
                <a:miter lim="800000"/>
                <a:headEnd len="sm" w="sm" type="none"/>
                <a:tailEnd len="med" w="med" type="stealth"/>
              </a:ln>
            </p:spPr>
          </p:cxnSp>
          <p:grpSp>
            <p:nvGrpSpPr>
              <p:cNvPr id="3100" name="Google Shape;3100;p152"/>
              <p:cNvGrpSpPr/>
              <p:nvPr/>
            </p:nvGrpSpPr>
            <p:grpSpPr>
              <a:xfrm>
                <a:off x="3610354" y="4595124"/>
                <a:ext cx="931632" cy="1008000"/>
                <a:chOff x="3635754" y="4894106"/>
                <a:chExt cx="931632" cy="1008000"/>
              </a:xfrm>
            </p:grpSpPr>
            <p:sp>
              <p:nvSpPr>
                <p:cNvPr id="3101" name="Google Shape;3101;p152"/>
                <p:cNvSpPr/>
                <p:nvPr/>
              </p:nvSpPr>
              <p:spPr>
                <a:xfrm>
                  <a:off x="3635754" y="5758106"/>
                  <a:ext cx="90000" cy="144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2" name="Google Shape;3102;p152"/>
                <p:cNvSpPr/>
                <p:nvPr/>
              </p:nvSpPr>
              <p:spPr>
                <a:xfrm>
                  <a:off x="3846162" y="5542106"/>
                  <a:ext cx="90000" cy="36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3" name="Google Shape;3103;p152"/>
                <p:cNvSpPr/>
                <p:nvPr/>
              </p:nvSpPr>
              <p:spPr>
                <a:xfrm>
                  <a:off x="4056570" y="5614106"/>
                  <a:ext cx="90000" cy="28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4" name="Google Shape;3104;p152"/>
                <p:cNvSpPr/>
                <p:nvPr/>
              </p:nvSpPr>
              <p:spPr>
                <a:xfrm>
                  <a:off x="4266978" y="5002106"/>
                  <a:ext cx="90000" cy="90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5" name="Google Shape;3105;p152"/>
                <p:cNvSpPr/>
                <p:nvPr/>
              </p:nvSpPr>
              <p:spPr>
                <a:xfrm>
                  <a:off x="4477386" y="4894106"/>
                  <a:ext cx="90000" cy="100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06" name="Google Shape;3106;p152"/>
              <p:cNvSpPr txBox="1"/>
              <p:nvPr/>
            </p:nvSpPr>
            <p:spPr>
              <a:xfrm>
                <a:off x="4481333" y="5217065"/>
                <a:ext cx="1049470" cy="36933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07" name="Google Shape;3107;p152"/>
              <p:cNvSpPr txBox="1"/>
              <p:nvPr/>
            </p:nvSpPr>
            <p:spPr>
              <a:xfrm>
                <a:off x="3538648" y="5591191"/>
                <a:ext cx="2021800" cy="246221"/>
              </a:xfrm>
              <a:prstGeom prst="rect">
                <a:avLst/>
              </a:prstGeom>
              <a:blipFill rotWithShape="1">
                <a:blip r:embed="rId13">
                  <a:alphaModFix/>
                </a:blip>
                <a:stretch>
                  <a:fillRect b="-1219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08" name="Google Shape;3108;p152"/>
              <p:cNvSpPr/>
              <p:nvPr/>
            </p:nvSpPr>
            <p:spPr>
              <a:xfrm>
                <a:off x="5320389" y="5299291"/>
                <a:ext cx="90000" cy="28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9" name="Google Shape;3109;p152"/>
              <p:cNvSpPr txBox="1"/>
              <p:nvPr/>
            </p:nvSpPr>
            <p:spPr>
              <a:xfrm>
                <a:off x="3138123" y="4044894"/>
                <a:ext cx="324362" cy="276999"/>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10" name="Google Shape;3110;p152"/>
              <p:cNvSpPr txBox="1"/>
              <p:nvPr/>
            </p:nvSpPr>
            <p:spPr>
              <a:xfrm>
                <a:off x="3927968" y="4217487"/>
                <a:ext cx="1229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Topic #2</a:t>
                </a:r>
                <a:endParaRPr sz="1200">
                  <a:solidFill>
                    <a:srgbClr val="262626"/>
                  </a:solidFill>
                  <a:latin typeface="Arial"/>
                  <a:ea typeface="Arial"/>
                  <a:cs typeface="Arial"/>
                  <a:sym typeface="Arial"/>
                </a:endParaRPr>
              </a:p>
            </p:txBody>
          </p:sp>
          <p:sp>
            <p:nvSpPr>
              <p:cNvPr id="3111" name="Google Shape;3111;p152"/>
              <p:cNvSpPr txBox="1"/>
              <p:nvPr/>
            </p:nvSpPr>
            <p:spPr>
              <a:xfrm>
                <a:off x="5520594" y="5481919"/>
                <a:ext cx="68721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Word</a:t>
                </a:r>
                <a:endParaRPr sz="1200">
                  <a:solidFill>
                    <a:srgbClr val="FF0000"/>
                  </a:solidFill>
                  <a:latin typeface="Arial"/>
                  <a:ea typeface="Arial"/>
                  <a:cs typeface="Arial"/>
                  <a:sym typeface="Arial"/>
                </a:endParaRPr>
              </a:p>
            </p:txBody>
          </p:sp>
        </p:grpSp>
        <p:sp>
          <p:nvSpPr>
            <p:cNvPr id="3112" name="Google Shape;3112;p152"/>
            <p:cNvSpPr txBox="1"/>
            <p:nvPr/>
          </p:nvSpPr>
          <p:spPr>
            <a:xfrm>
              <a:off x="5390996" y="4694801"/>
              <a:ext cx="1339405" cy="369332"/>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113" name="Google Shape;3113;p152"/>
            <p:cNvCxnSpPr/>
            <p:nvPr/>
          </p:nvCxnSpPr>
          <p:spPr>
            <a:xfrm>
              <a:off x="881424" y="4159467"/>
              <a:ext cx="0" cy="1440000"/>
            </a:xfrm>
            <a:prstGeom prst="straightConnector1">
              <a:avLst/>
            </a:prstGeom>
            <a:noFill/>
            <a:ln cap="flat" cmpd="sng" w="9525">
              <a:solidFill>
                <a:schemeClr val="dk1"/>
              </a:solidFill>
              <a:prstDash val="solid"/>
              <a:miter lim="800000"/>
              <a:headEnd len="med" w="med" type="stealth"/>
              <a:tailEnd len="sm" w="sm" type="none"/>
            </a:ln>
          </p:spPr>
        </p:cxnSp>
        <p:cxnSp>
          <p:nvCxnSpPr>
            <p:cNvPr id="3114" name="Google Shape;3114;p152"/>
            <p:cNvCxnSpPr/>
            <p:nvPr/>
          </p:nvCxnSpPr>
          <p:spPr>
            <a:xfrm>
              <a:off x="881424" y="5599467"/>
              <a:ext cx="2160000" cy="0"/>
            </a:xfrm>
            <a:prstGeom prst="straightConnector1">
              <a:avLst/>
            </a:prstGeom>
            <a:noFill/>
            <a:ln cap="flat" cmpd="sng" w="9525">
              <a:solidFill>
                <a:schemeClr val="dk1"/>
              </a:solidFill>
              <a:prstDash val="solid"/>
              <a:miter lim="800000"/>
              <a:headEnd len="sm" w="sm" type="none"/>
              <a:tailEnd len="med" w="med" type="stealth"/>
            </a:ln>
          </p:spPr>
        </p:cxnSp>
        <p:grpSp>
          <p:nvGrpSpPr>
            <p:cNvPr id="3115" name="Google Shape;3115;p152"/>
            <p:cNvGrpSpPr/>
            <p:nvPr/>
          </p:nvGrpSpPr>
          <p:grpSpPr>
            <a:xfrm>
              <a:off x="1030880" y="4806696"/>
              <a:ext cx="931632" cy="796428"/>
              <a:chOff x="1030880" y="5105678"/>
              <a:chExt cx="931632" cy="796428"/>
            </a:xfrm>
          </p:grpSpPr>
          <p:sp>
            <p:nvSpPr>
              <p:cNvPr id="3116" name="Google Shape;3116;p152"/>
              <p:cNvSpPr/>
              <p:nvPr/>
            </p:nvSpPr>
            <p:spPr>
              <a:xfrm>
                <a:off x="1030880" y="5362106"/>
                <a:ext cx="90000" cy="54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7" name="Google Shape;3117;p152"/>
              <p:cNvSpPr/>
              <p:nvPr/>
            </p:nvSpPr>
            <p:spPr>
              <a:xfrm>
                <a:off x="1241288" y="5105678"/>
                <a:ext cx="90000" cy="79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8" name="Google Shape;3118;p152"/>
              <p:cNvSpPr/>
              <p:nvPr/>
            </p:nvSpPr>
            <p:spPr>
              <a:xfrm>
                <a:off x="1451696" y="5430357"/>
                <a:ext cx="90000" cy="46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9" name="Google Shape;3119;p152"/>
              <p:cNvSpPr/>
              <p:nvPr/>
            </p:nvSpPr>
            <p:spPr>
              <a:xfrm>
                <a:off x="1662104" y="5177056"/>
                <a:ext cx="90000" cy="72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0" name="Google Shape;3120;p152"/>
              <p:cNvSpPr/>
              <p:nvPr/>
            </p:nvSpPr>
            <p:spPr>
              <a:xfrm>
                <a:off x="1872512" y="5250222"/>
                <a:ext cx="90000" cy="64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21" name="Google Shape;3121;p152"/>
            <p:cNvSpPr txBox="1"/>
            <p:nvPr/>
          </p:nvSpPr>
          <p:spPr>
            <a:xfrm>
              <a:off x="1900272" y="5217065"/>
              <a:ext cx="1049470" cy="369332"/>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22" name="Google Shape;3122;p152"/>
            <p:cNvSpPr/>
            <p:nvPr/>
          </p:nvSpPr>
          <p:spPr>
            <a:xfrm>
              <a:off x="2739328" y="5514277"/>
              <a:ext cx="90000" cy="7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3" name="Google Shape;3123;p152"/>
            <p:cNvSpPr txBox="1"/>
            <p:nvPr/>
          </p:nvSpPr>
          <p:spPr>
            <a:xfrm>
              <a:off x="557062" y="4044894"/>
              <a:ext cx="324362" cy="276999"/>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24" name="Google Shape;3124;p152"/>
            <p:cNvSpPr txBox="1"/>
            <p:nvPr/>
          </p:nvSpPr>
          <p:spPr>
            <a:xfrm>
              <a:off x="1346907" y="4217487"/>
              <a:ext cx="1229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Topic #1</a:t>
              </a:r>
              <a:endParaRPr sz="1200">
                <a:solidFill>
                  <a:srgbClr val="262626"/>
                </a:solidFill>
                <a:latin typeface="Arial"/>
                <a:ea typeface="Arial"/>
                <a:cs typeface="Arial"/>
                <a:sym typeface="Arial"/>
              </a:endParaRPr>
            </a:p>
          </p:txBody>
        </p:sp>
        <p:sp>
          <p:nvSpPr>
            <p:cNvPr id="3125" name="Google Shape;3125;p152"/>
            <p:cNvSpPr txBox="1"/>
            <p:nvPr/>
          </p:nvSpPr>
          <p:spPr>
            <a:xfrm>
              <a:off x="2904358" y="5464291"/>
              <a:ext cx="68721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Word</a:t>
              </a:r>
              <a:endParaRPr sz="1200">
                <a:solidFill>
                  <a:srgbClr val="FF0000"/>
                </a:solidFill>
                <a:latin typeface="Arial"/>
                <a:ea typeface="Arial"/>
                <a:cs typeface="Arial"/>
                <a:sym typeface="Arial"/>
              </a:endParaRPr>
            </a:p>
          </p:txBody>
        </p:sp>
        <p:cxnSp>
          <p:nvCxnSpPr>
            <p:cNvPr id="3126" name="Google Shape;3126;p152"/>
            <p:cNvCxnSpPr/>
            <p:nvPr/>
          </p:nvCxnSpPr>
          <p:spPr>
            <a:xfrm>
              <a:off x="6786679" y="4162966"/>
              <a:ext cx="0" cy="1440000"/>
            </a:xfrm>
            <a:prstGeom prst="straightConnector1">
              <a:avLst/>
            </a:prstGeom>
            <a:noFill/>
            <a:ln cap="flat" cmpd="sng" w="9525">
              <a:solidFill>
                <a:schemeClr val="dk1"/>
              </a:solidFill>
              <a:prstDash val="solid"/>
              <a:miter lim="800000"/>
              <a:headEnd len="med" w="med" type="stealth"/>
              <a:tailEnd len="sm" w="sm" type="none"/>
            </a:ln>
          </p:spPr>
        </p:cxnSp>
        <p:cxnSp>
          <p:nvCxnSpPr>
            <p:cNvPr id="3127" name="Google Shape;3127;p152"/>
            <p:cNvCxnSpPr/>
            <p:nvPr/>
          </p:nvCxnSpPr>
          <p:spPr>
            <a:xfrm>
              <a:off x="6786679" y="5601866"/>
              <a:ext cx="2160000" cy="0"/>
            </a:xfrm>
            <a:prstGeom prst="straightConnector1">
              <a:avLst/>
            </a:prstGeom>
            <a:noFill/>
            <a:ln cap="flat" cmpd="sng" w="9525">
              <a:solidFill>
                <a:schemeClr val="dk1"/>
              </a:solidFill>
              <a:prstDash val="solid"/>
              <a:miter lim="800000"/>
              <a:headEnd len="sm" w="sm" type="none"/>
              <a:tailEnd len="med" w="med" type="stealth"/>
            </a:ln>
          </p:spPr>
        </p:cxnSp>
        <p:grpSp>
          <p:nvGrpSpPr>
            <p:cNvPr id="3128" name="Google Shape;3128;p152"/>
            <p:cNvGrpSpPr/>
            <p:nvPr/>
          </p:nvGrpSpPr>
          <p:grpSpPr>
            <a:xfrm>
              <a:off x="6934548" y="4513590"/>
              <a:ext cx="931632" cy="1080000"/>
              <a:chOff x="6959948" y="4812572"/>
              <a:chExt cx="931632" cy="1080000"/>
            </a:xfrm>
          </p:grpSpPr>
          <p:sp>
            <p:nvSpPr>
              <p:cNvPr id="3129" name="Google Shape;3129;p152"/>
              <p:cNvSpPr/>
              <p:nvPr/>
            </p:nvSpPr>
            <p:spPr>
              <a:xfrm>
                <a:off x="6959948" y="5466404"/>
                <a:ext cx="90000" cy="42616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0" name="Google Shape;3130;p152"/>
              <p:cNvSpPr/>
              <p:nvPr/>
            </p:nvSpPr>
            <p:spPr>
              <a:xfrm>
                <a:off x="7170356" y="5171155"/>
                <a:ext cx="90000" cy="72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1" name="Google Shape;3131;p152"/>
              <p:cNvSpPr/>
              <p:nvPr/>
            </p:nvSpPr>
            <p:spPr>
              <a:xfrm>
                <a:off x="7380764" y="4812572"/>
                <a:ext cx="90000" cy="10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2" name="Google Shape;3132;p152"/>
              <p:cNvSpPr/>
              <p:nvPr/>
            </p:nvSpPr>
            <p:spPr>
              <a:xfrm>
                <a:off x="7591172" y="5603581"/>
                <a:ext cx="90000" cy="28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3" name="Google Shape;3133;p152"/>
              <p:cNvSpPr/>
              <p:nvPr/>
            </p:nvSpPr>
            <p:spPr>
              <a:xfrm>
                <a:off x="7801580" y="5459748"/>
                <a:ext cx="90000" cy="43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34" name="Google Shape;3134;p152"/>
            <p:cNvSpPr txBox="1"/>
            <p:nvPr/>
          </p:nvSpPr>
          <p:spPr>
            <a:xfrm>
              <a:off x="7805527" y="5219464"/>
              <a:ext cx="1049470" cy="369332"/>
            </a:xfrm>
            <a:prstGeom prst="rect">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35" name="Google Shape;3135;p152"/>
            <p:cNvSpPr txBox="1"/>
            <p:nvPr/>
          </p:nvSpPr>
          <p:spPr>
            <a:xfrm>
              <a:off x="6862842" y="5593590"/>
              <a:ext cx="2021800" cy="246221"/>
            </a:xfrm>
            <a:prstGeom prst="rect">
              <a:avLst/>
            </a:prstGeom>
            <a:blipFill rotWithShape="1">
              <a:blip r:embed="rId19">
                <a:alphaModFix/>
              </a:blip>
              <a:stretch>
                <a:fillRect b="-124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36" name="Google Shape;3136;p152"/>
            <p:cNvSpPr/>
            <p:nvPr/>
          </p:nvSpPr>
          <p:spPr>
            <a:xfrm>
              <a:off x="8644583" y="5484934"/>
              <a:ext cx="90000" cy="108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7" name="Google Shape;3137;p152"/>
            <p:cNvSpPr txBox="1"/>
            <p:nvPr/>
          </p:nvSpPr>
          <p:spPr>
            <a:xfrm>
              <a:off x="6462317" y="4044894"/>
              <a:ext cx="324362" cy="276999"/>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38" name="Google Shape;3138;p152"/>
            <p:cNvSpPr txBox="1"/>
            <p:nvPr/>
          </p:nvSpPr>
          <p:spPr>
            <a:xfrm>
              <a:off x="7252161" y="4135283"/>
              <a:ext cx="1229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Topic #K</a:t>
              </a:r>
              <a:endParaRPr sz="1200">
                <a:solidFill>
                  <a:srgbClr val="262626"/>
                </a:solidFill>
                <a:latin typeface="Arial"/>
                <a:ea typeface="Arial"/>
                <a:cs typeface="Arial"/>
                <a:sym typeface="Arial"/>
              </a:endParaRPr>
            </a:p>
          </p:txBody>
        </p:sp>
        <p:sp>
          <p:nvSpPr>
            <p:cNvPr id="3139" name="Google Shape;3139;p152"/>
            <p:cNvSpPr txBox="1"/>
            <p:nvPr/>
          </p:nvSpPr>
          <p:spPr>
            <a:xfrm>
              <a:off x="8818729" y="5489405"/>
              <a:ext cx="68721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Word</a:t>
              </a:r>
              <a:endParaRPr sz="1200">
                <a:solidFill>
                  <a:srgbClr val="FF0000"/>
                </a:solidFill>
                <a:latin typeface="Arial"/>
                <a:ea typeface="Arial"/>
                <a:cs typeface="Arial"/>
                <a:sym typeface="Arial"/>
              </a:endParaRPr>
            </a:p>
          </p:txBody>
        </p:sp>
        <p:sp>
          <p:nvSpPr>
            <p:cNvPr id="3140" name="Google Shape;3140;p152"/>
            <p:cNvSpPr txBox="1"/>
            <p:nvPr/>
          </p:nvSpPr>
          <p:spPr>
            <a:xfrm>
              <a:off x="957587" y="5591191"/>
              <a:ext cx="2021800" cy="246221"/>
            </a:xfrm>
            <a:prstGeom prst="rect">
              <a:avLst/>
            </a:prstGeom>
            <a:blipFill rotWithShape="1">
              <a:blip r:embed="rId21">
                <a:alphaModFix/>
              </a:blip>
              <a:stretch>
                <a:fillRect b="-1219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141" name="Google Shape;3141;p152"/>
          <p:cNvGrpSpPr/>
          <p:nvPr/>
        </p:nvGrpSpPr>
        <p:grpSpPr>
          <a:xfrm>
            <a:off x="559817" y="1484784"/>
            <a:ext cx="8783192" cy="215444"/>
            <a:chOff x="559817" y="2136914"/>
            <a:chExt cx="8783192" cy="215444"/>
          </a:xfrm>
        </p:grpSpPr>
        <p:sp>
          <p:nvSpPr>
            <p:cNvPr id="3142" name="Google Shape;3142;p1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43" name="Google Shape;3143;p15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Thuật toán LDA :</a:t>
              </a:r>
              <a:endParaRPr/>
            </a:p>
          </p:txBody>
        </p:sp>
      </p:grpSp>
      <p:grpSp>
        <p:nvGrpSpPr>
          <p:cNvPr id="3144" name="Google Shape;3144;p152"/>
          <p:cNvGrpSpPr/>
          <p:nvPr/>
        </p:nvGrpSpPr>
        <p:grpSpPr>
          <a:xfrm>
            <a:off x="450000" y="450000"/>
            <a:ext cx="9018000" cy="276999"/>
            <a:chOff x="450000" y="450000"/>
            <a:chExt cx="9018000" cy="276999"/>
          </a:xfrm>
        </p:grpSpPr>
        <p:sp>
          <p:nvSpPr>
            <p:cNvPr id="3145" name="Google Shape;3145;p1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3146" name="Google Shape;3146;p1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grpSp>
        <p:nvGrpSpPr>
          <p:cNvPr id="3152" name="Google Shape;3152;p153"/>
          <p:cNvGrpSpPr/>
          <p:nvPr/>
        </p:nvGrpSpPr>
        <p:grpSpPr>
          <a:xfrm>
            <a:off x="1004698" y="1931159"/>
            <a:ext cx="7893429" cy="1460380"/>
            <a:chOff x="869860" y="2540118"/>
            <a:chExt cx="7893429" cy="1460380"/>
          </a:xfrm>
        </p:grpSpPr>
        <p:sp>
          <p:nvSpPr>
            <p:cNvPr id="3153" name="Google Shape;3153;p153"/>
            <p:cNvSpPr/>
            <p:nvPr/>
          </p:nvSpPr>
          <p:spPr>
            <a:xfrm>
              <a:off x="6456885" y="2540118"/>
              <a:ext cx="1734450" cy="146038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54" name="Google Shape;3154;p153"/>
            <p:cNvSpPr txBox="1"/>
            <p:nvPr/>
          </p:nvSpPr>
          <p:spPr>
            <a:xfrm>
              <a:off x="8474323" y="3429000"/>
              <a:ext cx="288966" cy="338554"/>
            </a:xfrm>
            <a:prstGeom prst="rect">
              <a:avLst/>
            </a:prstGeom>
            <a:blipFill rotWithShape="1">
              <a:blip r:embed="rId3">
                <a:alphaModFix/>
              </a:blip>
              <a:stretch>
                <a:fillRect b="-10907" l="0" r="-624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55" name="Google Shape;3155;p153"/>
            <p:cNvSpPr/>
            <p:nvPr/>
          </p:nvSpPr>
          <p:spPr>
            <a:xfrm>
              <a:off x="1565055" y="2540118"/>
              <a:ext cx="4412437" cy="146038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56" name="Google Shape;3156;p153"/>
            <p:cNvSpPr/>
            <p:nvPr/>
          </p:nvSpPr>
          <p:spPr>
            <a:xfrm>
              <a:off x="3302379" y="2676020"/>
              <a:ext cx="2548468" cy="1199877"/>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57" name="Google Shape;3157;p153"/>
            <p:cNvSpPr/>
            <p:nvPr/>
          </p:nvSpPr>
          <p:spPr>
            <a:xfrm>
              <a:off x="1711490"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158" name="Google Shape;3158;p153"/>
            <p:cNvSpPr/>
            <p:nvPr/>
          </p:nvSpPr>
          <p:spPr>
            <a:xfrm>
              <a:off x="3510220"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159" name="Google Shape;3159;p153"/>
            <p:cNvSpPr/>
            <p:nvPr/>
          </p:nvSpPr>
          <p:spPr>
            <a:xfrm>
              <a:off x="4771193" y="2847060"/>
              <a:ext cx="793537" cy="793537"/>
            </a:xfrm>
            <a:prstGeom prst="ellipse">
              <a:avLst/>
            </a:prstGeom>
            <a:solidFill>
              <a:srgbClr val="92D050"/>
            </a:solidFill>
            <a:ln cap="flat" cmpd="sng" w="9525">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50">
                <a:solidFill>
                  <a:srgbClr val="193EB0"/>
                </a:solidFill>
                <a:latin typeface="Arial"/>
                <a:ea typeface="Arial"/>
                <a:cs typeface="Arial"/>
                <a:sym typeface="Arial"/>
              </a:endParaRPr>
            </a:p>
          </p:txBody>
        </p:sp>
        <p:cxnSp>
          <p:nvCxnSpPr>
            <p:cNvPr id="3160" name="Google Shape;3160;p153"/>
            <p:cNvCxnSpPr>
              <a:stCxn id="3157" idx="6"/>
              <a:endCxn id="3158" idx="2"/>
            </p:cNvCxnSpPr>
            <p:nvPr/>
          </p:nvCxnSpPr>
          <p:spPr>
            <a:xfrm>
              <a:off x="2505027" y="3243829"/>
              <a:ext cx="10053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3161" name="Google Shape;3161;p153"/>
            <p:cNvCxnSpPr>
              <a:stCxn id="3158" idx="6"/>
              <a:endCxn id="3159" idx="2"/>
            </p:cNvCxnSpPr>
            <p:nvPr/>
          </p:nvCxnSpPr>
          <p:spPr>
            <a:xfrm>
              <a:off x="4303757" y="3243829"/>
              <a:ext cx="4674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3162" name="Google Shape;3162;p153"/>
            <p:cNvCxnSpPr>
              <a:stCxn id="3163" idx="6"/>
              <a:endCxn id="3164" idx="2"/>
            </p:cNvCxnSpPr>
            <p:nvPr/>
          </p:nvCxnSpPr>
          <p:spPr>
            <a:xfrm flipH="1" rot="10800000">
              <a:off x="7609853" y="3241129"/>
              <a:ext cx="854100" cy="2700"/>
            </a:xfrm>
            <a:prstGeom prst="straightConnector1">
              <a:avLst/>
            </a:prstGeom>
            <a:noFill/>
            <a:ln cap="flat" cmpd="sng" w="9525">
              <a:solidFill>
                <a:srgbClr val="A5A5A5"/>
              </a:solidFill>
              <a:prstDash val="solid"/>
              <a:miter lim="800000"/>
              <a:headEnd len="med" w="med" type="triangle"/>
              <a:tailEnd len="sm" w="sm" type="none"/>
            </a:ln>
          </p:spPr>
        </p:cxnSp>
        <p:sp>
          <p:nvSpPr>
            <p:cNvPr id="3165" name="Google Shape;3165;p153"/>
            <p:cNvSpPr/>
            <p:nvPr/>
          </p:nvSpPr>
          <p:spPr>
            <a:xfrm>
              <a:off x="882650" y="3100256"/>
              <a:ext cx="281887" cy="281887"/>
            </a:xfrm>
            <a:prstGeom prst="ellipse">
              <a:avLst/>
            </a:prstGeom>
            <a:solidFill>
              <a:srgbClr val="193EB0"/>
            </a:solidFill>
            <a:ln cap="flat" cmpd="sng" w="12700">
              <a:solidFill>
                <a:srgbClr val="BFBFBF">
                  <a:alpha val="95686"/>
                </a:srgb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cxnSp>
          <p:nvCxnSpPr>
            <p:cNvPr id="3166" name="Google Shape;3166;p153"/>
            <p:cNvCxnSpPr>
              <a:stCxn id="3165" idx="6"/>
              <a:endCxn id="3157" idx="2"/>
            </p:cNvCxnSpPr>
            <p:nvPr/>
          </p:nvCxnSpPr>
          <p:spPr>
            <a:xfrm>
              <a:off x="1164537" y="3241200"/>
              <a:ext cx="546900" cy="2700"/>
            </a:xfrm>
            <a:prstGeom prst="straightConnector1">
              <a:avLst/>
            </a:prstGeom>
            <a:noFill/>
            <a:ln cap="flat" cmpd="sng" w="9525">
              <a:solidFill>
                <a:srgbClr val="A5A5A5"/>
              </a:solidFill>
              <a:prstDash val="solid"/>
              <a:miter lim="800000"/>
              <a:headEnd len="sm" w="sm" type="none"/>
              <a:tailEnd len="med" w="med" type="triangle"/>
            </a:ln>
          </p:spPr>
        </p:cxnSp>
        <p:sp>
          <p:nvSpPr>
            <p:cNvPr id="3164" name="Google Shape;3164;p153"/>
            <p:cNvSpPr/>
            <p:nvPr/>
          </p:nvSpPr>
          <p:spPr>
            <a:xfrm>
              <a:off x="8464095" y="3100256"/>
              <a:ext cx="281887" cy="281887"/>
            </a:xfrm>
            <a:prstGeom prst="ellipse">
              <a:avLst/>
            </a:prstGeom>
            <a:solidFill>
              <a:srgbClr val="193EB0"/>
            </a:solidFill>
            <a:ln cap="flat" cmpd="sng" w="12700">
              <a:solidFill>
                <a:srgbClr val="BFBFBF">
                  <a:alpha val="95686"/>
                </a:srgbClr>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163" name="Google Shape;3163;p153"/>
            <p:cNvSpPr/>
            <p:nvPr/>
          </p:nvSpPr>
          <p:spPr>
            <a:xfrm>
              <a:off x="6816316" y="2847060"/>
              <a:ext cx="793537" cy="793537"/>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cxnSp>
          <p:nvCxnSpPr>
            <p:cNvPr id="3167" name="Google Shape;3167;p153"/>
            <p:cNvCxnSpPr>
              <a:stCxn id="3159" idx="6"/>
              <a:endCxn id="3163" idx="2"/>
            </p:cNvCxnSpPr>
            <p:nvPr/>
          </p:nvCxnSpPr>
          <p:spPr>
            <a:xfrm>
              <a:off x="5564730" y="3243829"/>
              <a:ext cx="1251600" cy="0"/>
            </a:xfrm>
            <a:prstGeom prst="straightConnector1">
              <a:avLst/>
            </a:prstGeom>
            <a:noFill/>
            <a:ln cap="flat" cmpd="sng" w="9525">
              <a:solidFill>
                <a:srgbClr val="A5A5A5"/>
              </a:solidFill>
              <a:prstDash val="solid"/>
              <a:miter lim="800000"/>
              <a:headEnd len="med" w="med" type="triangle"/>
              <a:tailEnd len="sm" w="sm" type="none"/>
            </a:ln>
          </p:spPr>
        </p:cxnSp>
        <p:sp>
          <p:nvSpPr>
            <p:cNvPr id="3168" name="Google Shape;3168;p153"/>
            <p:cNvSpPr txBox="1"/>
            <p:nvPr/>
          </p:nvSpPr>
          <p:spPr>
            <a:xfrm>
              <a:off x="7066609" y="3613557"/>
              <a:ext cx="403549" cy="338554"/>
            </a:xfrm>
            <a:prstGeom prst="rect">
              <a:avLst/>
            </a:prstGeom>
            <a:blipFill rotWithShape="1">
              <a:blip r:embed="rId4">
                <a:alphaModFix/>
              </a:blip>
              <a:stretch>
                <a:fillRect b="-363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69" name="Google Shape;3169;p153"/>
            <p:cNvSpPr txBox="1"/>
            <p:nvPr/>
          </p:nvSpPr>
          <p:spPr>
            <a:xfrm>
              <a:off x="6474059" y="2559689"/>
              <a:ext cx="398005" cy="4001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70" name="Google Shape;3170;p153"/>
            <p:cNvSpPr txBox="1"/>
            <p:nvPr/>
          </p:nvSpPr>
          <p:spPr>
            <a:xfrm>
              <a:off x="3685520" y="3524912"/>
              <a:ext cx="403549" cy="349326"/>
            </a:xfrm>
            <a:prstGeom prst="rect">
              <a:avLst/>
            </a:prstGeom>
            <a:blipFill rotWithShape="1">
              <a:blip r:embed="rId6">
                <a:alphaModFix/>
              </a:blip>
              <a:stretch>
                <a:fillRect b="0" l="0" r="-1211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71" name="Google Shape;3171;p153"/>
            <p:cNvSpPr txBox="1"/>
            <p:nvPr/>
          </p:nvSpPr>
          <p:spPr>
            <a:xfrm>
              <a:off x="4951413" y="3553150"/>
              <a:ext cx="403549" cy="349326"/>
            </a:xfrm>
            <a:prstGeom prst="rect">
              <a:avLst/>
            </a:prstGeom>
            <a:blipFill rotWithShape="1">
              <a:blip r:embed="rId7">
                <a:alphaModFix/>
              </a:blip>
              <a:stretch>
                <a:fillRect b="0" l="0" r="-238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72" name="Google Shape;3172;p153"/>
            <p:cNvSpPr txBox="1"/>
            <p:nvPr/>
          </p:nvSpPr>
          <p:spPr>
            <a:xfrm>
              <a:off x="3269528" y="2604454"/>
              <a:ext cx="398005" cy="40011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73" name="Google Shape;3173;p153"/>
            <p:cNvSpPr txBox="1"/>
            <p:nvPr/>
          </p:nvSpPr>
          <p:spPr>
            <a:xfrm>
              <a:off x="1957528" y="3654021"/>
              <a:ext cx="403549"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74" name="Google Shape;3174;p153"/>
            <p:cNvSpPr txBox="1"/>
            <p:nvPr/>
          </p:nvSpPr>
          <p:spPr>
            <a:xfrm>
              <a:off x="1596685" y="2545245"/>
              <a:ext cx="398005" cy="40011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75" name="Google Shape;3175;p153"/>
            <p:cNvSpPr txBox="1"/>
            <p:nvPr/>
          </p:nvSpPr>
          <p:spPr>
            <a:xfrm>
              <a:off x="869860" y="3429000"/>
              <a:ext cx="288966" cy="338554"/>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176" name="Google Shape;3176;p153"/>
          <p:cNvSpPr/>
          <p:nvPr/>
        </p:nvSpPr>
        <p:spPr>
          <a:xfrm>
            <a:off x="711201" y="3597181"/>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FF0000"/>
                </a:solidFill>
                <a:latin typeface="Arial"/>
                <a:ea typeface="Arial"/>
                <a:cs typeface="Arial"/>
                <a:sym typeface="Arial"/>
              </a:rPr>
              <a:t>𝒛</a:t>
            </a:r>
            <a:r>
              <a:rPr baseline="-25000" lang="en-US" sz="1300">
                <a:solidFill>
                  <a:srgbClr val="FF0000"/>
                </a:solidFill>
                <a:latin typeface="Arial"/>
                <a:ea typeface="Arial"/>
                <a:cs typeface="Arial"/>
                <a:sym typeface="Arial"/>
              </a:rPr>
              <a:t>𝒅,𝒏</a:t>
            </a:r>
            <a:r>
              <a:rPr lang="en-US" sz="13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là chủ đề cho từ thứ n trong tài liệu thứ d. Nó là một số nguyên từ phạm vi [1,2,…,𝐾].</a:t>
            </a:r>
            <a:endParaRPr/>
          </a:p>
          <a:p>
            <a:pPr indent="-182563" lvl="0" marL="182563" marR="0" rtl="0" algn="l">
              <a:spcBef>
                <a:spcPts val="800"/>
              </a:spcBef>
              <a:spcAft>
                <a:spcPts val="0"/>
              </a:spcAft>
              <a:buClr>
                <a:srgbClr val="193EB0"/>
              </a:buClr>
              <a:buSzPts val="1300"/>
              <a:buFont typeface="Arial"/>
              <a:buChar char="‣"/>
            </a:pPr>
            <a:r>
              <a:rPr lang="en-US" sz="1300">
                <a:solidFill>
                  <a:srgbClr val="193EB0"/>
                </a:solidFill>
                <a:latin typeface="Arial"/>
                <a:ea typeface="Arial"/>
                <a:cs typeface="Arial"/>
                <a:sym typeface="Arial"/>
              </a:rPr>
              <a:t>𝒘</a:t>
            </a:r>
            <a:r>
              <a:rPr baseline="-25000" lang="en-US" sz="1300">
                <a:solidFill>
                  <a:srgbClr val="193EB0"/>
                </a:solidFill>
                <a:latin typeface="Arial"/>
                <a:ea typeface="Arial"/>
                <a:cs typeface="Arial"/>
                <a:sym typeface="Arial"/>
              </a:rPr>
              <a:t>𝒅,𝒏</a:t>
            </a:r>
            <a:r>
              <a:rPr lang="en-US" sz="1300">
                <a:solidFill>
                  <a:srgbClr val="193EB0"/>
                </a:solidFill>
                <a:latin typeface="Arial"/>
                <a:ea typeface="Arial"/>
                <a:cs typeface="Arial"/>
                <a:sym typeface="Arial"/>
              </a:rPr>
              <a:t> </a:t>
            </a:r>
            <a:r>
              <a:rPr lang="en-US" sz="1300">
                <a:solidFill>
                  <a:srgbClr val="262626"/>
                </a:solidFill>
                <a:latin typeface="Arial"/>
                <a:ea typeface="Arial"/>
                <a:cs typeface="Arial"/>
                <a:sym typeface="Arial"/>
              </a:rPr>
              <a:t>là từ thứ n trong tài liệu thứ d. Nó là một số nguyên từ phạm vi [1,2,…,𝐹].</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3177" name="Google Shape;3177;p153"/>
          <p:cNvGrpSpPr/>
          <p:nvPr/>
        </p:nvGrpSpPr>
        <p:grpSpPr>
          <a:xfrm>
            <a:off x="559817" y="1484784"/>
            <a:ext cx="8783192" cy="215444"/>
            <a:chOff x="559817" y="2136914"/>
            <a:chExt cx="8783192" cy="215444"/>
          </a:xfrm>
        </p:grpSpPr>
        <p:sp>
          <p:nvSpPr>
            <p:cNvPr id="3178" name="Google Shape;3178;p1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79" name="Google Shape;3179;p15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LDA thuật toán:</a:t>
              </a:r>
              <a:endParaRPr/>
            </a:p>
          </p:txBody>
        </p:sp>
      </p:grpSp>
      <p:grpSp>
        <p:nvGrpSpPr>
          <p:cNvPr id="3180" name="Google Shape;3180;p153"/>
          <p:cNvGrpSpPr/>
          <p:nvPr/>
        </p:nvGrpSpPr>
        <p:grpSpPr>
          <a:xfrm>
            <a:off x="450000" y="450000"/>
            <a:ext cx="9018000" cy="276999"/>
            <a:chOff x="450000" y="450000"/>
            <a:chExt cx="9018000" cy="276999"/>
          </a:xfrm>
        </p:grpSpPr>
        <p:sp>
          <p:nvSpPr>
            <p:cNvPr id="3181" name="Google Shape;3181;p1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3182" name="Google Shape;3182;p1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grpSp>
        <p:nvGrpSpPr>
          <p:cNvPr id="3188" name="Google Shape;3188;p154"/>
          <p:cNvGrpSpPr/>
          <p:nvPr/>
        </p:nvGrpSpPr>
        <p:grpSpPr>
          <a:xfrm>
            <a:off x="711199" y="3371443"/>
            <a:ext cx="8629077" cy="1754563"/>
            <a:chOff x="711199" y="3959794"/>
            <a:chExt cx="8629077" cy="1754563"/>
          </a:xfrm>
        </p:grpSpPr>
        <p:sp>
          <p:nvSpPr>
            <p:cNvPr id="3189" name="Google Shape;3189;p154"/>
            <p:cNvSpPr/>
            <p:nvPr/>
          </p:nvSpPr>
          <p:spPr>
            <a:xfrm>
              <a:off x="3001555" y="3959794"/>
              <a:ext cx="1791594" cy="1754563"/>
            </a:xfrm>
            <a:prstGeom prst="ellipse">
              <a:avLst/>
            </a:prstGeom>
            <a:solidFill>
              <a:srgbClr val="EEF5FB">
                <a:alpha val="49803"/>
              </a:srgbClr>
            </a:solidFill>
            <a:ln cap="flat" cmpd="sng" w="127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3190" name="Google Shape;3190;p154"/>
            <p:cNvSpPr/>
            <p:nvPr/>
          </p:nvSpPr>
          <p:spPr>
            <a:xfrm>
              <a:off x="5251564" y="3959794"/>
              <a:ext cx="1791594" cy="1754563"/>
            </a:xfrm>
            <a:prstGeom prst="ellipse">
              <a:avLst/>
            </a:prstGeom>
            <a:solidFill>
              <a:srgbClr val="EEF5FB">
                <a:alpha val="49803"/>
              </a:srgbClr>
            </a:solidFill>
            <a:ln cap="flat" cmpd="sng" w="127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3191" name="Google Shape;3191;p154"/>
            <p:cNvSpPr/>
            <p:nvPr/>
          </p:nvSpPr>
          <p:spPr>
            <a:xfrm>
              <a:off x="7548682" y="3959794"/>
              <a:ext cx="1791594" cy="1754563"/>
            </a:xfrm>
            <a:prstGeom prst="ellipse">
              <a:avLst/>
            </a:prstGeom>
            <a:solidFill>
              <a:srgbClr val="EEF5FB">
                <a:alpha val="49803"/>
              </a:srgbClr>
            </a:solidFill>
            <a:ln cap="flat" cmpd="sng" w="127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3192" name="Google Shape;3192;p154"/>
            <p:cNvSpPr/>
            <p:nvPr/>
          </p:nvSpPr>
          <p:spPr>
            <a:xfrm>
              <a:off x="723214" y="3959794"/>
              <a:ext cx="1791594" cy="1754563"/>
            </a:xfrm>
            <a:prstGeom prst="ellipse">
              <a:avLst/>
            </a:prstGeom>
            <a:solidFill>
              <a:srgbClr val="EEF5FB">
                <a:alpha val="49803"/>
              </a:srgbClr>
            </a:solidFill>
            <a:ln cap="flat" cmpd="sng" w="127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3193" name="Google Shape;3193;p154"/>
            <p:cNvSpPr txBox="1"/>
            <p:nvPr/>
          </p:nvSpPr>
          <p:spPr>
            <a:xfrm>
              <a:off x="711199" y="4267782"/>
              <a:ext cx="1803609" cy="1091988"/>
            </a:xfrm>
            <a:prstGeom prst="rect">
              <a:avLst/>
            </a:prstGeom>
            <a:blipFill rotWithShape="1">
              <a:blip r:embed="rId3">
                <a:alphaModFix/>
              </a:blip>
              <a:stretch>
                <a:fillRect b="-167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94" name="Google Shape;3194;p154"/>
            <p:cNvSpPr txBox="1"/>
            <p:nvPr/>
          </p:nvSpPr>
          <p:spPr>
            <a:xfrm>
              <a:off x="2989541" y="4291084"/>
              <a:ext cx="1803609" cy="1091988"/>
            </a:xfrm>
            <a:prstGeom prst="rect">
              <a:avLst/>
            </a:prstGeom>
            <a:blipFill rotWithShape="1">
              <a:blip r:embed="rId4">
                <a:alphaModFix/>
              </a:blip>
              <a:stretch>
                <a:fillRect b="-111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95" name="Google Shape;3195;p154"/>
            <p:cNvSpPr txBox="1"/>
            <p:nvPr/>
          </p:nvSpPr>
          <p:spPr>
            <a:xfrm>
              <a:off x="5239797" y="4342110"/>
              <a:ext cx="1803600" cy="1315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1100">
                  <a:solidFill>
                    <a:schemeClr val="dk1"/>
                  </a:solidFill>
                  <a:latin typeface="Arial"/>
                  <a:ea typeface="Arial"/>
                  <a:cs typeface="Arial"/>
                  <a:sym typeface="Arial"/>
                </a:rPr>
                <a:t>Các chủ đề </a:t>
              </a:r>
              <a:r>
                <a:rPr lang="en-US" sz="1100">
                  <a:solidFill>
                    <a:srgbClr val="FF0000"/>
                  </a:solidFill>
                  <a:latin typeface="Arial"/>
                  <a:ea typeface="Arial"/>
                  <a:cs typeface="Arial"/>
                  <a:sym typeface="Arial"/>
                </a:rPr>
                <a:t>𝒛_(𝒅,𝒏) </a:t>
              </a:r>
              <a:r>
                <a:rPr lang="en-US" sz="1100">
                  <a:solidFill>
                    <a:schemeClr val="dk1"/>
                  </a:solidFill>
                  <a:latin typeface="Arial"/>
                  <a:ea typeface="Arial"/>
                  <a:cs typeface="Arial"/>
                  <a:sym typeface="Arial"/>
                </a:rPr>
                <a:t>được chọn ngẫu nhiên theo 𝜃_𝑑 và các từ </a:t>
              </a:r>
              <a:r>
                <a:rPr lang="en-US" sz="1100">
                  <a:solidFill>
                    <a:srgbClr val="1429A0"/>
                  </a:solidFill>
                  <a:latin typeface="Arial"/>
                  <a:ea typeface="Arial"/>
                  <a:cs typeface="Arial"/>
                  <a:sym typeface="Arial"/>
                </a:rPr>
                <a:t>𝒘_(𝒅,𝒏) </a:t>
              </a:r>
              <a:r>
                <a:rPr lang="en-US" sz="1100">
                  <a:solidFill>
                    <a:schemeClr val="dk1"/>
                  </a:solidFill>
                  <a:latin typeface="Arial"/>
                  <a:ea typeface="Arial"/>
                  <a:cs typeface="Arial"/>
                  <a:sym typeface="Arial"/>
                </a:rPr>
                <a:t>được</a:t>
              </a:r>
              <a:r>
                <a:rPr lang="en-US" sz="1100">
                  <a:solidFill>
                    <a:schemeClr val="dk1"/>
                  </a:solidFill>
                </a:rPr>
                <a:t> </a:t>
              </a:r>
              <a:r>
                <a:rPr lang="en-US" sz="1100">
                  <a:solidFill>
                    <a:schemeClr val="dk1"/>
                  </a:solidFill>
                  <a:latin typeface="Arial"/>
                  <a:ea typeface="Arial"/>
                  <a:cs typeface="Arial"/>
                  <a:sym typeface="Arial"/>
                </a:rPr>
                <a:t>chọn ngẫu nhiên theo 𝜑_𝑘.</a:t>
              </a:r>
              <a:endParaRPr sz="1100">
                <a:solidFill>
                  <a:schemeClr val="dk1"/>
                </a:solidFill>
                <a:latin typeface="Arial"/>
                <a:ea typeface="Arial"/>
                <a:cs typeface="Arial"/>
                <a:sym typeface="Arial"/>
              </a:endParaRPr>
            </a:p>
          </p:txBody>
        </p:sp>
        <p:sp>
          <p:nvSpPr>
            <p:cNvPr id="3196" name="Google Shape;3196;p154"/>
            <p:cNvSpPr/>
            <p:nvPr/>
          </p:nvSpPr>
          <p:spPr>
            <a:xfrm>
              <a:off x="2608112" y="4609217"/>
              <a:ext cx="288124" cy="455716"/>
            </a:xfrm>
            <a:prstGeom prst="rightArrow">
              <a:avLst>
                <a:gd fmla="val 50000" name="adj1"/>
                <a:gd fmla="val 50000" name="adj2"/>
              </a:avLst>
            </a:prstGeom>
            <a:gradFill>
              <a:gsLst>
                <a:gs pos="0">
                  <a:srgbClr val="F6F9FC"/>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197" name="Google Shape;3197;p154"/>
            <p:cNvSpPr/>
            <p:nvPr/>
          </p:nvSpPr>
          <p:spPr>
            <a:xfrm>
              <a:off x="4886454" y="4609217"/>
              <a:ext cx="288124" cy="455716"/>
            </a:xfrm>
            <a:prstGeom prst="rightArrow">
              <a:avLst>
                <a:gd fmla="val 50000" name="adj1"/>
                <a:gd fmla="val 50000" name="adj2"/>
              </a:avLst>
            </a:prstGeom>
            <a:gradFill>
              <a:gsLst>
                <a:gs pos="0">
                  <a:srgbClr val="F6F9FC"/>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198" name="Google Shape;3198;p154"/>
            <p:cNvSpPr/>
            <p:nvPr/>
          </p:nvSpPr>
          <p:spPr>
            <a:xfrm>
              <a:off x="7200393" y="4609217"/>
              <a:ext cx="288124" cy="455716"/>
            </a:xfrm>
            <a:prstGeom prst="rightArrow">
              <a:avLst>
                <a:gd fmla="val 50000" name="adj1"/>
                <a:gd fmla="val 50000" name="adj2"/>
              </a:avLst>
            </a:prstGeom>
            <a:gradFill>
              <a:gsLst>
                <a:gs pos="0">
                  <a:srgbClr val="F6F9FC"/>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199" name="Google Shape;3199;p154"/>
            <p:cNvSpPr txBox="1"/>
            <p:nvPr/>
          </p:nvSpPr>
          <p:spPr>
            <a:xfrm>
              <a:off x="7645517" y="4283363"/>
              <a:ext cx="1639196" cy="1093341"/>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1100">
                  <a:solidFill>
                    <a:schemeClr val="dk1"/>
                  </a:solidFill>
                  <a:latin typeface="Arial"/>
                  <a:ea typeface="Arial"/>
                  <a:cs typeface="Arial"/>
                  <a:sym typeface="Arial"/>
                </a:rPr>
                <a:t>𝑁 từ </a:t>
              </a:r>
              <a:r>
                <a:rPr lang="en-US" sz="1100">
                  <a:solidFill>
                    <a:srgbClr val="1429A0"/>
                  </a:solidFill>
                  <a:latin typeface="Arial"/>
                  <a:ea typeface="Arial"/>
                  <a:cs typeface="Arial"/>
                  <a:sym typeface="Arial"/>
                </a:rPr>
                <a:t>𝒘_(𝒅,𝒏) </a:t>
              </a:r>
              <a:r>
                <a:rPr lang="en-US" sz="1100">
                  <a:solidFill>
                    <a:schemeClr val="dk1"/>
                  </a:solidFill>
                  <a:latin typeface="Arial"/>
                  <a:ea typeface="Arial"/>
                  <a:cs typeface="Arial"/>
                  <a:sym typeface="Arial"/>
                </a:rPr>
                <a:t>đã được tạo từ các tài liệu (bag-of-words).</a:t>
              </a:r>
              <a:endParaRPr sz="1100">
                <a:solidFill>
                  <a:schemeClr val="dk1"/>
                </a:solidFill>
                <a:latin typeface="Arial"/>
                <a:ea typeface="Arial"/>
                <a:cs typeface="Arial"/>
                <a:sym typeface="Arial"/>
              </a:endParaRPr>
            </a:p>
          </p:txBody>
        </p:sp>
      </p:grpSp>
      <p:grpSp>
        <p:nvGrpSpPr>
          <p:cNvPr id="3200" name="Google Shape;3200;p154"/>
          <p:cNvGrpSpPr/>
          <p:nvPr/>
        </p:nvGrpSpPr>
        <p:grpSpPr>
          <a:xfrm>
            <a:off x="559817" y="1484784"/>
            <a:ext cx="8783192" cy="215444"/>
            <a:chOff x="559817" y="2136914"/>
            <a:chExt cx="8783192" cy="215444"/>
          </a:xfrm>
        </p:grpSpPr>
        <p:sp>
          <p:nvSpPr>
            <p:cNvPr id="3201" name="Google Shape;3201;p1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02" name="Google Shape;3202;p15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Quá trình tạo:</a:t>
              </a:r>
              <a:endParaRPr/>
            </a:p>
          </p:txBody>
        </p:sp>
      </p:grpSp>
      <p:sp>
        <p:nvSpPr>
          <p:cNvPr id="3203" name="Google Shape;3203;p154"/>
          <p:cNvSpPr/>
          <p:nvPr/>
        </p:nvSpPr>
        <p:spPr>
          <a:xfrm>
            <a:off x="711201" y="1767171"/>
            <a:ext cx="8632824"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Tương ứng với một </a:t>
            </a:r>
            <a:r>
              <a:rPr lang="en-US" sz="1300">
                <a:solidFill>
                  <a:srgbClr val="FF0000"/>
                </a:solidFill>
                <a:latin typeface="Arial"/>
                <a:ea typeface="Arial"/>
                <a:cs typeface="Arial"/>
                <a:sym typeface="Arial"/>
              </a:rPr>
              <a:t>suy luận suy diễn</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rằng chúng ta biết mô hình.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tài liệu là tập hợp từ (túi từ) có thể được tạo như sau.</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𝐾 = number of topics, 𝐷= number of documents, 𝑁= number of words.</a:t>
            </a:r>
            <a:endParaRPr/>
          </a:p>
        </p:txBody>
      </p:sp>
      <p:grpSp>
        <p:nvGrpSpPr>
          <p:cNvPr id="3204" name="Google Shape;3204;p154"/>
          <p:cNvGrpSpPr/>
          <p:nvPr/>
        </p:nvGrpSpPr>
        <p:grpSpPr>
          <a:xfrm>
            <a:off x="450000" y="450000"/>
            <a:ext cx="9018000" cy="276999"/>
            <a:chOff x="450000" y="450000"/>
            <a:chExt cx="9018000" cy="276999"/>
          </a:xfrm>
        </p:grpSpPr>
        <p:sp>
          <p:nvSpPr>
            <p:cNvPr id="3205" name="Google Shape;3205;p1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3206" name="Google Shape;3206;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grpSp>
        <p:nvGrpSpPr>
          <p:cNvPr id="3212" name="Google Shape;3212;p155"/>
          <p:cNvGrpSpPr/>
          <p:nvPr/>
        </p:nvGrpSpPr>
        <p:grpSpPr>
          <a:xfrm>
            <a:off x="559817" y="1484784"/>
            <a:ext cx="8783192" cy="215444"/>
            <a:chOff x="559817" y="2136914"/>
            <a:chExt cx="8783192" cy="215444"/>
          </a:xfrm>
        </p:grpSpPr>
        <p:sp>
          <p:nvSpPr>
            <p:cNvPr id="3213" name="Google Shape;3213;p1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14" name="Google Shape;3214;p15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Suy luận của các chủ đề:</a:t>
              </a:r>
              <a:endParaRPr/>
            </a:p>
          </p:txBody>
        </p:sp>
      </p:grpSp>
      <p:sp>
        <p:nvSpPr>
          <p:cNvPr id="3215" name="Google Shape;3215;p155"/>
          <p:cNvSpPr/>
          <p:nvPr/>
        </p:nvSpPr>
        <p:spPr>
          <a:xfrm>
            <a:off x="711201" y="1767171"/>
            <a:ext cx="8632824" cy="2512721"/>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216" name="Google Shape;3216;p155"/>
          <p:cNvGrpSpPr/>
          <p:nvPr/>
        </p:nvGrpSpPr>
        <p:grpSpPr>
          <a:xfrm>
            <a:off x="450000" y="450000"/>
            <a:ext cx="9018000" cy="276999"/>
            <a:chOff x="450000" y="450000"/>
            <a:chExt cx="9018000" cy="276999"/>
          </a:xfrm>
        </p:grpSpPr>
        <p:sp>
          <p:nvSpPr>
            <p:cNvPr id="3217" name="Google Shape;3217;p1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3218" name="Google Shape;3218;p1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3" name="Shape 3223"/>
        <p:cNvGrpSpPr/>
        <p:nvPr/>
      </p:nvGrpSpPr>
      <p:grpSpPr>
        <a:xfrm>
          <a:off x="0" y="0"/>
          <a:ext cx="0" cy="0"/>
          <a:chOff x="0" y="0"/>
          <a:chExt cx="0" cy="0"/>
        </a:xfrm>
      </p:grpSpPr>
      <p:sp>
        <p:nvSpPr>
          <p:cNvPr id="3224" name="Google Shape;3224;p156"/>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Coding Exercise #0513</a:t>
            </a:r>
            <a:endParaRPr/>
          </a:p>
        </p:txBody>
      </p:sp>
      <p:grpSp>
        <p:nvGrpSpPr>
          <p:cNvPr id="3225" name="Google Shape;3225;p156"/>
          <p:cNvGrpSpPr/>
          <p:nvPr/>
        </p:nvGrpSpPr>
        <p:grpSpPr>
          <a:xfrm>
            <a:off x="558798" y="2060849"/>
            <a:ext cx="8797129" cy="3960439"/>
            <a:chOff x="558798" y="2060849"/>
            <a:chExt cx="8797129" cy="3960439"/>
          </a:xfrm>
        </p:grpSpPr>
        <p:sp>
          <p:nvSpPr>
            <p:cNvPr id="3226" name="Google Shape;3226;p156"/>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27" name="Google Shape;3227;p156"/>
            <p:cNvGrpSpPr/>
            <p:nvPr/>
          </p:nvGrpSpPr>
          <p:grpSpPr>
            <a:xfrm>
              <a:off x="558798" y="3945816"/>
              <a:ext cx="8797129" cy="576572"/>
              <a:chOff x="4778069" y="4391025"/>
              <a:chExt cx="2349160" cy="431802"/>
            </a:xfrm>
          </p:grpSpPr>
          <p:sp>
            <p:nvSpPr>
              <p:cNvPr id="3228" name="Google Shape;3228;p156"/>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229" name="Google Shape;3229;p156"/>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file 'ex_0513.ipynb'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3230" name="Google Shape;3230;p156"/>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3231" name="Google Shape;3231;p156"/>
          <p:cNvGrpSpPr/>
          <p:nvPr/>
        </p:nvGrpSpPr>
        <p:grpSpPr>
          <a:xfrm>
            <a:off x="450000" y="450000"/>
            <a:ext cx="9018000" cy="276999"/>
            <a:chOff x="450000" y="450000"/>
            <a:chExt cx="9018000" cy="276999"/>
          </a:xfrm>
        </p:grpSpPr>
        <p:sp>
          <p:nvSpPr>
            <p:cNvPr id="3232" name="Google Shape;3232;p1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Mô hình hóa chủ đề</a:t>
              </a:r>
              <a:endParaRPr b="1" sz="1800">
                <a:solidFill>
                  <a:schemeClr val="lt1"/>
                </a:solidFill>
                <a:latin typeface="Arial"/>
                <a:ea typeface="Arial"/>
                <a:cs typeface="Arial"/>
                <a:sym typeface="Arial"/>
              </a:endParaRPr>
            </a:p>
          </p:txBody>
        </p:sp>
        <p:sp>
          <p:nvSpPr>
            <p:cNvPr id="3233" name="Google Shape;3233;p1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157"/>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Xử lý ngôn ngữ tự nhiên bằng Keras.</a:t>
            </a:r>
            <a:endParaRPr/>
          </a:p>
        </p:txBody>
      </p:sp>
      <p:sp>
        <p:nvSpPr>
          <p:cNvPr id="3240" name="Google Shape;3240;p15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grpSp>
        <p:nvGrpSpPr>
          <p:cNvPr id="3241" name="Google Shape;3241;p157"/>
          <p:cNvGrpSpPr/>
          <p:nvPr/>
        </p:nvGrpSpPr>
        <p:grpSpPr>
          <a:xfrm>
            <a:off x="1051307" y="3923538"/>
            <a:ext cx="5700472" cy="278083"/>
            <a:chOff x="1051307" y="4065033"/>
            <a:chExt cx="5700472" cy="278083"/>
          </a:xfrm>
        </p:grpSpPr>
        <p:sp>
          <p:nvSpPr>
            <p:cNvPr id="3242" name="Google Shape;3242;p157"/>
            <p:cNvSpPr/>
            <p:nvPr/>
          </p:nvSpPr>
          <p:spPr>
            <a:xfrm>
              <a:off x="1234128" y="4066206"/>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4.1. Xử lý ngôn ngữ tự nhiên bằng Keras.</a:t>
              </a:r>
              <a:endParaRPr/>
            </a:p>
          </p:txBody>
        </p:sp>
        <p:sp>
          <p:nvSpPr>
            <p:cNvPr id="3243" name="Google Shape;3243;p157"/>
            <p:cNvSpPr/>
            <p:nvPr/>
          </p:nvSpPr>
          <p:spPr>
            <a:xfrm>
              <a:off x="1051307" y="40650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158"/>
          <p:cNvSpPr/>
          <p:nvPr/>
        </p:nvSpPr>
        <p:spPr>
          <a:xfrm>
            <a:off x="711200" y="5094670"/>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Cũng có phép biểu diễn “nhúng đoạn văn” và “nhúng văn bản”.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sẽ gọi “vectơ dày” và “vectơ nhúng” thay cho nhau.</a:t>
            </a:r>
            <a:endParaRPr/>
          </a:p>
        </p:txBody>
      </p:sp>
      <p:graphicFrame>
        <p:nvGraphicFramePr>
          <p:cNvPr id="3250" name="Google Shape;3250;p158"/>
          <p:cNvGraphicFramePr/>
          <p:nvPr/>
        </p:nvGraphicFramePr>
        <p:xfrm>
          <a:off x="711200" y="2852936"/>
          <a:ext cx="3000000" cy="3000000"/>
        </p:xfrm>
        <a:graphic>
          <a:graphicData uri="http://schemas.openxmlformats.org/drawingml/2006/table">
            <a:tbl>
              <a:tblPr bandRow="1" firstRow="1">
                <a:noFill/>
                <a:tableStyleId>{1C1C8594-2FCC-4FF6-A01D-A591534C84FB}</a:tableStyleId>
              </a:tblPr>
              <a:tblGrid>
                <a:gridCol w="4318225"/>
                <a:gridCol w="4314600"/>
              </a:tblGrid>
              <a:tr h="432075">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Mã hóa one-hot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Nhúng</a:t>
                      </a:r>
                      <a:endParaRPr b="0" sz="14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682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Chiều không gian vectơ rất lớn.</a:t>
                      </a:r>
                      <a:endParaRPr/>
                    </a:p>
                    <a:p>
                      <a:pPr indent="0" lvl="0" marL="0" marR="0" rtl="0" algn="ctr">
                        <a:spcBef>
                          <a:spcPts val="0"/>
                        </a:spcBef>
                        <a:spcAft>
                          <a:spcPts val="0"/>
                        </a:spcAft>
                        <a:buNone/>
                      </a:pPr>
                      <a:r>
                        <a:rPr b="0" lang="en-US" sz="1300">
                          <a:solidFill>
                            <a:srgbClr val="262626"/>
                          </a:solidFill>
                          <a:latin typeface="Arial"/>
                          <a:ea typeface="Arial"/>
                          <a:cs typeface="Arial"/>
                          <a:sym typeface="Arial"/>
                        </a:rPr>
                        <a:t>Chiều lớn bằng kích thước từ.</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Chiều không gian vectơ hạn chế.</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682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Vectơ thưa, thường được điền đầy với các phần tử 0 </a:t>
                      </a:r>
                      <a:endParaRPr/>
                    </a:p>
                    <a:p>
                      <a:pPr indent="0" lvl="0" marL="0" marR="0" rtl="0" algn="ctr">
                        <a:spcBef>
                          <a:spcPts val="0"/>
                        </a:spcBef>
                        <a:spcAft>
                          <a:spcPts val="0"/>
                        </a:spcAft>
                        <a:buNone/>
                      </a:pPr>
                      <a:r>
                        <a:rPr b="0" lang="en-US" sz="1300">
                          <a:solidFill>
                            <a:srgbClr val="262626"/>
                          </a:solidFill>
                          <a:latin typeface="Arial"/>
                          <a:ea typeface="Arial"/>
                          <a:cs typeface="Arial"/>
                          <a:sym typeface="Arial"/>
                        </a:rPr>
                        <a:t>không chứa thông tin.</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Vectơ dày.</a:t>
                      </a:r>
                      <a:endParaRPr/>
                    </a:p>
                    <a:p>
                      <a:pPr indent="0" lvl="0" marL="0" marR="0" rtl="0" algn="ctr">
                        <a:spcBef>
                          <a:spcPts val="0"/>
                        </a:spcBef>
                        <a:spcAft>
                          <a:spcPts val="0"/>
                        </a:spcAft>
                        <a:buNone/>
                      </a:pPr>
                      <a:r>
                        <a:rPr b="0" lang="en-US" sz="1300">
                          <a:solidFill>
                            <a:srgbClr val="262626"/>
                          </a:solidFill>
                          <a:latin typeface="Arial"/>
                          <a:ea typeface="Arial"/>
                          <a:cs typeface="Arial"/>
                          <a:sym typeface="Arial"/>
                        </a:rPr>
                        <a:t>Mọi phần tử vectơ đều chứa thông tin.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68200">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Giữa các vectơ không có mối quan hệ ngữ nghĩa.</a:t>
                      </a:r>
                      <a:endParaRPr/>
                    </a:p>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Các vectơ vuông góc với nhau.</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Giữa các vectơ có mối quan hệ ngữ nghĩa.</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251" name="Google Shape;3251;p158"/>
          <p:cNvGrpSpPr/>
          <p:nvPr/>
        </p:nvGrpSpPr>
        <p:grpSpPr>
          <a:xfrm>
            <a:off x="450000" y="450000"/>
            <a:ext cx="9018000" cy="276999"/>
            <a:chOff x="450000" y="450000"/>
            <a:chExt cx="9018000" cy="276999"/>
          </a:xfrm>
        </p:grpSpPr>
        <p:sp>
          <p:nvSpPr>
            <p:cNvPr id="3252" name="Google Shape;3252;p1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253" name="Google Shape;3253;p1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254" name="Google Shape;3254;p1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Xử lý ngôn ngữ tự nhiên bằng Keras.</a:t>
            </a:r>
            <a:endParaRPr/>
          </a:p>
        </p:txBody>
      </p:sp>
      <p:grpSp>
        <p:nvGrpSpPr>
          <p:cNvPr id="3255" name="Google Shape;3255;p158"/>
          <p:cNvGrpSpPr/>
          <p:nvPr/>
        </p:nvGrpSpPr>
        <p:grpSpPr>
          <a:xfrm>
            <a:off x="559817" y="1902381"/>
            <a:ext cx="8783192" cy="215444"/>
            <a:chOff x="559817" y="2136914"/>
            <a:chExt cx="8783192" cy="215444"/>
          </a:xfrm>
        </p:grpSpPr>
        <p:sp>
          <p:nvSpPr>
            <p:cNvPr id="3256" name="Google Shape;3256;p1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57" name="Google Shape;3257;p15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hóa one-hot với nhúng từ:</a:t>
              </a:r>
              <a:endParaRPr/>
            </a:p>
          </p:txBody>
        </p:sp>
      </p:grpSp>
      <p:sp>
        <p:nvSpPr>
          <p:cNvPr id="3258" name="Google Shape;3258;p158"/>
          <p:cNvSpPr/>
          <p:nvPr/>
        </p:nvSpPr>
        <p:spPr>
          <a:xfrm>
            <a:off x="711201" y="2184768"/>
            <a:ext cx="8632824"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 ý đến những vấn đề thường gặp với phép biểu diễn mã hóa one-hot.</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khắc phục, “nhúng từ” - phương thức biểu diễn phân tán - được áp dụng.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3" name="Shape 3263"/>
        <p:cNvGrpSpPr/>
        <p:nvPr/>
      </p:nvGrpSpPr>
      <p:grpSpPr>
        <a:xfrm>
          <a:off x="0" y="0"/>
          <a:ext cx="0" cy="0"/>
          <a:chOff x="0" y="0"/>
          <a:chExt cx="0" cy="0"/>
        </a:xfrm>
      </p:grpSpPr>
      <p:sp>
        <p:nvSpPr>
          <p:cNvPr id="3264" name="Google Shape;3264;p159"/>
          <p:cNvSpPr/>
          <p:nvPr/>
        </p:nvSpPr>
        <p:spPr>
          <a:xfrm>
            <a:off x="711201" y="1804346"/>
            <a:ext cx="8632824" cy="414454"/>
          </a:xfrm>
          <a:prstGeom prst="rect">
            <a:avLst/>
          </a:prstGeom>
          <a:noFill/>
          <a:ln>
            <a:noFill/>
          </a:ln>
        </p:spPr>
        <p:txBody>
          <a:bodyPr anchorCtr="0" anchor="t" bIns="72000" lIns="0" spcFirstLastPara="1" rIns="144000" wrap="square" tIns="72000">
            <a:spAutoFit/>
          </a:bodyPr>
          <a:lstStyle/>
          <a:p>
            <a:pPr indent="14288" lvl="0" marL="304800" marR="0" rtl="0" algn="l">
              <a:lnSpc>
                <a:spcPct val="150000"/>
              </a:lnSpc>
              <a:spcBef>
                <a:spcPts val="0"/>
              </a:spcBef>
              <a:spcAft>
                <a:spcPts val="0"/>
              </a:spcAft>
              <a:buNone/>
            </a:pPr>
            <a:r>
              <a:rPr lang="en-US" sz="1300">
                <a:solidFill>
                  <a:srgbClr val="262626"/>
                </a:solidFill>
                <a:latin typeface="Arial"/>
                <a:ea typeface="Arial"/>
                <a:cs typeface="Arial"/>
                <a:sym typeface="Arial"/>
              </a:rPr>
              <a:t>Cho câu “Tôi ăn một quả táo mỗi sáng”, giả sử rằng các từ được đánh số như sau:</a:t>
            </a:r>
            <a:endParaRPr sz="1300">
              <a:solidFill>
                <a:srgbClr val="262626"/>
              </a:solidFill>
              <a:latin typeface="Arial"/>
              <a:ea typeface="Arial"/>
              <a:cs typeface="Arial"/>
              <a:sym typeface="Arial"/>
            </a:endParaRPr>
          </a:p>
        </p:txBody>
      </p:sp>
      <p:graphicFrame>
        <p:nvGraphicFramePr>
          <p:cNvPr id="3265" name="Google Shape;3265;p159"/>
          <p:cNvGraphicFramePr/>
          <p:nvPr/>
        </p:nvGraphicFramePr>
        <p:xfrm>
          <a:off x="3545740" y="2279638"/>
          <a:ext cx="3000000" cy="3000000"/>
        </p:xfrm>
        <a:graphic>
          <a:graphicData uri="http://schemas.openxmlformats.org/drawingml/2006/table">
            <a:tbl>
              <a:tblPr bandRow="1" firstRow="1">
                <a:noFill/>
                <a:tableStyleId>{F8C794E5-6452-4DB9-90FE-6B3CC462C4D2}</a:tableStyleId>
              </a:tblPr>
              <a:tblGrid>
                <a:gridCol w="1486200"/>
                <a:gridCol w="1477525"/>
              </a:tblGrid>
              <a:tr h="22427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Tôi</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3</a:t>
                      </a:r>
                      <a:endParaRPr b="0" sz="1300">
                        <a:solidFill>
                          <a:srgbClr val="262626"/>
                        </a:solidFill>
                        <a:latin typeface="Arial"/>
                        <a:ea typeface="Arial"/>
                        <a:cs typeface="Arial"/>
                        <a:sym typeface="Arial"/>
                      </a:endParaRPr>
                    </a:p>
                  </a:txBody>
                  <a:tcPr marT="0" marB="0" marR="91450" marL="91450" anchor="ctr"/>
                </a:tc>
              </a:tr>
              <a:tr h="22427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Ăn</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0</a:t>
                      </a:r>
                      <a:endParaRPr b="0" sz="1300">
                        <a:solidFill>
                          <a:srgbClr val="262626"/>
                        </a:solidFill>
                        <a:latin typeface="Arial"/>
                        <a:ea typeface="Arial"/>
                        <a:cs typeface="Arial"/>
                        <a:sym typeface="Arial"/>
                      </a:endParaRPr>
                    </a:p>
                  </a:txBody>
                  <a:tcPr marT="0" marB="0" marR="91450" marL="91450" anchor="ctr"/>
                </a:tc>
              </a:tr>
              <a:tr h="22427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Một</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2</a:t>
                      </a:r>
                      <a:endParaRPr b="0" sz="1300">
                        <a:solidFill>
                          <a:srgbClr val="262626"/>
                        </a:solidFill>
                        <a:latin typeface="Arial"/>
                        <a:ea typeface="Arial"/>
                        <a:cs typeface="Arial"/>
                        <a:sym typeface="Arial"/>
                      </a:endParaRPr>
                    </a:p>
                  </a:txBody>
                  <a:tcPr marT="0" marB="0" marR="91450" marL="91450" anchor="ctr"/>
                </a:tc>
              </a:tr>
              <a:tr h="22427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Quả táo</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1</a:t>
                      </a:r>
                      <a:endParaRPr b="0" sz="1300">
                        <a:solidFill>
                          <a:srgbClr val="262626"/>
                        </a:solidFill>
                        <a:latin typeface="Arial"/>
                        <a:ea typeface="Arial"/>
                        <a:cs typeface="Arial"/>
                        <a:sym typeface="Arial"/>
                      </a:endParaRPr>
                    </a:p>
                  </a:txBody>
                  <a:tcPr marT="0" marB="0" marR="91450" marL="91450" anchor="ctr"/>
                </a:tc>
              </a:tr>
              <a:tr h="22427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Mỗi</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4</a:t>
                      </a:r>
                      <a:endParaRPr b="0" sz="1300">
                        <a:solidFill>
                          <a:srgbClr val="262626"/>
                        </a:solidFill>
                        <a:latin typeface="Arial"/>
                        <a:ea typeface="Arial"/>
                        <a:cs typeface="Arial"/>
                        <a:sym typeface="Arial"/>
                      </a:endParaRPr>
                    </a:p>
                  </a:txBody>
                  <a:tcPr marT="0" marB="0" marR="91450" marL="91450" anchor="ctr"/>
                </a:tc>
              </a:tr>
              <a:tr h="22427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Buổi sáng</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5</a:t>
                      </a:r>
                      <a:endParaRPr b="0" sz="1300">
                        <a:solidFill>
                          <a:srgbClr val="262626"/>
                        </a:solidFill>
                        <a:latin typeface="Arial"/>
                        <a:ea typeface="Arial"/>
                        <a:cs typeface="Arial"/>
                        <a:sym typeface="Arial"/>
                      </a:endParaRPr>
                    </a:p>
                  </a:txBody>
                  <a:tcPr marT="0" marB="0" marR="91450" marL="91450" anchor="ctr"/>
                </a:tc>
              </a:tr>
            </a:tbl>
          </a:graphicData>
        </a:graphic>
      </p:graphicFrame>
      <p:sp>
        <p:nvSpPr>
          <p:cNvPr id="3266" name="Google Shape;3266;p159"/>
          <p:cNvSpPr/>
          <p:nvPr/>
        </p:nvSpPr>
        <p:spPr>
          <a:xfrm>
            <a:off x="711201" y="3732680"/>
            <a:ext cx="8632824" cy="415480"/>
          </a:xfrm>
          <a:prstGeom prst="rect">
            <a:avLst/>
          </a:prstGeom>
          <a:noFill/>
          <a:ln>
            <a:noFill/>
          </a:ln>
        </p:spPr>
        <p:txBody>
          <a:bodyPr anchorCtr="0" anchor="t" bIns="72000" lIns="0" spcFirstLastPara="1" rIns="144000" wrap="square" tIns="72000">
            <a:spAutoFit/>
          </a:bodyPr>
          <a:lstStyle/>
          <a:p>
            <a:pPr indent="14288" lvl="0" marL="304800" marR="0" rtl="0" algn="l">
              <a:lnSpc>
                <a:spcPct val="150000"/>
              </a:lnSpc>
              <a:spcBef>
                <a:spcPts val="0"/>
              </a:spcBef>
              <a:spcAft>
                <a:spcPts val="0"/>
              </a:spcAft>
              <a:buNone/>
            </a:pPr>
            <a:r>
              <a:rPr lang="en-US" sz="1300">
                <a:solidFill>
                  <a:srgbClr val="262626"/>
                </a:solidFill>
                <a:latin typeface="Arial"/>
                <a:ea typeface="Arial"/>
                <a:cs typeface="Arial"/>
                <a:sym typeface="Arial"/>
              </a:rPr>
              <a:t> Các từ sẽ có mô hình biểu diễn mã hóa one-hot như sau:</a:t>
            </a:r>
            <a:endParaRPr/>
          </a:p>
        </p:txBody>
      </p:sp>
      <p:graphicFrame>
        <p:nvGraphicFramePr>
          <p:cNvPr id="3267" name="Google Shape;3267;p159"/>
          <p:cNvGraphicFramePr/>
          <p:nvPr/>
        </p:nvGraphicFramePr>
        <p:xfrm>
          <a:off x="3542109" y="4212698"/>
          <a:ext cx="3000000" cy="3000000"/>
        </p:xfrm>
        <a:graphic>
          <a:graphicData uri="http://schemas.openxmlformats.org/drawingml/2006/table">
            <a:tbl>
              <a:tblPr bandRow="1" firstRow="1">
                <a:noFill/>
                <a:tableStyleId>{F8C794E5-6452-4DB9-90FE-6B3CC462C4D2}</a:tableStyleId>
              </a:tblPr>
              <a:tblGrid>
                <a:gridCol w="1486200"/>
                <a:gridCol w="1477525"/>
              </a:tblGrid>
              <a:tr h="12892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Tôi</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[0 0 0 1 0 0]</a:t>
                      </a:r>
                      <a:endParaRPr b="0" sz="1300">
                        <a:solidFill>
                          <a:srgbClr val="262626"/>
                        </a:solidFill>
                        <a:latin typeface="Arial"/>
                        <a:ea typeface="Arial"/>
                        <a:cs typeface="Arial"/>
                        <a:sym typeface="Arial"/>
                      </a:endParaRPr>
                    </a:p>
                  </a:txBody>
                  <a:tcPr marT="0" marB="0" marR="91450" marL="91450" anchor="ctr"/>
                </a:tc>
              </a:tr>
              <a:tr h="12892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Ăn</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[1 0 0 0 0 0]</a:t>
                      </a:r>
                      <a:endParaRPr b="0" sz="1300">
                        <a:solidFill>
                          <a:srgbClr val="262626"/>
                        </a:solidFill>
                        <a:latin typeface="Arial"/>
                        <a:ea typeface="Arial"/>
                        <a:cs typeface="Arial"/>
                        <a:sym typeface="Arial"/>
                      </a:endParaRPr>
                    </a:p>
                  </a:txBody>
                  <a:tcPr marT="0" marB="0" marR="91450" marL="91450" anchor="ctr"/>
                </a:tc>
              </a:tr>
              <a:tr h="12892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Một</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[0 0 1 0 0 0]</a:t>
                      </a:r>
                      <a:endParaRPr b="0" sz="1300">
                        <a:solidFill>
                          <a:srgbClr val="262626"/>
                        </a:solidFill>
                        <a:latin typeface="Arial"/>
                        <a:ea typeface="Arial"/>
                        <a:cs typeface="Arial"/>
                        <a:sym typeface="Arial"/>
                      </a:endParaRPr>
                    </a:p>
                  </a:txBody>
                  <a:tcPr marT="0" marB="0" marR="91450" marL="91450" anchor="ctr"/>
                </a:tc>
              </a:tr>
              <a:tr h="12892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Quả táo</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[0 1 0 0 0 0]</a:t>
                      </a:r>
                      <a:endParaRPr b="0" sz="1300">
                        <a:solidFill>
                          <a:srgbClr val="262626"/>
                        </a:solidFill>
                        <a:latin typeface="Arial"/>
                        <a:ea typeface="Arial"/>
                        <a:cs typeface="Arial"/>
                        <a:sym typeface="Arial"/>
                      </a:endParaRPr>
                    </a:p>
                  </a:txBody>
                  <a:tcPr marT="0" marB="0" marR="91450" marL="91450" anchor="ctr"/>
                </a:tc>
              </a:tr>
              <a:tr h="12892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Mỗi</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[0 0 0 0 1 0]</a:t>
                      </a:r>
                      <a:endParaRPr b="0" sz="1300">
                        <a:solidFill>
                          <a:srgbClr val="262626"/>
                        </a:solidFill>
                        <a:latin typeface="Arial"/>
                        <a:ea typeface="Arial"/>
                        <a:cs typeface="Arial"/>
                        <a:sym typeface="Arial"/>
                      </a:endParaRPr>
                    </a:p>
                  </a:txBody>
                  <a:tcPr marT="0" marB="0" marR="91450" marL="91450" anchor="ctr"/>
                </a:tc>
              </a:tr>
              <a:tr h="128925">
                <a:tc>
                  <a:txBody>
                    <a:bodyPr/>
                    <a:lstStyle/>
                    <a:p>
                      <a:pPr indent="0" lvl="0" marL="0" marR="0" rtl="0" algn="r">
                        <a:spcBef>
                          <a:spcPts val="0"/>
                        </a:spcBef>
                        <a:spcAft>
                          <a:spcPts val="0"/>
                        </a:spcAft>
                        <a:buNone/>
                      </a:pPr>
                      <a:r>
                        <a:rPr b="0" lang="en-US" sz="1300">
                          <a:solidFill>
                            <a:srgbClr val="262626"/>
                          </a:solidFill>
                          <a:latin typeface="Arial"/>
                          <a:ea typeface="Arial"/>
                          <a:cs typeface="Arial"/>
                          <a:sym typeface="Arial"/>
                        </a:rPr>
                        <a:t>Buổi sáng</a:t>
                      </a:r>
                      <a:endParaRPr b="0" sz="1300">
                        <a:solidFill>
                          <a:srgbClr val="262626"/>
                        </a:solidFill>
                        <a:latin typeface="Arial"/>
                        <a:ea typeface="Arial"/>
                        <a:cs typeface="Arial"/>
                        <a:sym typeface="Arial"/>
                      </a:endParaRPr>
                    </a:p>
                  </a:txBody>
                  <a:tcPr marT="0" marB="0" marR="91450" marL="91450" anchor="ct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 [0 0 0 0 0 1]</a:t>
                      </a:r>
                      <a:endParaRPr b="0" sz="1300">
                        <a:solidFill>
                          <a:srgbClr val="262626"/>
                        </a:solidFill>
                        <a:latin typeface="Arial"/>
                        <a:ea typeface="Arial"/>
                        <a:cs typeface="Arial"/>
                        <a:sym typeface="Arial"/>
                      </a:endParaRPr>
                    </a:p>
                  </a:txBody>
                  <a:tcPr marT="0" marB="0" marR="91450" marL="91450" anchor="ctr"/>
                </a:tc>
              </a:tr>
            </a:tbl>
          </a:graphicData>
        </a:graphic>
      </p:graphicFrame>
      <p:grpSp>
        <p:nvGrpSpPr>
          <p:cNvPr id="3268" name="Google Shape;3268;p159"/>
          <p:cNvGrpSpPr/>
          <p:nvPr/>
        </p:nvGrpSpPr>
        <p:grpSpPr>
          <a:xfrm>
            <a:off x="450000" y="450000"/>
            <a:ext cx="9018000" cy="276999"/>
            <a:chOff x="450000" y="450000"/>
            <a:chExt cx="9018000" cy="276999"/>
          </a:xfrm>
        </p:grpSpPr>
        <p:sp>
          <p:nvSpPr>
            <p:cNvPr id="3269" name="Google Shape;3269;p1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270" name="Google Shape;3270;p1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3271" name="Google Shape;3271;p159"/>
          <p:cNvGrpSpPr/>
          <p:nvPr/>
        </p:nvGrpSpPr>
        <p:grpSpPr>
          <a:xfrm>
            <a:off x="559817" y="1484784"/>
            <a:ext cx="8783192" cy="215444"/>
            <a:chOff x="559817" y="2136914"/>
            <a:chExt cx="8783192" cy="215444"/>
          </a:xfrm>
        </p:grpSpPr>
        <p:sp>
          <p:nvSpPr>
            <p:cNvPr id="3272" name="Google Shape;3272;p15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73" name="Google Shape;3273;p15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One-hot-encoding vs word embedding:</a:t>
              </a:r>
              <a:endParaRPr/>
            </a:p>
          </p:txBody>
        </p:sp>
      </p:grpSp>
      <p:sp>
        <p:nvSpPr>
          <p:cNvPr id="3274" name="Google Shape;3274;p159"/>
          <p:cNvSpPr/>
          <p:nvPr/>
        </p:nvSpPr>
        <p:spPr>
          <a:xfrm>
            <a:off x="702940" y="191683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16"/>
          <p:cNvPicPr preferRelativeResize="0"/>
          <p:nvPr/>
        </p:nvPicPr>
        <p:blipFill rotWithShape="1">
          <a:blip r:embed="rId3">
            <a:alphaModFix/>
          </a:blip>
          <a:srcRect b="0" l="0" r="0" t="0"/>
          <a:stretch/>
        </p:blipFill>
        <p:spPr>
          <a:xfrm>
            <a:off x="4300416" y="1827474"/>
            <a:ext cx="5217274" cy="1477560"/>
          </a:xfrm>
          <a:prstGeom prst="rect">
            <a:avLst/>
          </a:prstGeom>
          <a:noFill/>
          <a:ln>
            <a:noFill/>
          </a:ln>
        </p:spPr>
      </p:pic>
      <p:grpSp>
        <p:nvGrpSpPr>
          <p:cNvPr id="453" name="Google Shape;453;p16"/>
          <p:cNvGrpSpPr/>
          <p:nvPr/>
        </p:nvGrpSpPr>
        <p:grpSpPr>
          <a:xfrm>
            <a:off x="450000" y="450000"/>
            <a:ext cx="9018000" cy="276999"/>
            <a:chOff x="450000" y="450000"/>
            <a:chExt cx="9018000" cy="276999"/>
          </a:xfrm>
        </p:grpSpPr>
        <p:sp>
          <p:nvSpPr>
            <p:cNvPr id="454" name="Google Shape;454;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455" name="Google Shape;455;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456" name="Google Shape;456;p16"/>
          <p:cNvGrpSpPr/>
          <p:nvPr/>
        </p:nvGrpSpPr>
        <p:grpSpPr>
          <a:xfrm>
            <a:off x="559817" y="1484784"/>
            <a:ext cx="8783192" cy="200055"/>
            <a:chOff x="559817" y="2136914"/>
            <a:chExt cx="8783192" cy="200055"/>
          </a:xfrm>
        </p:grpSpPr>
        <p:sp>
          <p:nvSpPr>
            <p:cNvPr id="457" name="Google Shape;457;p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58" name="Google Shape;458;p1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Thủ tục cơ bản cho Khai thác văn bản</a:t>
              </a:r>
              <a:endParaRPr sz="1300">
                <a:solidFill>
                  <a:srgbClr val="262626"/>
                </a:solidFill>
                <a:latin typeface="Arial"/>
                <a:ea typeface="Arial"/>
                <a:cs typeface="Arial"/>
                <a:sym typeface="Arial"/>
              </a:endParaRPr>
            </a:p>
          </p:txBody>
        </p:sp>
      </p:grpSp>
      <p:grpSp>
        <p:nvGrpSpPr>
          <p:cNvPr id="459" name="Google Shape;459;p16"/>
          <p:cNvGrpSpPr/>
          <p:nvPr/>
        </p:nvGrpSpPr>
        <p:grpSpPr>
          <a:xfrm>
            <a:off x="635653" y="2087501"/>
            <a:ext cx="8745538" cy="4199819"/>
            <a:chOff x="635653" y="1997387"/>
            <a:chExt cx="8745538" cy="4199819"/>
          </a:xfrm>
        </p:grpSpPr>
        <p:grpSp>
          <p:nvGrpSpPr>
            <p:cNvPr id="460" name="Google Shape;460;p16"/>
            <p:cNvGrpSpPr/>
            <p:nvPr/>
          </p:nvGrpSpPr>
          <p:grpSpPr>
            <a:xfrm>
              <a:off x="1149297" y="1997387"/>
              <a:ext cx="1123513" cy="1000527"/>
              <a:chOff x="1149297" y="2057400"/>
              <a:chExt cx="1123513" cy="1000527"/>
            </a:xfrm>
          </p:grpSpPr>
          <p:grpSp>
            <p:nvGrpSpPr>
              <p:cNvPr id="461" name="Google Shape;461;p16"/>
              <p:cNvGrpSpPr/>
              <p:nvPr/>
            </p:nvGrpSpPr>
            <p:grpSpPr>
              <a:xfrm>
                <a:off x="1237009" y="2057400"/>
                <a:ext cx="896804" cy="737814"/>
                <a:chOff x="1265584" y="2043113"/>
                <a:chExt cx="896804" cy="737814"/>
              </a:xfrm>
            </p:grpSpPr>
            <p:sp>
              <p:nvSpPr>
                <p:cNvPr id="462" name="Google Shape;462;p16"/>
                <p:cNvSpPr/>
                <p:nvPr/>
              </p:nvSpPr>
              <p:spPr>
                <a:xfrm>
                  <a:off x="1718196" y="2245538"/>
                  <a:ext cx="444192" cy="535389"/>
                </a:xfrm>
                <a:prstGeom prst="flowChartMagneticDisk">
                  <a:avLst/>
                </a:prstGeom>
                <a:solidFill>
                  <a:srgbClr val="F2F2F2"/>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16"/>
                <p:cNvSpPr/>
                <p:nvPr/>
              </p:nvSpPr>
              <p:spPr>
                <a:xfrm>
                  <a:off x="1265584" y="2043113"/>
                  <a:ext cx="648072" cy="608622"/>
                </a:xfrm>
                <a:prstGeom prst="verticalScroll">
                  <a:avLst>
                    <a:gd fmla="val 16909" name="adj"/>
                  </a:avLst>
                </a:prstGeom>
                <a:solidFill>
                  <a:srgbClr val="F2F2F2"/>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4" name="Google Shape;464;p16"/>
              <p:cNvSpPr txBox="1"/>
              <p:nvPr/>
            </p:nvSpPr>
            <p:spPr>
              <a:xfrm>
                <a:off x="1149297" y="2780928"/>
                <a:ext cx="112351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Sưu tập tài liệu</a:t>
                </a:r>
                <a:endParaRPr sz="1200">
                  <a:solidFill>
                    <a:schemeClr val="dk1"/>
                  </a:solidFill>
                  <a:latin typeface="Arial"/>
                  <a:ea typeface="Arial"/>
                  <a:cs typeface="Arial"/>
                  <a:sym typeface="Arial"/>
                </a:endParaRPr>
              </a:p>
            </p:txBody>
          </p:sp>
        </p:grpSp>
        <p:sp>
          <p:nvSpPr>
            <p:cNvPr id="465" name="Google Shape;465;p16"/>
            <p:cNvSpPr/>
            <p:nvPr/>
          </p:nvSpPr>
          <p:spPr>
            <a:xfrm>
              <a:off x="1512065" y="3214151"/>
              <a:ext cx="355109" cy="364868"/>
            </a:xfrm>
            <a:prstGeom prst="downArrow">
              <a:avLst>
                <a:gd fmla="val 50000" name="adj1"/>
                <a:gd fmla="val 50000" name="adj2"/>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66" name="Google Shape;466;p16"/>
            <p:cNvGrpSpPr/>
            <p:nvPr/>
          </p:nvGrpSpPr>
          <p:grpSpPr>
            <a:xfrm>
              <a:off x="635653" y="3545034"/>
              <a:ext cx="1931992" cy="647546"/>
              <a:chOff x="715165" y="3717558"/>
              <a:chExt cx="1931992" cy="647546"/>
            </a:xfrm>
          </p:grpSpPr>
          <p:sp>
            <p:nvSpPr>
              <p:cNvPr id="467" name="Google Shape;467;p16"/>
              <p:cNvSpPr/>
              <p:nvPr/>
            </p:nvSpPr>
            <p:spPr>
              <a:xfrm>
                <a:off x="791694" y="3804404"/>
                <a:ext cx="1855463" cy="560700"/>
              </a:xfrm>
              <a:prstGeom prst="rect">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Thành lập Corpus:</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Thu thập và sắp xếp dữ liệu theo miền cụ thể</a:t>
                </a:r>
                <a:endParaRPr sz="1200">
                  <a:solidFill>
                    <a:schemeClr val="dk1"/>
                  </a:solidFill>
                  <a:latin typeface="Arial"/>
                  <a:ea typeface="Arial"/>
                  <a:cs typeface="Arial"/>
                  <a:sym typeface="Arial"/>
                </a:endParaRPr>
              </a:p>
            </p:txBody>
          </p:sp>
          <p:sp>
            <p:nvSpPr>
              <p:cNvPr id="468" name="Google Shape;468;p16"/>
              <p:cNvSpPr/>
              <p:nvPr/>
            </p:nvSpPr>
            <p:spPr>
              <a:xfrm>
                <a:off x="715165" y="3717558"/>
                <a:ext cx="197586" cy="197586"/>
              </a:xfrm>
              <a:prstGeom prst="ellipse">
                <a:avLst/>
              </a:prstGeom>
              <a:solidFill>
                <a:srgbClr val="1429A0"/>
              </a:solid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a:p>
            </p:txBody>
          </p:sp>
        </p:grpSp>
        <p:sp>
          <p:nvSpPr>
            <p:cNvPr id="469" name="Google Shape;469;p16"/>
            <p:cNvSpPr/>
            <p:nvPr/>
          </p:nvSpPr>
          <p:spPr>
            <a:xfrm>
              <a:off x="3041551" y="3561397"/>
              <a:ext cx="811504" cy="701882"/>
            </a:xfrm>
            <a:prstGeom prst="flowChartMagneticDisk">
              <a:avLst/>
            </a:prstGeom>
            <a:solidFill>
              <a:srgbClr val="F2F2F2"/>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Corpus</a:t>
              </a:r>
              <a:endParaRPr/>
            </a:p>
          </p:txBody>
        </p:sp>
        <p:cxnSp>
          <p:nvCxnSpPr>
            <p:cNvPr id="470" name="Google Shape;470;p16"/>
            <p:cNvCxnSpPr>
              <a:stCxn id="469" idx="4"/>
            </p:cNvCxnSpPr>
            <p:nvPr/>
          </p:nvCxnSpPr>
          <p:spPr>
            <a:xfrm>
              <a:off x="3853055" y="3912338"/>
              <a:ext cx="474000" cy="634200"/>
            </a:xfrm>
            <a:prstGeom prst="bentConnector2">
              <a:avLst/>
            </a:prstGeom>
            <a:noFill/>
            <a:ln cap="flat" cmpd="sng" w="28575">
              <a:solidFill>
                <a:srgbClr val="1429A0"/>
              </a:solidFill>
              <a:prstDash val="solid"/>
              <a:miter lim="800000"/>
              <a:headEnd len="sm" w="sm" type="none"/>
              <a:tailEnd len="med" w="med" type="triangle"/>
            </a:ln>
          </p:spPr>
        </p:cxnSp>
        <p:cxnSp>
          <p:nvCxnSpPr>
            <p:cNvPr id="471" name="Google Shape;471;p16"/>
            <p:cNvCxnSpPr>
              <a:stCxn id="467" idx="3"/>
              <a:endCxn id="469" idx="2"/>
            </p:cNvCxnSpPr>
            <p:nvPr/>
          </p:nvCxnSpPr>
          <p:spPr>
            <a:xfrm>
              <a:off x="2567645" y="3912230"/>
              <a:ext cx="474000" cy="0"/>
            </a:xfrm>
            <a:prstGeom prst="straightConnector1">
              <a:avLst/>
            </a:prstGeom>
            <a:noFill/>
            <a:ln cap="flat" cmpd="sng" w="28575">
              <a:solidFill>
                <a:srgbClr val="1429A0"/>
              </a:solidFill>
              <a:prstDash val="solid"/>
              <a:miter lim="800000"/>
              <a:headEnd len="sm" w="sm" type="none"/>
              <a:tailEnd len="sm" w="sm" type="none"/>
            </a:ln>
          </p:spPr>
        </p:cxnSp>
        <p:sp>
          <p:nvSpPr>
            <p:cNvPr id="472" name="Google Shape;472;p16"/>
            <p:cNvSpPr/>
            <p:nvPr/>
          </p:nvSpPr>
          <p:spPr>
            <a:xfrm>
              <a:off x="3295228" y="4548106"/>
              <a:ext cx="1868051" cy="560700"/>
            </a:xfrm>
            <a:prstGeom prst="rect">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Tiền xử lý dữ liệu:</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Giới thiệu cấu trúc</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Corpus</a:t>
              </a:r>
              <a:endParaRPr/>
            </a:p>
          </p:txBody>
        </p:sp>
        <p:cxnSp>
          <p:nvCxnSpPr>
            <p:cNvPr id="473" name="Google Shape;473;p16"/>
            <p:cNvCxnSpPr/>
            <p:nvPr/>
          </p:nvCxnSpPr>
          <p:spPr>
            <a:xfrm>
              <a:off x="5163279" y="4843212"/>
              <a:ext cx="473906" cy="208"/>
            </a:xfrm>
            <a:prstGeom prst="straightConnector1">
              <a:avLst/>
            </a:prstGeom>
            <a:noFill/>
            <a:ln cap="flat" cmpd="sng" w="28575">
              <a:solidFill>
                <a:srgbClr val="1429A0"/>
              </a:solidFill>
              <a:prstDash val="solid"/>
              <a:miter lim="800000"/>
              <a:headEnd len="sm" w="sm" type="none"/>
              <a:tailEnd len="sm" w="sm" type="none"/>
            </a:ln>
          </p:spPr>
        </p:cxnSp>
        <p:sp>
          <p:nvSpPr>
            <p:cNvPr id="474" name="Google Shape;474;p16"/>
            <p:cNvSpPr/>
            <p:nvPr/>
          </p:nvSpPr>
          <p:spPr>
            <a:xfrm>
              <a:off x="5637185" y="4548107"/>
              <a:ext cx="1034915" cy="560699"/>
            </a:xfrm>
            <a:prstGeom prst="flowChartInternalStorag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Cấu trúc </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dữ liệu</a:t>
              </a:r>
              <a:endParaRPr sz="1100">
                <a:solidFill>
                  <a:schemeClr val="dk1"/>
                </a:solidFill>
                <a:latin typeface="Arial"/>
                <a:ea typeface="Arial"/>
                <a:cs typeface="Arial"/>
                <a:sym typeface="Arial"/>
              </a:endParaRPr>
            </a:p>
          </p:txBody>
        </p:sp>
        <p:cxnSp>
          <p:nvCxnSpPr>
            <p:cNvPr id="475" name="Google Shape;475;p16"/>
            <p:cNvCxnSpPr/>
            <p:nvPr/>
          </p:nvCxnSpPr>
          <p:spPr>
            <a:xfrm>
              <a:off x="6672100" y="4829225"/>
              <a:ext cx="473906" cy="634086"/>
            </a:xfrm>
            <a:prstGeom prst="bentConnector2">
              <a:avLst/>
            </a:prstGeom>
            <a:noFill/>
            <a:ln cap="flat" cmpd="sng" w="28575">
              <a:solidFill>
                <a:srgbClr val="1429A0"/>
              </a:solidFill>
              <a:prstDash val="solid"/>
              <a:miter lim="800000"/>
              <a:headEnd len="sm" w="sm" type="none"/>
              <a:tailEnd len="med" w="med" type="triangle"/>
            </a:ln>
          </p:spPr>
        </p:cxnSp>
        <p:sp>
          <p:nvSpPr>
            <p:cNvPr id="476" name="Google Shape;476;p16"/>
            <p:cNvSpPr/>
            <p:nvPr/>
          </p:nvSpPr>
          <p:spPr>
            <a:xfrm>
              <a:off x="6010589" y="5466588"/>
              <a:ext cx="1948898" cy="560700"/>
            </a:xfrm>
            <a:prstGeom prst="rect">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Trích xuất kiến ​​thức:</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Khám phá các mẫu từ</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Dữ liệu tiền xử lý</a:t>
              </a:r>
              <a:endParaRPr sz="1200">
                <a:solidFill>
                  <a:schemeClr val="dk1"/>
                </a:solidFill>
                <a:latin typeface="Arial"/>
                <a:ea typeface="Arial"/>
                <a:cs typeface="Arial"/>
                <a:sym typeface="Arial"/>
              </a:endParaRPr>
            </a:p>
          </p:txBody>
        </p:sp>
        <p:cxnSp>
          <p:nvCxnSpPr>
            <p:cNvPr id="477" name="Google Shape;477;p16"/>
            <p:cNvCxnSpPr>
              <a:stCxn id="476" idx="1"/>
              <a:endCxn id="467" idx="2"/>
            </p:cNvCxnSpPr>
            <p:nvPr/>
          </p:nvCxnSpPr>
          <p:spPr>
            <a:xfrm rot="10800000">
              <a:off x="1639889" y="4192638"/>
              <a:ext cx="4370700" cy="1554300"/>
            </a:xfrm>
            <a:prstGeom prst="bentConnector2">
              <a:avLst/>
            </a:prstGeom>
            <a:noFill/>
            <a:ln cap="flat" cmpd="sng" w="12700">
              <a:solidFill>
                <a:srgbClr val="1429A0"/>
              </a:solidFill>
              <a:prstDash val="dash"/>
              <a:miter lim="800000"/>
              <a:headEnd len="sm" w="sm" type="none"/>
              <a:tailEnd len="med" w="med" type="triangle"/>
            </a:ln>
          </p:spPr>
        </p:cxnSp>
        <p:cxnSp>
          <p:nvCxnSpPr>
            <p:cNvPr id="478" name="Google Shape;478;p16"/>
            <p:cNvCxnSpPr>
              <a:endCxn id="472" idx="2"/>
            </p:cNvCxnSpPr>
            <p:nvPr/>
          </p:nvCxnSpPr>
          <p:spPr>
            <a:xfrm rot="10800000">
              <a:off x="4229254" y="5108806"/>
              <a:ext cx="1781400" cy="811500"/>
            </a:xfrm>
            <a:prstGeom prst="bentConnector2">
              <a:avLst/>
            </a:prstGeom>
            <a:noFill/>
            <a:ln cap="flat" cmpd="sng" w="12700">
              <a:solidFill>
                <a:srgbClr val="1429A0"/>
              </a:solidFill>
              <a:prstDash val="dash"/>
              <a:miter lim="800000"/>
              <a:headEnd len="sm" w="sm" type="none"/>
              <a:tailEnd len="med" w="med" type="triangle"/>
            </a:ln>
          </p:spPr>
        </p:cxnSp>
        <p:cxnSp>
          <p:nvCxnSpPr>
            <p:cNvPr id="479" name="Google Shape;479;p16"/>
            <p:cNvCxnSpPr>
              <a:stCxn id="472" idx="1"/>
            </p:cNvCxnSpPr>
            <p:nvPr/>
          </p:nvCxnSpPr>
          <p:spPr>
            <a:xfrm rot="10800000">
              <a:off x="1883428" y="4192456"/>
              <a:ext cx="1411800" cy="636000"/>
            </a:xfrm>
            <a:prstGeom prst="bentConnector3">
              <a:avLst>
                <a:gd fmla="val 100099" name="adj1"/>
              </a:avLst>
            </a:prstGeom>
            <a:noFill/>
            <a:ln cap="flat" cmpd="sng" w="12700">
              <a:solidFill>
                <a:srgbClr val="1429A0"/>
              </a:solidFill>
              <a:prstDash val="dash"/>
              <a:miter lim="800000"/>
              <a:headEnd len="sm" w="sm" type="none"/>
              <a:tailEnd len="med" w="med" type="triangle"/>
            </a:ln>
          </p:spPr>
        </p:cxnSp>
        <p:sp>
          <p:nvSpPr>
            <p:cNvPr id="480" name="Google Shape;480;p16"/>
            <p:cNvSpPr txBox="1"/>
            <p:nvPr/>
          </p:nvSpPr>
          <p:spPr>
            <a:xfrm>
              <a:off x="1978953" y="5474534"/>
              <a:ext cx="195758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 chỉnh sửa / sửa lỗi</a:t>
              </a:r>
              <a:endParaRPr sz="1200">
                <a:solidFill>
                  <a:schemeClr val="dk1"/>
                </a:solidFill>
                <a:latin typeface="Arial"/>
                <a:ea typeface="Arial"/>
                <a:cs typeface="Arial"/>
                <a:sym typeface="Arial"/>
              </a:endParaRPr>
            </a:p>
          </p:txBody>
        </p:sp>
        <p:sp>
          <p:nvSpPr>
            <p:cNvPr id="481" name="Google Shape;481;p16"/>
            <p:cNvSpPr txBox="1"/>
            <p:nvPr/>
          </p:nvSpPr>
          <p:spPr>
            <a:xfrm>
              <a:off x="4754275" y="5920207"/>
              <a:ext cx="73129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a:t>
              </a:r>
              <a:endParaRPr sz="1200">
                <a:solidFill>
                  <a:schemeClr val="dk1"/>
                </a:solidFill>
                <a:latin typeface="Arial"/>
                <a:ea typeface="Arial"/>
                <a:cs typeface="Arial"/>
                <a:sym typeface="Arial"/>
              </a:endParaRPr>
            </a:p>
          </p:txBody>
        </p:sp>
        <p:sp>
          <p:nvSpPr>
            <p:cNvPr id="482" name="Google Shape;482;p16"/>
            <p:cNvSpPr txBox="1"/>
            <p:nvPr/>
          </p:nvSpPr>
          <p:spPr>
            <a:xfrm>
              <a:off x="1994136" y="4558415"/>
              <a:ext cx="73129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a:t>
              </a:r>
              <a:endParaRPr sz="1200">
                <a:solidFill>
                  <a:schemeClr val="dk1"/>
                </a:solidFill>
                <a:latin typeface="Arial"/>
                <a:ea typeface="Arial"/>
                <a:cs typeface="Arial"/>
                <a:sym typeface="Arial"/>
              </a:endParaRPr>
            </a:p>
          </p:txBody>
        </p:sp>
        <p:sp>
          <p:nvSpPr>
            <p:cNvPr id="483" name="Google Shape;483;p16"/>
            <p:cNvSpPr/>
            <p:nvPr/>
          </p:nvSpPr>
          <p:spPr>
            <a:xfrm>
              <a:off x="8012038" y="5605902"/>
              <a:ext cx="288032" cy="307161"/>
            </a:xfrm>
            <a:prstGeom prst="rightArrow">
              <a:avLst>
                <a:gd fmla="val 50000" name="adj1"/>
                <a:gd fmla="val 50000" name="adj2"/>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16"/>
            <p:cNvSpPr/>
            <p:nvPr/>
          </p:nvSpPr>
          <p:spPr>
            <a:xfrm>
              <a:off x="8382747" y="5330431"/>
              <a:ext cx="998444" cy="786664"/>
            </a:xfrm>
            <a:prstGeom prst="rect">
              <a:avLst/>
            </a:prstGeom>
            <a:solidFill>
              <a:schemeClr val="lt1"/>
            </a:solid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hoa văn</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và</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hiệp hội</a:t>
              </a:r>
              <a:endParaRPr sz="1200">
                <a:solidFill>
                  <a:schemeClr val="dk1"/>
                </a:solidFill>
                <a:latin typeface="Calibri"/>
                <a:ea typeface="Calibri"/>
                <a:cs typeface="Calibri"/>
                <a:sym typeface="Calibri"/>
              </a:endParaRPr>
            </a:p>
          </p:txBody>
        </p:sp>
        <p:sp>
          <p:nvSpPr>
            <p:cNvPr id="485" name="Google Shape;485;p16"/>
            <p:cNvSpPr/>
            <p:nvPr/>
          </p:nvSpPr>
          <p:spPr>
            <a:xfrm>
              <a:off x="2804598" y="3472139"/>
              <a:ext cx="4104455" cy="1807091"/>
            </a:xfrm>
            <a:prstGeom prst="rect">
              <a:avLst/>
            </a:prstGeom>
            <a:noFill/>
            <a:ln cap="flat" cmpd="sng" w="28575">
              <a:solidFill>
                <a:srgbClr val="7030A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16"/>
            <p:cNvSpPr/>
            <p:nvPr/>
          </p:nvSpPr>
          <p:spPr>
            <a:xfrm>
              <a:off x="3194954" y="4462466"/>
              <a:ext cx="197586" cy="197586"/>
            </a:xfrm>
            <a:prstGeom prst="ellipse">
              <a:avLst/>
            </a:prstGeom>
            <a:solidFill>
              <a:srgbClr val="1429A0"/>
            </a:solid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a:p>
          </p:txBody>
        </p:sp>
        <p:sp>
          <p:nvSpPr>
            <p:cNvPr id="487" name="Google Shape;487;p16"/>
            <p:cNvSpPr/>
            <p:nvPr/>
          </p:nvSpPr>
          <p:spPr>
            <a:xfrm>
              <a:off x="5923811" y="5390581"/>
              <a:ext cx="197586" cy="197586"/>
            </a:xfrm>
            <a:prstGeom prst="ellipse">
              <a:avLst/>
            </a:prstGeom>
            <a:solidFill>
              <a:srgbClr val="1429A0"/>
            </a:solid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a:p>
          </p:txBody>
        </p:sp>
      </p:gr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grpSp>
        <p:nvGrpSpPr>
          <p:cNvPr id="3280" name="Google Shape;3280;p160"/>
          <p:cNvGrpSpPr/>
          <p:nvPr/>
        </p:nvGrpSpPr>
        <p:grpSpPr>
          <a:xfrm>
            <a:off x="558800" y="1484784"/>
            <a:ext cx="8785225" cy="215444"/>
            <a:chOff x="1027113" y="2045625"/>
            <a:chExt cx="8785225" cy="215444"/>
          </a:xfrm>
        </p:grpSpPr>
        <p:sp>
          <p:nvSpPr>
            <p:cNvPr id="3281" name="Google Shape;3281;p1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2" name="Google Shape;3282;p16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283" name="Google Shape;3283;p160"/>
          <p:cNvSpPr/>
          <p:nvPr/>
        </p:nvSpPr>
        <p:spPr>
          <a:xfrm>
            <a:off x="711200" y="4848412"/>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Giữa các vectơ dày có những mối quan hệ như sau:</a:t>
            </a:r>
            <a:endParaRPr/>
          </a:p>
          <a:p>
            <a:pPr indent="0" lvl="0" marL="0" marR="0" rtl="0" algn="ctr">
              <a:spcBef>
                <a:spcPts val="400"/>
              </a:spcBef>
              <a:spcAft>
                <a:spcPts val="0"/>
              </a:spcAft>
              <a:buNone/>
            </a:pPr>
            <a:r>
              <a:rPr lang="en-US" sz="1300">
                <a:solidFill>
                  <a:srgbClr val="FF0000"/>
                </a:solidFill>
                <a:latin typeface="Arial"/>
                <a:ea typeface="Arial"/>
                <a:cs typeface="Arial"/>
                <a:sym typeface="Arial"/>
              </a:rPr>
              <a:t>Hoàng hậu–phụ nữ</a:t>
            </a:r>
            <a:r>
              <a:rPr lang="en-US" sz="1300">
                <a:solidFill>
                  <a:srgbClr val="262626"/>
                </a:solidFill>
                <a:latin typeface="Arial"/>
                <a:ea typeface="Arial"/>
                <a:cs typeface="Arial"/>
                <a:sym typeface="Arial"/>
              </a:rPr>
              <a:t> =vua</a:t>
            </a:r>
            <a:r>
              <a:rPr lang="en-US" sz="1300">
                <a:solidFill>
                  <a:srgbClr val="FF0000"/>
                </a:solidFill>
                <a:latin typeface="Arial"/>
                <a:ea typeface="Arial"/>
                <a:cs typeface="Arial"/>
                <a:sym typeface="Arial"/>
              </a:rPr>
              <a:t>−đàn ông</a:t>
            </a:r>
            <a:r>
              <a:rPr lang="en-US" sz="1300">
                <a:solidFill>
                  <a:srgbClr val="262626"/>
                </a:solidFill>
                <a:latin typeface="Arial"/>
                <a:ea typeface="Arial"/>
                <a:cs typeface="Arial"/>
                <a:sym typeface="Arial"/>
              </a:rPr>
              <a:t> </a:t>
            </a:r>
            <a:endParaRPr/>
          </a:p>
        </p:txBody>
      </p:sp>
      <p:grpSp>
        <p:nvGrpSpPr>
          <p:cNvPr id="3284" name="Google Shape;3284;p160"/>
          <p:cNvGrpSpPr/>
          <p:nvPr/>
        </p:nvGrpSpPr>
        <p:grpSpPr>
          <a:xfrm>
            <a:off x="3144968" y="1835640"/>
            <a:ext cx="3612888" cy="2786138"/>
            <a:chOff x="14803524" y="2001105"/>
            <a:chExt cx="3744416" cy="2887568"/>
          </a:xfrm>
        </p:grpSpPr>
        <p:grpSp>
          <p:nvGrpSpPr>
            <p:cNvPr id="3285" name="Google Shape;3285;p160"/>
            <p:cNvGrpSpPr/>
            <p:nvPr/>
          </p:nvGrpSpPr>
          <p:grpSpPr>
            <a:xfrm>
              <a:off x="14803524" y="2001105"/>
              <a:ext cx="3744416" cy="2887568"/>
              <a:chOff x="4432616" y="2132856"/>
              <a:chExt cx="3744416" cy="2887568"/>
            </a:xfrm>
          </p:grpSpPr>
          <p:cxnSp>
            <p:nvCxnSpPr>
              <p:cNvPr id="3286" name="Google Shape;3286;p160"/>
              <p:cNvCxnSpPr/>
              <p:nvPr/>
            </p:nvCxnSpPr>
            <p:spPr>
              <a:xfrm>
                <a:off x="4432616" y="5020424"/>
                <a:ext cx="3744416" cy="0"/>
              </a:xfrm>
              <a:prstGeom prst="straightConnector1">
                <a:avLst/>
              </a:prstGeom>
              <a:noFill/>
              <a:ln cap="flat" cmpd="sng" w="19050">
                <a:solidFill>
                  <a:srgbClr val="A5A5A5"/>
                </a:solidFill>
                <a:prstDash val="solid"/>
                <a:miter lim="800000"/>
                <a:headEnd len="sm" w="sm" type="none"/>
                <a:tailEnd len="med" w="med" type="triangle"/>
              </a:ln>
            </p:spPr>
          </p:cxnSp>
          <p:cxnSp>
            <p:nvCxnSpPr>
              <p:cNvPr id="3287" name="Google Shape;3287;p160"/>
              <p:cNvCxnSpPr/>
              <p:nvPr/>
            </p:nvCxnSpPr>
            <p:spPr>
              <a:xfrm rot="10800000">
                <a:off x="4439816" y="2132856"/>
                <a:ext cx="0" cy="2880000"/>
              </a:xfrm>
              <a:prstGeom prst="straightConnector1">
                <a:avLst/>
              </a:prstGeom>
              <a:noFill/>
              <a:ln cap="flat" cmpd="sng" w="19050">
                <a:solidFill>
                  <a:srgbClr val="A5A5A5"/>
                </a:solidFill>
                <a:prstDash val="solid"/>
                <a:miter lim="800000"/>
                <a:headEnd len="sm" w="sm" type="none"/>
                <a:tailEnd len="med" w="med" type="triangle"/>
              </a:ln>
            </p:spPr>
          </p:cxnSp>
          <p:sp>
            <p:nvSpPr>
              <p:cNvPr id="3288" name="Google Shape;3288;p160"/>
              <p:cNvSpPr/>
              <p:nvPr/>
            </p:nvSpPr>
            <p:spPr>
              <a:xfrm rot="10800000">
                <a:off x="6240016" y="2963778"/>
                <a:ext cx="144016" cy="144016"/>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289" name="Google Shape;3289;p160"/>
              <p:cNvSpPr/>
              <p:nvPr/>
            </p:nvSpPr>
            <p:spPr>
              <a:xfrm rot="10800000">
                <a:off x="7536160" y="2852028"/>
                <a:ext cx="144016" cy="144016"/>
              </a:xfrm>
              <a:prstGeom prst="ellipse">
                <a:avLst/>
              </a:prstGeom>
              <a:solidFill>
                <a:srgbClr val="548135"/>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290" name="Google Shape;3290;p160"/>
              <p:cNvSpPr/>
              <p:nvPr/>
            </p:nvSpPr>
            <p:spPr>
              <a:xfrm rot="10800000">
                <a:off x="5703676" y="4077072"/>
                <a:ext cx="144016" cy="144016"/>
              </a:xfrm>
              <a:prstGeom prst="ellipse">
                <a:avLst/>
              </a:prstGeom>
              <a:solidFill>
                <a:srgbClr val="193EB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291" name="Google Shape;3291;p160"/>
              <p:cNvSpPr/>
              <p:nvPr/>
            </p:nvSpPr>
            <p:spPr>
              <a:xfrm rot="10800000">
                <a:off x="6960096" y="3965322"/>
                <a:ext cx="144016" cy="144016"/>
              </a:xfrm>
              <a:prstGeom prst="ellipse">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B050"/>
                  </a:solidFill>
                  <a:latin typeface="Calibri"/>
                  <a:ea typeface="Calibri"/>
                  <a:cs typeface="Calibri"/>
                  <a:sym typeface="Calibri"/>
                </a:endParaRPr>
              </a:p>
            </p:txBody>
          </p:sp>
          <p:sp>
            <p:nvSpPr>
              <p:cNvPr id="3292" name="Google Shape;3292;p160"/>
              <p:cNvSpPr txBox="1"/>
              <p:nvPr/>
            </p:nvSpPr>
            <p:spPr>
              <a:xfrm>
                <a:off x="7104112" y="2420888"/>
                <a:ext cx="1008112" cy="3189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Hoàng hậu</a:t>
                </a:r>
                <a:endParaRPr sz="1400">
                  <a:solidFill>
                    <a:srgbClr val="262626"/>
                  </a:solidFill>
                  <a:latin typeface="Arial"/>
                  <a:ea typeface="Arial"/>
                  <a:cs typeface="Arial"/>
                  <a:sym typeface="Arial"/>
                </a:endParaRPr>
              </a:p>
            </p:txBody>
          </p:sp>
          <p:sp>
            <p:nvSpPr>
              <p:cNvPr id="3293" name="Google Shape;3293;p160"/>
              <p:cNvSpPr txBox="1"/>
              <p:nvPr/>
            </p:nvSpPr>
            <p:spPr>
              <a:xfrm>
                <a:off x="5812904" y="2500372"/>
                <a:ext cx="1008112" cy="3189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Phụ nữ</a:t>
                </a:r>
                <a:endParaRPr sz="1400">
                  <a:solidFill>
                    <a:srgbClr val="262626"/>
                  </a:solidFill>
                  <a:latin typeface="Arial"/>
                  <a:ea typeface="Arial"/>
                  <a:cs typeface="Arial"/>
                  <a:sym typeface="Arial"/>
                </a:endParaRPr>
              </a:p>
            </p:txBody>
          </p:sp>
          <p:sp>
            <p:nvSpPr>
              <p:cNvPr id="3294" name="Google Shape;3294;p160"/>
              <p:cNvSpPr txBox="1"/>
              <p:nvPr/>
            </p:nvSpPr>
            <p:spPr>
              <a:xfrm>
                <a:off x="5231904" y="3680137"/>
                <a:ext cx="1008112" cy="3189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Đàn ông</a:t>
                </a:r>
                <a:endParaRPr sz="1400">
                  <a:solidFill>
                    <a:srgbClr val="262626"/>
                  </a:solidFill>
                  <a:latin typeface="Arial"/>
                  <a:ea typeface="Arial"/>
                  <a:cs typeface="Arial"/>
                  <a:sym typeface="Arial"/>
                </a:endParaRPr>
              </a:p>
            </p:txBody>
          </p:sp>
          <p:sp>
            <p:nvSpPr>
              <p:cNvPr id="3295" name="Google Shape;3295;p160"/>
              <p:cNvSpPr txBox="1"/>
              <p:nvPr/>
            </p:nvSpPr>
            <p:spPr>
              <a:xfrm>
                <a:off x="6528048" y="3595990"/>
                <a:ext cx="1008112" cy="3189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Vua</a:t>
                </a:r>
                <a:endParaRPr sz="1400">
                  <a:solidFill>
                    <a:srgbClr val="262626"/>
                  </a:solidFill>
                  <a:latin typeface="Arial"/>
                  <a:ea typeface="Arial"/>
                  <a:cs typeface="Arial"/>
                  <a:sym typeface="Arial"/>
                </a:endParaRPr>
              </a:p>
            </p:txBody>
          </p:sp>
        </p:grpSp>
        <p:cxnSp>
          <p:nvCxnSpPr>
            <p:cNvPr id="3296" name="Google Shape;3296;p160"/>
            <p:cNvCxnSpPr>
              <a:stCxn id="3290" idx="2"/>
              <a:endCxn id="3291" idx="6"/>
            </p:cNvCxnSpPr>
            <p:nvPr/>
          </p:nvCxnSpPr>
          <p:spPr>
            <a:xfrm flipH="1" rot="10800000">
              <a:off x="16218600" y="3905729"/>
              <a:ext cx="1112400" cy="111600"/>
            </a:xfrm>
            <a:prstGeom prst="straightConnector1">
              <a:avLst/>
            </a:prstGeom>
            <a:noFill/>
            <a:ln cap="flat" cmpd="sng" w="19050">
              <a:solidFill>
                <a:srgbClr val="FF0000">
                  <a:alpha val="40000"/>
                </a:srgbClr>
              </a:solidFill>
              <a:prstDash val="solid"/>
              <a:miter lim="800000"/>
              <a:headEnd len="sm" w="sm" type="none"/>
              <a:tailEnd len="med" w="med" type="stealth"/>
            </a:ln>
          </p:spPr>
        </p:cxnSp>
        <p:cxnSp>
          <p:nvCxnSpPr>
            <p:cNvPr id="3297" name="Google Shape;3297;p160"/>
            <p:cNvCxnSpPr>
              <a:stCxn id="3288" idx="2"/>
              <a:endCxn id="3289" idx="6"/>
            </p:cNvCxnSpPr>
            <p:nvPr/>
          </p:nvCxnSpPr>
          <p:spPr>
            <a:xfrm flipH="1" rot="10800000">
              <a:off x="16754940" y="2792435"/>
              <a:ext cx="1152000" cy="111600"/>
            </a:xfrm>
            <a:prstGeom prst="straightConnector1">
              <a:avLst/>
            </a:prstGeom>
            <a:noFill/>
            <a:ln cap="flat" cmpd="sng" w="19050">
              <a:solidFill>
                <a:srgbClr val="FF0000">
                  <a:alpha val="40000"/>
                </a:srgbClr>
              </a:solidFill>
              <a:prstDash val="solid"/>
              <a:miter lim="800000"/>
              <a:headEnd len="sm" w="sm" type="none"/>
              <a:tailEnd len="med" w="med" type="stealth"/>
            </a:ln>
          </p:spPr>
        </p:cxnSp>
      </p:grpSp>
      <p:grpSp>
        <p:nvGrpSpPr>
          <p:cNvPr id="3298" name="Google Shape;3298;p160"/>
          <p:cNvGrpSpPr/>
          <p:nvPr/>
        </p:nvGrpSpPr>
        <p:grpSpPr>
          <a:xfrm>
            <a:off x="450000" y="450000"/>
            <a:ext cx="9018000" cy="276999"/>
            <a:chOff x="450000" y="450000"/>
            <a:chExt cx="9018000" cy="276999"/>
          </a:xfrm>
        </p:grpSpPr>
        <p:sp>
          <p:nvSpPr>
            <p:cNvPr id="3299" name="Google Shape;3299;p1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300" name="Google Shape;3300;p1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grpSp>
        <p:nvGrpSpPr>
          <p:cNvPr id="3306" name="Google Shape;3306;p161"/>
          <p:cNvGrpSpPr/>
          <p:nvPr/>
        </p:nvGrpSpPr>
        <p:grpSpPr>
          <a:xfrm>
            <a:off x="558800" y="1484784"/>
            <a:ext cx="8785225" cy="215444"/>
            <a:chOff x="1027113" y="2045625"/>
            <a:chExt cx="8785225" cy="215444"/>
          </a:xfrm>
        </p:grpSpPr>
        <p:sp>
          <p:nvSpPr>
            <p:cNvPr id="3307" name="Google Shape;3307;p1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8" name="Google Shape;3308;p161"/>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309" name="Google Shape;3309;p161"/>
          <p:cNvSpPr/>
          <p:nvPr/>
        </p:nvSpPr>
        <p:spPr>
          <a:xfrm>
            <a:off x="711200" y="1810053"/>
            <a:ext cx="8632825" cy="109951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mô hình CBOW (túi từ liên tục) và/hoặc Skip-Gram để xây dựng các vectơ nhúng.</a:t>
            </a:r>
            <a:endParaRPr/>
          </a:p>
          <a:p>
            <a:pPr indent="0" lvl="0" marL="0" marR="0" rtl="0" algn="l">
              <a:spcBef>
                <a:spcPts val="400"/>
              </a:spcBef>
              <a:spcAft>
                <a:spcPts val="0"/>
              </a:spcAft>
              <a:buNone/>
            </a:pPr>
            <a:r>
              <a:rPr lang="en-US" sz="1300">
                <a:solidFill>
                  <a:srgbClr val="262626"/>
                </a:solidFill>
                <a:latin typeface="Arial"/>
                <a:ea typeface="Arial"/>
                <a:cs typeface="Arial"/>
                <a:sym typeface="Arial"/>
              </a:rPr>
              <a:t>     1). Xây dựng một mô hình dự báo dựa trên hồi quy Softmax (hồi quy logistic đa lớp).</a:t>
            </a:r>
            <a:endParaRPr/>
          </a:p>
          <a:p>
            <a:pPr indent="0" lvl="0" marL="0" marR="0" rtl="0" algn="l">
              <a:spcBef>
                <a:spcPts val="400"/>
              </a:spcBef>
              <a:spcAft>
                <a:spcPts val="0"/>
              </a:spcAft>
              <a:buNone/>
            </a:pPr>
            <a:r>
              <a:rPr lang="en-US" sz="1300">
                <a:solidFill>
                  <a:srgbClr val="262626"/>
                </a:solidFill>
                <a:latin typeface="Arial"/>
                <a:ea typeface="Arial"/>
                <a:cs typeface="Arial"/>
                <a:sym typeface="Arial"/>
              </a:rPr>
              <a:t>     2). Chúng ta lấy các vectơ vào và ra được mã hóa one-hot.</a:t>
            </a:r>
            <a:endParaRPr/>
          </a:p>
          <a:p>
            <a:pPr indent="0" lvl="0" marL="0" marR="0" rtl="0" algn="l">
              <a:spcBef>
                <a:spcPts val="400"/>
              </a:spcBef>
              <a:spcAft>
                <a:spcPts val="0"/>
              </a:spcAft>
              <a:buNone/>
            </a:pPr>
            <a:r>
              <a:rPr lang="en-US" sz="1300">
                <a:solidFill>
                  <a:srgbClr val="262626"/>
                </a:solidFill>
                <a:latin typeface="Arial"/>
                <a:ea typeface="Arial"/>
                <a:cs typeface="Arial"/>
                <a:sym typeface="Arial"/>
              </a:rPr>
              <a:t>     3). Trích xuất các vectơ nhúng từ ma trận trọng số được huấn luyện.</a:t>
            </a:r>
            <a:endParaRPr sz="1300">
              <a:solidFill>
                <a:srgbClr val="262626"/>
              </a:solidFill>
              <a:latin typeface="Arial"/>
              <a:ea typeface="Arial"/>
              <a:cs typeface="Arial"/>
              <a:sym typeface="Arial"/>
            </a:endParaRPr>
          </a:p>
        </p:txBody>
      </p:sp>
      <p:grpSp>
        <p:nvGrpSpPr>
          <p:cNvPr id="3310" name="Google Shape;3310;p161"/>
          <p:cNvGrpSpPr/>
          <p:nvPr/>
        </p:nvGrpSpPr>
        <p:grpSpPr>
          <a:xfrm>
            <a:off x="450000" y="450000"/>
            <a:ext cx="9018000" cy="276999"/>
            <a:chOff x="450000" y="450000"/>
            <a:chExt cx="9018000" cy="276999"/>
          </a:xfrm>
        </p:grpSpPr>
        <p:sp>
          <p:nvSpPr>
            <p:cNvPr id="3311" name="Google Shape;3311;p1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312" name="Google Shape;3312;p1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7" name="Shape 3317"/>
        <p:cNvGrpSpPr/>
        <p:nvPr/>
      </p:nvGrpSpPr>
      <p:grpSpPr>
        <a:xfrm>
          <a:off x="0" y="0"/>
          <a:ext cx="0" cy="0"/>
          <a:chOff x="0" y="0"/>
          <a:chExt cx="0" cy="0"/>
        </a:xfrm>
      </p:grpSpPr>
      <p:grpSp>
        <p:nvGrpSpPr>
          <p:cNvPr id="3318" name="Google Shape;3318;p162"/>
          <p:cNvGrpSpPr/>
          <p:nvPr/>
        </p:nvGrpSpPr>
        <p:grpSpPr>
          <a:xfrm>
            <a:off x="558800" y="1484784"/>
            <a:ext cx="8785225" cy="215444"/>
            <a:chOff x="1027113" y="2045625"/>
            <a:chExt cx="8785225" cy="215444"/>
          </a:xfrm>
        </p:grpSpPr>
        <p:sp>
          <p:nvSpPr>
            <p:cNvPr id="3319" name="Google Shape;3319;p1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0" name="Google Shape;3320;p162"/>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321" name="Google Shape;3321;p162"/>
          <p:cNvSpPr/>
          <p:nvPr/>
        </p:nvSpPr>
        <p:spPr>
          <a:xfrm>
            <a:off x="711200" y="18100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CBOW: Sử dụng các từ ngữ cảnh để dự đoán từ trọng tâm (bị thiếu).</a:t>
            </a:r>
            <a:endParaRPr/>
          </a:p>
        </p:txBody>
      </p:sp>
      <p:sp>
        <p:nvSpPr>
          <p:cNvPr id="3322" name="Google Shape;3322;p162"/>
          <p:cNvSpPr/>
          <p:nvPr/>
        </p:nvSpPr>
        <p:spPr>
          <a:xfrm>
            <a:off x="711200" y="501771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giả sử có “cửa sổ trượt” ở câu huấn luyện. </a:t>
            </a:r>
            <a:endParaRPr/>
          </a:p>
        </p:txBody>
      </p:sp>
      <p:graphicFrame>
        <p:nvGraphicFramePr>
          <p:cNvPr id="3323" name="Google Shape;3323;p162"/>
          <p:cNvGraphicFramePr/>
          <p:nvPr/>
        </p:nvGraphicFramePr>
        <p:xfrm>
          <a:off x="703264" y="2204864"/>
          <a:ext cx="3000000" cy="3000000"/>
        </p:xfrm>
        <a:graphic>
          <a:graphicData uri="http://schemas.openxmlformats.org/drawingml/2006/table">
            <a:tbl>
              <a:tblPr bandRow="1" firstRow="1">
                <a:noFill/>
                <a:tableStyleId>{1C1C8594-2FCC-4FF6-A01D-A591534C84FB}</a:tableStyleId>
              </a:tblPr>
              <a:tblGrid>
                <a:gridCol w="3230675"/>
                <a:gridCol w="2541625"/>
                <a:gridCol w="2886150"/>
              </a:tblGrid>
              <a:tr h="379425">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Các câu huấn luyện</a:t>
                      </a:r>
                      <a:endParaRPr b="0" sz="1400">
                        <a:solidFill>
                          <a:srgbClr val="193EB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Từ trọng tâm</a:t>
                      </a:r>
                      <a:endParaRPr b="0" sz="14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a:solidFill>
                            <a:srgbClr val="193EB0"/>
                          </a:solidFill>
                          <a:latin typeface="Arial"/>
                          <a:ea typeface="Arial"/>
                          <a:cs typeface="Arial"/>
                          <a:sym typeface="Arial"/>
                        </a:rPr>
                        <a:t>Các từ ngữ cảnh</a:t>
                      </a:r>
                      <a:endParaRPr b="0" sz="14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79425">
                <a:tc>
                  <a:txBody>
                    <a:bodyPr/>
                    <a:lstStyle/>
                    <a:p>
                      <a:pPr indent="0" lvl="0" marL="0" marR="0" rtl="0" algn="ctr">
                        <a:lnSpc>
                          <a:spcPct val="100000"/>
                        </a:lnSpc>
                        <a:spcBef>
                          <a:spcPts val="0"/>
                        </a:spcBef>
                        <a:spcAft>
                          <a:spcPts val="0"/>
                        </a:spcAft>
                        <a:buClr>
                          <a:srgbClr val="FF0000"/>
                        </a:buClr>
                        <a:buSzPts val="1300"/>
                        <a:buFont typeface="Arial"/>
                        <a:buNone/>
                      </a:pPr>
                      <a:r>
                        <a:rPr b="0" lang="en-US" sz="1300">
                          <a:solidFill>
                            <a:srgbClr val="FF0000"/>
                          </a:solidFill>
                          <a:latin typeface="Arial"/>
                          <a:ea typeface="Arial"/>
                          <a:cs typeface="Arial"/>
                          <a:sym typeface="Arial"/>
                        </a:rPr>
                        <a:t>Tôi</a:t>
                      </a:r>
                      <a:r>
                        <a:rPr b="0" lang="en-US" sz="1300">
                          <a:solidFill>
                            <a:srgbClr val="262626"/>
                          </a:solidFill>
                          <a:latin typeface="Arial"/>
                          <a:ea typeface="Arial"/>
                          <a:cs typeface="Arial"/>
                          <a:sym typeface="Arial"/>
                        </a:rPr>
                        <a:t> </a:t>
                      </a:r>
                      <a:r>
                        <a:rPr b="0" lang="en-US" sz="1300">
                          <a:solidFill>
                            <a:srgbClr val="00B050"/>
                          </a:solidFill>
                          <a:latin typeface="Arial"/>
                          <a:ea typeface="Arial"/>
                          <a:cs typeface="Arial"/>
                          <a:sym typeface="Arial"/>
                        </a:rPr>
                        <a:t>ăn</a:t>
                      </a:r>
                      <a:r>
                        <a:rPr b="0" lang="en-US" sz="1300">
                          <a:solidFill>
                            <a:srgbClr val="262626"/>
                          </a:solidFill>
                          <a:latin typeface="Arial"/>
                          <a:ea typeface="Arial"/>
                          <a:cs typeface="Arial"/>
                          <a:sym typeface="Arial"/>
                        </a:rPr>
                        <a:t> một quả táo mỗi sáng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Tôi</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00B050"/>
                          </a:solidFill>
                          <a:latin typeface="Arial"/>
                          <a:ea typeface="Arial"/>
                          <a:cs typeface="Arial"/>
                          <a:sym typeface="Arial"/>
                        </a:rPr>
                        <a:t>ăn</a:t>
                      </a:r>
                      <a:endParaRPr b="0" sz="1300">
                        <a:solidFill>
                          <a:srgbClr val="00B05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9425">
                <a:tc>
                  <a:txBody>
                    <a:bodyPr/>
                    <a:lstStyle/>
                    <a:p>
                      <a:pPr indent="0" lvl="0" marL="0" marR="0" rtl="0" algn="ctr">
                        <a:lnSpc>
                          <a:spcPct val="100000"/>
                        </a:lnSpc>
                        <a:spcBef>
                          <a:spcPts val="0"/>
                        </a:spcBef>
                        <a:spcAft>
                          <a:spcPts val="0"/>
                        </a:spcAft>
                        <a:buClr>
                          <a:srgbClr val="00B050"/>
                        </a:buClr>
                        <a:buSzPts val="1300"/>
                        <a:buFont typeface="Arial"/>
                        <a:buNone/>
                      </a:pPr>
                      <a:r>
                        <a:rPr b="0" lang="en-US" sz="1300">
                          <a:solidFill>
                            <a:srgbClr val="00B050"/>
                          </a:solidFill>
                          <a:latin typeface="Arial"/>
                          <a:ea typeface="Arial"/>
                          <a:cs typeface="Arial"/>
                          <a:sym typeface="Arial"/>
                        </a:rPr>
                        <a:t>Tôi </a:t>
                      </a:r>
                      <a:r>
                        <a:rPr b="0" lang="en-US" sz="1300">
                          <a:solidFill>
                            <a:srgbClr val="FF0000"/>
                          </a:solidFill>
                          <a:latin typeface="Arial"/>
                          <a:ea typeface="Arial"/>
                          <a:cs typeface="Arial"/>
                          <a:sym typeface="Arial"/>
                        </a:rPr>
                        <a:t>ăn</a:t>
                      </a:r>
                      <a:r>
                        <a:rPr b="0" lang="en-US" sz="1300">
                          <a:solidFill>
                            <a:srgbClr val="262626"/>
                          </a:solidFill>
                          <a:latin typeface="Arial"/>
                          <a:ea typeface="Arial"/>
                          <a:cs typeface="Arial"/>
                          <a:sym typeface="Arial"/>
                        </a:rPr>
                        <a:t> </a:t>
                      </a:r>
                      <a:r>
                        <a:rPr b="0" lang="en-US" sz="1300">
                          <a:solidFill>
                            <a:srgbClr val="00B050"/>
                          </a:solidFill>
                          <a:latin typeface="Arial"/>
                          <a:ea typeface="Arial"/>
                          <a:cs typeface="Arial"/>
                          <a:sym typeface="Arial"/>
                        </a:rPr>
                        <a:t>một</a:t>
                      </a:r>
                      <a:r>
                        <a:rPr b="0" lang="en-US" sz="1300">
                          <a:solidFill>
                            <a:srgbClr val="262626"/>
                          </a:solidFill>
                          <a:latin typeface="Arial"/>
                          <a:ea typeface="Arial"/>
                          <a:cs typeface="Arial"/>
                          <a:sym typeface="Arial"/>
                        </a:rPr>
                        <a:t> quả táo mỗi sáng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ăn</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00B050"/>
                          </a:solidFill>
                          <a:latin typeface="Arial"/>
                          <a:ea typeface="Arial"/>
                          <a:cs typeface="Arial"/>
                          <a:sym typeface="Arial"/>
                        </a:rPr>
                        <a:t>Tôi, một</a:t>
                      </a:r>
                      <a:endParaRPr b="0" sz="1300">
                        <a:solidFill>
                          <a:srgbClr val="00B05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9425">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Tôi</a:t>
                      </a:r>
                      <a:r>
                        <a:rPr b="0" lang="en-US" sz="1300">
                          <a:solidFill>
                            <a:srgbClr val="262626"/>
                          </a:solidFill>
                          <a:latin typeface="Arial"/>
                          <a:ea typeface="Arial"/>
                          <a:cs typeface="Arial"/>
                          <a:sym typeface="Arial"/>
                        </a:rPr>
                        <a:t> </a:t>
                      </a:r>
                      <a:r>
                        <a:rPr b="0" lang="en-US" sz="1300">
                          <a:solidFill>
                            <a:srgbClr val="00B050"/>
                          </a:solidFill>
                          <a:latin typeface="Arial"/>
                          <a:ea typeface="Arial"/>
                          <a:cs typeface="Arial"/>
                          <a:sym typeface="Arial"/>
                        </a:rPr>
                        <a:t>ăn</a:t>
                      </a:r>
                      <a:r>
                        <a:rPr b="0" lang="en-US" sz="1300">
                          <a:solidFill>
                            <a:srgbClr val="262626"/>
                          </a:solidFill>
                          <a:latin typeface="Arial"/>
                          <a:ea typeface="Arial"/>
                          <a:cs typeface="Arial"/>
                          <a:sym typeface="Arial"/>
                        </a:rPr>
                        <a:t> </a:t>
                      </a:r>
                      <a:r>
                        <a:rPr b="0" lang="en-US" sz="1300">
                          <a:solidFill>
                            <a:srgbClr val="FF0000"/>
                          </a:solidFill>
                          <a:latin typeface="Arial"/>
                          <a:ea typeface="Arial"/>
                          <a:cs typeface="Arial"/>
                          <a:sym typeface="Arial"/>
                        </a:rPr>
                        <a:t>một</a:t>
                      </a:r>
                      <a:r>
                        <a:rPr b="0" lang="en-US" sz="1300">
                          <a:solidFill>
                            <a:srgbClr val="262626"/>
                          </a:solidFill>
                          <a:latin typeface="Arial"/>
                          <a:ea typeface="Arial"/>
                          <a:cs typeface="Arial"/>
                          <a:sym typeface="Arial"/>
                        </a:rPr>
                        <a:t> </a:t>
                      </a:r>
                      <a:r>
                        <a:rPr b="0" lang="en-US" sz="1300">
                          <a:solidFill>
                            <a:srgbClr val="00B050"/>
                          </a:solidFill>
                          <a:latin typeface="Arial"/>
                          <a:ea typeface="Arial"/>
                          <a:cs typeface="Arial"/>
                          <a:sym typeface="Arial"/>
                        </a:rPr>
                        <a:t>quả táo </a:t>
                      </a:r>
                      <a:r>
                        <a:rPr b="0" lang="en-US" sz="1300">
                          <a:solidFill>
                            <a:srgbClr val="262626"/>
                          </a:solidFill>
                          <a:latin typeface="Arial"/>
                          <a:ea typeface="Arial"/>
                          <a:cs typeface="Arial"/>
                          <a:sym typeface="Arial"/>
                        </a:rPr>
                        <a:t>mỗi sáng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một</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00B050"/>
                          </a:solidFill>
                          <a:latin typeface="Arial"/>
                          <a:ea typeface="Arial"/>
                          <a:cs typeface="Arial"/>
                          <a:sym typeface="Arial"/>
                        </a:rPr>
                        <a:t>ăn, quả táo</a:t>
                      </a:r>
                      <a:endParaRPr b="0" sz="1300">
                        <a:solidFill>
                          <a:srgbClr val="00B05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9425">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Tôi ăn </a:t>
                      </a:r>
                      <a:r>
                        <a:rPr b="0" lang="en-US" sz="1300">
                          <a:solidFill>
                            <a:srgbClr val="00B050"/>
                          </a:solidFill>
                          <a:latin typeface="Arial"/>
                          <a:ea typeface="Arial"/>
                          <a:cs typeface="Arial"/>
                          <a:sym typeface="Arial"/>
                        </a:rPr>
                        <a:t>một</a:t>
                      </a:r>
                      <a:r>
                        <a:rPr b="0" lang="en-US" sz="1300">
                          <a:solidFill>
                            <a:srgbClr val="262626"/>
                          </a:solidFill>
                          <a:latin typeface="Arial"/>
                          <a:ea typeface="Arial"/>
                          <a:cs typeface="Arial"/>
                          <a:sym typeface="Arial"/>
                        </a:rPr>
                        <a:t> </a:t>
                      </a:r>
                      <a:r>
                        <a:rPr b="0" lang="en-US" sz="1300">
                          <a:solidFill>
                            <a:srgbClr val="FF0000"/>
                          </a:solidFill>
                          <a:latin typeface="Arial"/>
                          <a:ea typeface="Arial"/>
                          <a:cs typeface="Arial"/>
                          <a:sym typeface="Arial"/>
                        </a:rPr>
                        <a:t>quả táo </a:t>
                      </a:r>
                      <a:r>
                        <a:rPr b="0" lang="en-US" sz="1300">
                          <a:solidFill>
                            <a:srgbClr val="00B050"/>
                          </a:solidFill>
                          <a:latin typeface="Arial"/>
                          <a:ea typeface="Arial"/>
                          <a:cs typeface="Arial"/>
                          <a:sym typeface="Arial"/>
                        </a:rPr>
                        <a:t>mỗi</a:t>
                      </a:r>
                      <a:r>
                        <a:rPr b="0" lang="en-US" sz="1300">
                          <a:solidFill>
                            <a:srgbClr val="262626"/>
                          </a:solidFill>
                          <a:latin typeface="Arial"/>
                          <a:ea typeface="Arial"/>
                          <a:cs typeface="Arial"/>
                          <a:sym typeface="Arial"/>
                        </a:rPr>
                        <a:t> sáng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quả táo </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00B050"/>
                          </a:solidFill>
                          <a:latin typeface="Arial"/>
                          <a:ea typeface="Arial"/>
                          <a:cs typeface="Arial"/>
                          <a:sym typeface="Arial"/>
                        </a:rPr>
                        <a:t>một, mỗi</a:t>
                      </a:r>
                      <a:endParaRPr b="0" sz="1300">
                        <a:solidFill>
                          <a:srgbClr val="00B05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9425">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Tôi ăn </a:t>
                      </a:r>
                      <a:r>
                        <a:rPr b="0" lang="en-US" sz="1300">
                          <a:solidFill>
                            <a:srgbClr val="262626"/>
                          </a:solidFill>
                          <a:latin typeface="Arial"/>
                          <a:ea typeface="Arial"/>
                          <a:cs typeface="Arial"/>
                          <a:sym typeface="Arial"/>
                        </a:rPr>
                        <a:t>một </a:t>
                      </a:r>
                      <a:r>
                        <a:rPr b="0" lang="en-US" sz="1300">
                          <a:solidFill>
                            <a:srgbClr val="00B050"/>
                          </a:solidFill>
                          <a:latin typeface="Arial"/>
                          <a:ea typeface="Arial"/>
                          <a:cs typeface="Arial"/>
                          <a:sym typeface="Arial"/>
                        </a:rPr>
                        <a:t>quả táo </a:t>
                      </a:r>
                      <a:r>
                        <a:rPr b="0" lang="en-US" sz="1300">
                          <a:solidFill>
                            <a:srgbClr val="FF0000"/>
                          </a:solidFill>
                          <a:latin typeface="Arial"/>
                          <a:ea typeface="Arial"/>
                          <a:cs typeface="Arial"/>
                          <a:sym typeface="Arial"/>
                        </a:rPr>
                        <a:t>mỗi</a:t>
                      </a:r>
                      <a:r>
                        <a:rPr b="0" lang="en-US" sz="1300">
                          <a:solidFill>
                            <a:srgbClr val="262626"/>
                          </a:solidFill>
                          <a:latin typeface="Arial"/>
                          <a:ea typeface="Arial"/>
                          <a:cs typeface="Arial"/>
                          <a:sym typeface="Arial"/>
                        </a:rPr>
                        <a:t> </a:t>
                      </a:r>
                      <a:r>
                        <a:rPr b="0" lang="en-US" sz="1300">
                          <a:solidFill>
                            <a:srgbClr val="00B050"/>
                          </a:solidFill>
                          <a:latin typeface="Arial"/>
                          <a:ea typeface="Arial"/>
                          <a:cs typeface="Arial"/>
                          <a:sym typeface="Arial"/>
                        </a:rPr>
                        <a:t>sáng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mỗi</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00B050"/>
                          </a:solidFill>
                          <a:latin typeface="Arial"/>
                          <a:ea typeface="Arial"/>
                          <a:cs typeface="Arial"/>
                          <a:sym typeface="Arial"/>
                        </a:rPr>
                        <a:t>quả táo, sáng</a:t>
                      </a:r>
                      <a:endParaRPr b="0" sz="1300">
                        <a:solidFill>
                          <a:srgbClr val="00B05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9425">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Tôi ăn </a:t>
                      </a:r>
                      <a:r>
                        <a:rPr b="0" lang="en-US" sz="1300">
                          <a:solidFill>
                            <a:srgbClr val="262626"/>
                          </a:solidFill>
                          <a:latin typeface="Arial"/>
                          <a:ea typeface="Arial"/>
                          <a:cs typeface="Arial"/>
                          <a:sym typeface="Arial"/>
                        </a:rPr>
                        <a:t>một quả táo </a:t>
                      </a:r>
                      <a:r>
                        <a:rPr b="0" lang="en-US" sz="1300">
                          <a:solidFill>
                            <a:srgbClr val="00B050"/>
                          </a:solidFill>
                          <a:latin typeface="Arial"/>
                          <a:ea typeface="Arial"/>
                          <a:cs typeface="Arial"/>
                          <a:sym typeface="Arial"/>
                        </a:rPr>
                        <a:t>mỗi</a:t>
                      </a:r>
                      <a:r>
                        <a:rPr b="0" lang="en-US" sz="1300">
                          <a:solidFill>
                            <a:srgbClr val="262626"/>
                          </a:solidFill>
                          <a:latin typeface="Arial"/>
                          <a:ea typeface="Arial"/>
                          <a:cs typeface="Arial"/>
                          <a:sym typeface="Arial"/>
                        </a:rPr>
                        <a:t> </a:t>
                      </a:r>
                      <a:r>
                        <a:rPr b="0" lang="en-US" sz="1300">
                          <a:solidFill>
                            <a:srgbClr val="FF0000"/>
                          </a:solidFill>
                          <a:latin typeface="Arial"/>
                          <a:ea typeface="Arial"/>
                          <a:cs typeface="Arial"/>
                          <a:sym typeface="Arial"/>
                        </a:rPr>
                        <a:t>sáng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sáng</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00B050"/>
                          </a:solidFill>
                          <a:latin typeface="Arial"/>
                          <a:ea typeface="Arial"/>
                          <a:cs typeface="Arial"/>
                          <a:sym typeface="Arial"/>
                        </a:rPr>
                        <a:t>mỗi</a:t>
                      </a:r>
                      <a:endParaRPr b="0" sz="1300">
                        <a:solidFill>
                          <a:srgbClr val="00B05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324" name="Google Shape;3324;p162"/>
          <p:cNvGrpSpPr/>
          <p:nvPr/>
        </p:nvGrpSpPr>
        <p:grpSpPr>
          <a:xfrm>
            <a:off x="450000" y="450000"/>
            <a:ext cx="9018000" cy="276999"/>
            <a:chOff x="450000" y="450000"/>
            <a:chExt cx="9018000" cy="276999"/>
          </a:xfrm>
        </p:grpSpPr>
        <p:sp>
          <p:nvSpPr>
            <p:cNvPr id="3325" name="Google Shape;3325;p1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326" name="Google Shape;3326;p1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1" name="Shape 3331"/>
        <p:cNvGrpSpPr/>
        <p:nvPr/>
      </p:nvGrpSpPr>
      <p:grpSpPr>
        <a:xfrm>
          <a:off x="0" y="0"/>
          <a:ext cx="0" cy="0"/>
          <a:chOff x="0" y="0"/>
          <a:chExt cx="0" cy="0"/>
        </a:xfrm>
      </p:grpSpPr>
      <p:grpSp>
        <p:nvGrpSpPr>
          <p:cNvPr id="3332" name="Google Shape;3332;p163"/>
          <p:cNvGrpSpPr/>
          <p:nvPr/>
        </p:nvGrpSpPr>
        <p:grpSpPr>
          <a:xfrm>
            <a:off x="2087326" y="3871904"/>
            <a:ext cx="5728173" cy="1295868"/>
            <a:chOff x="2087326" y="3871904"/>
            <a:chExt cx="5728173" cy="1295868"/>
          </a:xfrm>
        </p:grpSpPr>
        <p:sp>
          <p:nvSpPr>
            <p:cNvPr id="3333" name="Google Shape;3333;p163"/>
            <p:cNvSpPr/>
            <p:nvPr/>
          </p:nvSpPr>
          <p:spPr>
            <a:xfrm>
              <a:off x="2087326" y="3871904"/>
              <a:ext cx="5728173" cy="129586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800">
                  <a:solidFill>
                    <a:schemeClr val="dk1"/>
                  </a:solidFill>
                  <a:latin typeface="Arial"/>
                  <a:ea typeface="Arial"/>
                  <a:cs typeface="Arial"/>
                  <a:sym typeface="Arial"/>
                </a:rPr>
                <a:t>Tôi ăn một quả táo mỗi sáng</a:t>
              </a:r>
              <a:endParaRPr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en-US" sz="1800">
                  <a:solidFill>
                    <a:schemeClr val="dk1"/>
                  </a:solidFill>
                  <a:latin typeface="Arial"/>
                  <a:ea typeface="Arial"/>
                  <a:cs typeface="Arial"/>
                  <a:sym typeface="Arial"/>
                </a:rPr>
                <a:t>Tôi ăn </a:t>
              </a:r>
              <a:r>
                <a:rPr lang="en-US" sz="1800">
                  <a:solidFill>
                    <a:srgbClr val="00B050"/>
                  </a:solidFill>
                  <a:latin typeface="Arial"/>
                  <a:ea typeface="Arial"/>
                  <a:cs typeface="Arial"/>
                  <a:sym typeface="Arial"/>
                </a:rPr>
                <a:t>một</a:t>
              </a:r>
              <a:r>
                <a:rPr lang="en-US" sz="1800">
                  <a:solidFill>
                    <a:schemeClr val="dk1"/>
                  </a:solidFill>
                  <a:latin typeface="Arial"/>
                  <a:ea typeface="Arial"/>
                  <a:cs typeface="Arial"/>
                  <a:sym typeface="Arial"/>
                </a:rPr>
                <a:t> ______ </a:t>
              </a:r>
              <a:r>
                <a:rPr lang="en-US" sz="1800">
                  <a:solidFill>
                    <a:srgbClr val="00B050"/>
                  </a:solidFill>
                  <a:latin typeface="Arial"/>
                  <a:ea typeface="Arial"/>
                  <a:cs typeface="Arial"/>
                  <a:sym typeface="Arial"/>
                </a:rPr>
                <a:t> mỗi</a:t>
              </a:r>
              <a:r>
                <a:rPr lang="en-US" sz="1800">
                  <a:solidFill>
                    <a:schemeClr val="dk1"/>
                  </a:solidFill>
                  <a:latin typeface="Arial"/>
                  <a:ea typeface="Arial"/>
                  <a:cs typeface="Arial"/>
                  <a:sym typeface="Arial"/>
                </a:rPr>
                <a:t> sáng</a:t>
              </a:r>
              <a:endParaRPr sz="1800">
                <a:solidFill>
                  <a:schemeClr val="dk1"/>
                </a:solidFill>
                <a:latin typeface="Arial"/>
                <a:ea typeface="Arial"/>
                <a:cs typeface="Arial"/>
                <a:sym typeface="Arial"/>
              </a:endParaRPr>
            </a:p>
          </p:txBody>
        </p:sp>
        <p:sp>
          <p:nvSpPr>
            <p:cNvPr id="3334" name="Google Shape;3334;p163"/>
            <p:cNvSpPr/>
            <p:nvPr/>
          </p:nvSpPr>
          <p:spPr>
            <a:xfrm>
              <a:off x="4826958" y="4396588"/>
              <a:ext cx="248908" cy="307777"/>
            </a:xfrm>
            <a:prstGeom prst="downArrow">
              <a:avLst>
                <a:gd fmla="val 50000" name="adj1"/>
                <a:gd fmla="val 50000" name="adj2"/>
              </a:avLst>
            </a:prstGeom>
            <a:gradFill>
              <a:gsLst>
                <a:gs pos="0">
                  <a:srgbClr val="193EB0">
                    <a:alpha val="40000"/>
                  </a:srgbClr>
                </a:gs>
                <a:gs pos="99000">
                  <a:srgbClr val="193EB0"/>
                </a:gs>
                <a:gs pos="100000">
                  <a:srgbClr val="193EB0"/>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5" name="Google Shape;3335;p163"/>
            <p:cNvSpPr txBox="1"/>
            <p:nvPr/>
          </p:nvSpPr>
          <p:spPr>
            <a:xfrm>
              <a:off x="4744583" y="4675186"/>
              <a:ext cx="41365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0000"/>
                  </a:solidFill>
                  <a:latin typeface="Arial"/>
                  <a:ea typeface="Arial"/>
                  <a:cs typeface="Arial"/>
                  <a:sym typeface="Arial"/>
                </a:rPr>
                <a:t>?</a:t>
              </a:r>
              <a:endParaRPr sz="2400">
                <a:solidFill>
                  <a:srgbClr val="FF0000"/>
                </a:solidFill>
                <a:latin typeface="Arial"/>
                <a:ea typeface="Arial"/>
                <a:cs typeface="Arial"/>
                <a:sym typeface="Arial"/>
              </a:endParaRPr>
            </a:p>
          </p:txBody>
        </p:sp>
      </p:grpSp>
      <p:grpSp>
        <p:nvGrpSpPr>
          <p:cNvPr id="3336" name="Google Shape;3336;p163"/>
          <p:cNvGrpSpPr/>
          <p:nvPr/>
        </p:nvGrpSpPr>
        <p:grpSpPr>
          <a:xfrm>
            <a:off x="558800" y="1484784"/>
            <a:ext cx="8785225" cy="215444"/>
            <a:chOff x="1027113" y="2045625"/>
            <a:chExt cx="8785225" cy="215444"/>
          </a:xfrm>
        </p:grpSpPr>
        <p:sp>
          <p:nvSpPr>
            <p:cNvPr id="3337" name="Google Shape;3337;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8" name="Google Shape;3338;p163"/>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339" name="Google Shape;3339;p163"/>
          <p:cNvSpPr/>
          <p:nvPr/>
        </p:nvSpPr>
        <p:spPr>
          <a:xfrm>
            <a:off x="711200" y="18100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CBOW: Sử dụng các từ ngữ cảnh để dự đoán từ trọng tâm (bị thiếu).</a:t>
            </a:r>
            <a:endParaRPr/>
          </a:p>
        </p:txBody>
      </p:sp>
      <p:grpSp>
        <p:nvGrpSpPr>
          <p:cNvPr id="3340" name="Google Shape;3340;p163"/>
          <p:cNvGrpSpPr/>
          <p:nvPr/>
        </p:nvGrpSpPr>
        <p:grpSpPr>
          <a:xfrm>
            <a:off x="450000" y="450000"/>
            <a:ext cx="9018000" cy="276999"/>
            <a:chOff x="450000" y="450000"/>
            <a:chExt cx="9018000" cy="276999"/>
          </a:xfrm>
        </p:grpSpPr>
        <p:sp>
          <p:nvSpPr>
            <p:cNvPr id="3341" name="Google Shape;3341;p1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342" name="Google Shape;3342;p1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3343" name="Google Shape;3343;p163"/>
          <p:cNvGrpSpPr/>
          <p:nvPr/>
        </p:nvGrpSpPr>
        <p:grpSpPr>
          <a:xfrm>
            <a:off x="711201" y="2076280"/>
            <a:ext cx="8632824" cy="1383950"/>
            <a:chOff x="711201" y="2076280"/>
            <a:chExt cx="8632824" cy="1383950"/>
          </a:xfrm>
        </p:grpSpPr>
        <p:sp>
          <p:nvSpPr>
            <p:cNvPr id="3344" name="Google Shape;3344;p163"/>
            <p:cNvSpPr/>
            <p:nvPr/>
          </p:nvSpPr>
          <p:spPr>
            <a:xfrm>
              <a:off x="711201" y="2076280"/>
              <a:ext cx="8632824" cy="1383950"/>
            </a:xfrm>
            <a:prstGeom prst="rect">
              <a:avLst/>
            </a:prstGeom>
            <a:noFill/>
            <a:ln>
              <a:noFill/>
            </a:ln>
          </p:spPr>
          <p:txBody>
            <a:bodyPr anchorCtr="0" anchor="t" bIns="72000" lIns="0" spcFirstLastPara="1" rIns="144000" wrap="square" tIns="72000">
              <a:spAutoFit/>
            </a:bodyPr>
            <a:lstStyle/>
            <a:p>
              <a:pPr indent="14288" lvl="0" marL="304800" marR="0" rtl="0" algn="l">
                <a:lnSpc>
                  <a:spcPct val="150000"/>
                </a:lnSpc>
                <a:spcBef>
                  <a:spcPts val="0"/>
                </a:spcBef>
                <a:spcAft>
                  <a:spcPts val="0"/>
                </a:spcAft>
                <a:buNone/>
              </a:pPr>
              <a:r>
                <a:rPr lang="en-US" sz="1600">
                  <a:solidFill>
                    <a:srgbClr val="FF0000"/>
                  </a:solidFill>
                  <a:latin typeface="Arial"/>
                  <a:ea typeface="Arial"/>
                  <a:cs typeface="Arial"/>
                  <a:sym typeface="Arial"/>
                </a:rPr>
                <a:t>Ex</a:t>
              </a:r>
              <a:r>
                <a:rPr lang="en-US" sz="1600">
                  <a:solidFill>
                    <a:srgbClr val="262626"/>
                  </a:solidFill>
                  <a:latin typeface="Arial"/>
                  <a:ea typeface="Arial"/>
                  <a:cs typeface="Arial"/>
                  <a:sym typeface="Arial"/>
                </a:rPr>
                <a:t>)</a:t>
              </a:r>
              <a:r>
                <a:rPr lang="en-US" sz="1300">
                  <a:solidFill>
                    <a:srgbClr val="262626"/>
                  </a:solidFill>
                  <a:latin typeface="Arial"/>
                  <a:ea typeface="Arial"/>
                  <a:cs typeface="Arial"/>
                  <a:sym typeface="Arial"/>
                </a:rPr>
                <a:t> Giả sử rằng chiều vectơ của các từ được mã hóa one-hot = 6.</a:t>
              </a:r>
              <a:endParaRPr/>
            </a:p>
            <a:p>
              <a:pPr indent="0" lvl="0" marL="628650" marR="0" rtl="0" algn="l">
                <a:lnSpc>
                  <a:spcPct val="150000"/>
                </a:lnSpc>
                <a:spcBef>
                  <a:spcPts val="0"/>
                </a:spcBef>
                <a:spcAft>
                  <a:spcPts val="0"/>
                </a:spcAft>
                <a:buNone/>
              </a:pPr>
              <a:r>
                <a:rPr lang="en-US" sz="1300">
                  <a:solidFill>
                    <a:srgbClr val="262626"/>
                  </a:solidFill>
                  <a:latin typeface="Arial"/>
                  <a:ea typeface="Arial"/>
                  <a:cs typeface="Arial"/>
                  <a:sym typeface="Arial"/>
                </a:rPr>
                <a:t>Đồng thời, giả sử rằng chúng ta tìm các vectơ dày của chiều = 3.</a:t>
              </a:r>
              <a:endParaRPr/>
            </a:p>
            <a:p>
              <a:pPr indent="0" lvl="0" marL="628650" marR="0" rtl="0" algn="l">
                <a:lnSpc>
                  <a:spcPct val="150000"/>
                </a:lnSpc>
                <a:spcBef>
                  <a:spcPts val="0"/>
                </a:spcBef>
                <a:spcAft>
                  <a:spcPts val="0"/>
                </a:spcAft>
                <a:buNone/>
              </a:pPr>
              <a:r>
                <a:rPr lang="en-US" sz="1300">
                  <a:solidFill>
                    <a:srgbClr val="262626"/>
                  </a:solidFill>
                  <a:latin typeface="Arial"/>
                  <a:ea typeface="Arial"/>
                  <a:cs typeface="Arial"/>
                  <a:sym typeface="Arial"/>
                </a:rPr>
                <a:t>Xét hai từ ngữ cảnh (một ở bên trái và một ở bên phải). </a:t>
              </a:r>
              <a:endParaRPr/>
            </a:p>
            <a:p>
              <a:pPr indent="0" lvl="0" marL="628650" marR="0" rtl="0" algn="l">
                <a:lnSpc>
                  <a:spcPct val="150000"/>
                </a:lnSpc>
                <a:spcBef>
                  <a:spcPts val="0"/>
                </a:spcBef>
                <a:spcAft>
                  <a:spcPts val="0"/>
                </a:spcAft>
                <a:buNone/>
              </a:pPr>
              <a:r>
                <a:rPr lang="en-US" sz="1300">
                  <a:solidFill>
                    <a:srgbClr val="262626"/>
                  </a:solidFill>
                  <a:latin typeface="Arial"/>
                  <a:ea typeface="Arial"/>
                  <a:cs typeface="Arial"/>
                  <a:sym typeface="Arial"/>
                </a:rPr>
                <a:t>Vậy chúng ta có trường hợp sau:</a:t>
              </a:r>
              <a:endParaRPr/>
            </a:p>
          </p:txBody>
        </p:sp>
        <p:sp>
          <p:nvSpPr>
            <p:cNvPr id="3345" name="Google Shape;3345;p163"/>
            <p:cNvSpPr/>
            <p:nvPr/>
          </p:nvSpPr>
          <p:spPr>
            <a:xfrm>
              <a:off x="1001482" y="2251369"/>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0" name="Shape 3350"/>
        <p:cNvGrpSpPr/>
        <p:nvPr/>
      </p:nvGrpSpPr>
      <p:grpSpPr>
        <a:xfrm>
          <a:off x="0" y="0"/>
          <a:ext cx="0" cy="0"/>
          <a:chOff x="0" y="0"/>
          <a:chExt cx="0" cy="0"/>
        </a:xfrm>
      </p:grpSpPr>
      <p:grpSp>
        <p:nvGrpSpPr>
          <p:cNvPr id="3351" name="Google Shape;3351;p164"/>
          <p:cNvGrpSpPr/>
          <p:nvPr/>
        </p:nvGrpSpPr>
        <p:grpSpPr>
          <a:xfrm>
            <a:off x="558800" y="1484784"/>
            <a:ext cx="8785225" cy="215444"/>
            <a:chOff x="1027113" y="2045625"/>
            <a:chExt cx="8785225" cy="215444"/>
          </a:xfrm>
        </p:grpSpPr>
        <p:sp>
          <p:nvSpPr>
            <p:cNvPr id="3352" name="Google Shape;3352;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3" name="Google Shape;3353;p164"/>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354" name="Google Shape;3354;p164"/>
          <p:cNvSpPr/>
          <p:nvPr/>
        </p:nvSpPr>
        <p:spPr>
          <a:xfrm>
            <a:off x="711200" y="18100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CBOW: Sử dụng các từ ngữ cảnh để dự đoán từ trọng tâm (bị thiếu).</a:t>
            </a:r>
            <a:endParaRPr/>
          </a:p>
        </p:txBody>
      </p:sp>
      <p:sp>
        <p:nvSpPr>
          <p:cNvPr id="3355" name="Google Shape;3355;p164"/>
          <p:cNvSpPr/>
          <p:nvPr/>
        </p:nvSpPr>
        <p:spPr>
          <a:xfrm>
            <a:off x="1026604" y="2076280"/>
            <a:ext cx="8632824" cy="310423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356" name="Google Shape;3356;p164"/>
          <p:cNvGrpSpPr/>
          <p:nvPr/>
        </p:nvGrpSpPr>
        <p:grpSpPr>
          <a:xfrm>
            <a:off x="4914186" y="2123469"/>
            <a:ext cx="4348056" cy="2567440"/>
            <a:chOff x="16511506" y="2602563"/>
            <a:chExt cx="5212526" cy="3077892"/>
          </a:xfrm>
        </p:grpSpPr>
        <p:grpSp>
          <p:nvGrpSpPr>
            <p:cNvPr id="3357" name="Google Shape;3357;p164"/>
            <p:cNvGrpSpPr/>
            <p:nvPr/>
          </p:nvGrpSpPr>
          <p:grpSpPr>
            <a:xfrm>
              <a:off x="16511506" y="2602563"/>
              <a:ext cx="5212526" cy="3077892"/>
              <a:chOff x="6207044" y="2711422"/>
              <a:chExt cx="5212526" cy="3077892"/>
            </a:xfrm>
          </p:grpSpPr>
          <p:grpSp>
            <p:nvGrpSpPr>
              <p:cNvPr id="3358" name="Google Shape;3358;p164"/>
              <p:cNvGrpSpPr/>
              <p:nvPr/>
            </p:nvGrpSpPr>
            <p:grpSpPr>
              <a:xfrm>
                <a:off x="6207044" y="2711422"/>
                <a:ext cx="5212526" cy="3077892"/>
                <a:chOff x="6207044" y="2711422"/>
                <a:chExt cx="5212526" cy="3077892"/>
              </a:xfrm>
            </p:grpSpPr>
            <p:sp>
              <p:nvSpPr>
                <p:cNvPr id="3359" name="Google Shape;3359;p164"/>
                <p:cNvSpPr/>
                <p:nvPr/>
              </p:nvSpPr>
              <p:spPr>
                <a:xfrm>
                  <a:off x="7631430" y="2711422"/>
                  <a:ext cx="160936" cy="150564"/>
                </a:xfrm>
                <a:prstGeom prst="rect">
                  <a:avLst/>
                </a:prstGeom>
                <a:solidFill>
                  <a:srgbClr val="00B05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0" name="Google Shape;3360;p164"/>
                <p:cNvSpPr/>
                <p:nvPr/>
              </p:nvSpPr>
              <p:spPr>
                <a:xfrm>
                  <a:off x="7631430" y="289313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1" name="Google Shape;3361;p164"/>
                <p:cNvSpPr/>
                <p:nvPr/>
              </p:nvSpPr>
              <p:spPr>
                <a:xfrm>
                  <a:off x="7631430" y="3074838"/>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2" name="Google Shape;3362;p164"/>
                <p:cNvSpPr/>
                <p:nvPr/>
              </p:nvSpPr>
              <p:spPr>
                <a:xfrm>
                  <a:off x="7631430" y="3256546"/>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3" name="Google Shape;3363;p164"/>
                <p:cNvSpPr/>
                <p:nvPr/>
              </p:nvSpPr>
              <p:spPr>
                <a:xfrm>
                  <a:off x="7631430" y="4630444"/>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4" name="Google Shape;3364;p164"/>
                <p:cNvSpPr/>
                <p:nvPr/>
              </p:nvSpPr>
              <p:spPr>
                <a:xfrm>
                  <a:off x="7631430" y="4812152"/>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5" name="Google Shape;3365;p164"/>
                <p:cNvSpPr/>
                <p:nvPr/>
              </p:nvSpPr>
              <p:spPr>
                <a:xfrm>
                  <a:off x="7631430" y="499386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6" name="Google Shape;3366;p164"/>
                <p:cNvSpPr/>
                <p:nvPr/>
              </p:nvSpPr>
              <p:spPr>
                <a:xfrm>
                  <a:off x="8928366" y="3757124"/>
                  <a:ext cx="160936" cy="150564"/>
                </a:xfrm>
                <a:prstGeom prst="rect">
                  <a:avLst/>
                </a:prstGeom>
                <a:solidFill>
                  <a:srgbClr val="7030A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7" name="Google Shape;3367;p164"/>
                <p:cNvSpPr/>
                <p:nvPr/>
              </p:nvSpPr>
              <p:spPr>
                <a:xfrm>
                  <a:off x="8928366" y="3938831"/>
                  <a:ext cx="160936" cy="150564"/>
                </a:xfrm>
                <a:prstGeom prst="rect">
                  <a:avLst/>
                </a:prstGeom>
                <a:solidFill>
                  <a:schemeClr val="accent2">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8" name="Google Shape;3368;p164"/>
                <p:cNvSpPr/>
                <p:nvPr/>
              </p:nvSpPr>
              <p:spPr>
                <a:xfrm>
                  <a:off x="8928366" y="4120540"/>
                  <a:ext cx="160936" cy="150564"/>
                </a:xfrm>
                <a:prstGeom prst="rect">
                  <a:avLst/>
                </a:prstGeom>
                <a:solidFill>
                  <a:srgbClr val="00B0F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9" name="Google Shape;3369;p164"/>
                <p:cNvSpPr/>
                <p:nvPr/>
              </p:nvSpPr>
              <p:spPr>
                <a:xfrm>
                  <a:off x="10304289" y="3650698"/>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0" name="Google Shape;3370;p164"/>
                <p:cNvSpPr/>
                <p:nvPr/>
              </p:nvSpPr>
              <p:spPr>
                <a:xfrm>
                  <a:off x="10304289" y="3832406"/>
                  <a:ext cx="160936" cy="150564"/>
                </a:xfrm>
                <a:prstGeom prst="rect">
                  <a:avLst/>
                </a:prstGeom>
                <a:solidFill>
                  <a:srgbClr val="FF000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1" name="Google Shape;3371;p164"/>
                <p:cNvSpPr/>
                <p:nvPr/>
              </p:nvSpPr>
              <p:spPr>
                <a:xfrm>
                  <a:off x="10304289" y="4014114"/>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2" name="Google Shape;3372;p164"/>
                <p:cNvSpPr/>
                <p:nvPr/>
              </p:nvSpPr>
              <p:spPr>
                <a:xfrm>
                  <a:off x="10304289" y="4195822"/>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73" name="Google Shape;3373;p164"/>
                <p:cNvCxnSpPr/>
                <p:nvPr/>
              </p:nvCxnSpPr>
              <p:spPr>
                <a:xfrm>
                  <a:off x="7894943" y="3074838"/>
                  <a:ext cx="866902" cy="865671"/>
                </a:xfrm>
                <a:prstGeom prst="straightConnector1">
                  <a:avLst/>
                </a:prstGeom>
                <a:noFill/>
                <a:ln cap="flat" cmpd="sng" w="12700">
                  <a:solidFill>
                    <a:schemeClr val="dk1"/>
                  </a:solidFill>
                  <a:prstDash val="solid"/>
                  <a:miter lim="800000"/>
                  <a:headEnd len="sm" w="sm" type="none"/>
                  <a:tailEnd len="med" w="med" type="stealth"/>
                </a:ln>
              </p:spPr>
            </p:cxnSp>
            <p:cxnSp>
              <p:nvCxnSpPr>
                <p:cNvPr id="3374" name="Google Shape;3374;p164"/>
                <p:cNvCxnSpPr/>
                <p:nvPr/>
              </p:nvCxnSpPr>
              <p:spPr>
                <a:xfrm flipH="1" rot="10800000">
                  <a:off x="7894943" y="4139058"/>
                  <a:ext cx="866902" cy="854803"/>
                </a:xfrm>
                <a:prstGeom prst="straightConnector1">
                  <a:avLst/>
                </a:prstGeom>
                <a:noFill/>
                <a:ln cap="flat" cmpd="sng" w="12700">
                  <a:solidFill>
                    <a:schemeClr val="dk1"/>
                  </a:solidFill>
                  <a:prstDash val="solid"/>
                  <a:miter lim="800000"/>
                  <a:headEnd len="sm" w="sm" type="none"/>
                  <a:tailEnd len="med" w="med" type="stealth"/>
                </a:ln>
              </p:spPr>
            </p:cxnSp>
            <p:cxnSp>
              <p:nvCxnSpPr>
                <p:cNvPr id="3375" name="Google Shape;3375;p164"/>
                <p:cNvCxnSpPr/>
                <p:nvPr/>
              </p:nvCxnSpPr>
              <p:spPr>
                <a:xfrm>
                  <a:off x="9224621" y="4020033"/>
                  <a:ext cx="757365" cy="0"/>
                </a:xfrm>
                <a:prstGeom prst="straightConnector1">
                  <a:avLst/>
                </a:prstGeom>
                <a:noFill/>
                <a:ln cap="flat" cmpd="sng" w="12700">
                  <a:solidFill>
                    <a:schemeClr val="dk1"/>
                  </a:solidFill>
                  <a:prstDash val="solid"/>
                  <a:miter lim="800000"/>
                  <a:headEnd len="sm" w="sm" type="none"/>
                  <a:tailEnd len="med" w="med" type="stealth"/>
                </a:ln>
              </p:spPr>
            </p:cxnSp>
            <p:sp>
              <p:nvSpPr>
                <p:cNvPr id="3376" name="Google Shape;3376;p164"/>
                <p:cNvSpPr txBox="1"/>
                <p:nvPr/>
              </p:nvSpPr>
              <p:spPr>
                <a:xfrm>
                  <a:off x="7142653" y="5420345"/>
                  <a:ext cx="1138488" cy="3689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Input</a:t>
                  </a:r>
                  <a:endParaRPr sz="1400">
                    <a:solidFill>
                      <a:srgbClr val="193EB0"/>
                    </a:solidFill>
                    <a:latin typeface="Arial"/>
                    <a:ea typeface="Arial"/>
                    <a:cs typeface="Arial"/>
                    <a:sym typeface="Arial"/>
                  </a:endParaRPr>
                </a:p>
              </p:txBody>
            </p:sp>
            <p:sp>
              <p:nvSpPr>
                <p:cNvPr id="3377" name="Google Shape;3377;p164"/>
                <p:cNvSpPr txBox="1"/>
                <p:nvPr/>
              </p:nvSpPr>
              <p:spPr>
                <a:xfrm>
                  <a:off x="8479084" y="5420342"/>
                  <a:ext cx="1138488" cy="3689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Hidden</a:t>
                  </a:r>
                  <a:endParaRPr sz="1400">
                    <a:solidFill>
                      <a:srgbClr val="193EB0"/>
                    </a:solidFill>
                    <a:latin typeface="Arial"/>
                    <a:ea typeface="Arial"/>
                    <a:cs typeface="Arial"/>
                    <a:sym typeface="Arial"/>
                  </a:endParaRPr>
                </a:p>
              </p:txBody>
            </p:sp>
            <p:sp>
              <p:nvSpPr>
                <p:cNvPr id="3378" name="Google Shape;3378;p164"/>
                <p:cNvSpPr txBox="1"/>
                <p:nvPr/>
              </p:nvSpPr>
              <p:spPr>
                <a:xfrm>
                  <a:off x="9815514" y="5420342"/>
                  <a:ext cx="1138488" cy="3689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Output</a:t>
                  </a:r>
                  <a:endParaRPr sz="1400">
                    <a:solidFill>
                      <a:srgbClr val="193EB0"/>
                    </a:solidFill>
                    <a:latin typeface="Arial"/>
                    <a:ea typeface="Arial"/>
                    <a:cs typeface="Arial"/>
                    <a:sym typeface="Arial"/>
                  </a:endParaRPr>
                </a:p>
              </p:txBody>
            </p:sp>
            <p:sp>
              <p:nvSpPr>
                <p:cNvPr id="3379" name="Google Shape;3379;p164"/>
                <p:cNvSpPr/>
                <p:nvPr/>
              </p:nvSpPr>
              <p:spPr>
                <a:xfrm>
                  <a:off x="7631430" y="3438254"/>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0" name="Google Shape;3380;p164"/>
                <p:cNvSpPr/>
                <p:nvPr/>
              </p:nvSpPr>
              <p:spPr>
                <a:xfrm>
                  <a:off x="7631430" y="3623946"/>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1" name="Google Shape;3381;p164"/>
                <p:cNvSpPr/>
                <p:nvPr/>
              </p:nvSpPr>
              <p:spPr>
                <a:xfrm>
                  <a:off x="7631430" y="4444752"/>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2" name="Google Shape;3382;p164"/>
                <p:cNvSpPr/>
                <p:nvPr/>
              </p:nvSpPr>
              <p:spPr>
                <a:xfrm>
                  <a:off x="7632178" y="425906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3" name="Google Shape;3383;p164"/>
                <p:cNvSpPr/>
                <p:nvPr/>
              </p:nvSpPr>
              <p:spPr>
                <a:xfrm>
                  <a:off x="7631430" y="5179063"/>
                  <a:ext cx="160936" cy="150564"/>
                </a:xfrm>
                <a:prstGeom prst="rect">
                  <a:avLst/>
                </a:prstGeom>
                <a:solidFill>
                  <a:srgbClr val="00B05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4" name="Google Shape;3384;p164"/>
                <p:cNvSpPr txBox="1"/>
                <p:nvPr/>
              </p:nvSpPr>
              <p:spPr>
                <a:xfrm>
                  <a:off x="8157674" y="2968412"/>
                  <a:ext cx="3414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85" name="Google Shape;3385;p164"/>
                <p:cNvSpPr txBox="1"/>
                <p:nvPr/>
              </p:nvSpPr>
              <p:spPr>
                <a:xfrm>
                  <a:off x="9517613" y="3475811"/>
                  <a:ext cx="40716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86" name="Google Shape;3386;p164"/>
                <p:cNvSpPr txBox="1"/>
                <p:nvPr/>
              </p:nvSpPr>
              <p:spPr>
                <a:xfrm>
                  <a:off x="6518361" y="3066437"/>
                  <a:ext cx="882372" cy="4427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87" name="Google Shape;3387;p164"/>
                <p:cNvSpPr txBox="1"/>
                <p:nvPr/>
              </p:nvSpPr>
              <p:spPr>
                <a:xfrm>
                  <a:off x="6207044" y="4593385"/>
                  <a:ext cx="1193689" cy="4690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88" name="Google Shape;3388;p164"/>
                <p:cNvSpPr txBox="1"/>
                <p:nvPr/>
              </p:nvSpPr>
              <p:spPr>
                <a:xfrm>
                  <a:off x="10530995" y="3801262"/>
                  <a:ext cx="888575" cy="390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89" name="Google Shape;3389;p164"/>
                <p:cNvSpPr/>
                <p:nvPr/>
              </p:nvSpPr>
              <p:spPr>
                <a:xfrm>
                  <a:off x="10304289" y="3464814"/>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0" name="Google Shape;3390;p164"/>
                <p:cNvSpPr/>
                <p:nvPr/>
              </p:nvSpPr>
              <p:spPr>
                <a:xfrm>
                  <a:off x="10304289" y="4377530"/>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91" name="Google Shape;3391;p164"/>
              <p:cNvSpPr txBox="1"/>
              <p:nvPr/>
            </p:nvSpPr>
            <p:spPr>
              <a:xfrm>
                <a:off x="8879427" y="4353147"/>
                <a:ext cx="23724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392" name="Google Shape;3392;p164"/>
            <p:cNvSpPr txBox="1"/>
            <p:nvPr/>
          </p:nvSpPr>
          <p:spPr>
            <a:xfrm>
              <a:off x="18419132" y="4083151"/>
              <a:ext cx="3414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393" name="Google Shape;3393;p164"/>
          <p:cNvGrpSpPr/>
          <p:nvPr/>
        </p:nvGrpSpPr>
        <p:grpSpPr>
          <a:xfrm>
            <a:off x="450000" y="450000"/>
            <a:ext cx="9018000" cy="276999"/>
            <a:chOff x="450000" y="450000"/>
            <a:chExt cx="9018000" cy="276999"/>
          </a:xfrm>
        </p:grpSpPr>
        <p:sp>
          <p:nvSpPr>
            <p:cNvPr id="3394" name="Google Shape;3394;p1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395" name="Google Shape;3395;p1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396" name="Google Shape;3396;p164"/>
          <p:cNvSpPr/>
          <p:nvPr/>
        </p:nvSpPr>
        <p:spPr>
          <a:xfrm>
            <a:off x="1001482" y="2251369"/>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1" name="Shape 3401"/>
        <p:cNvGrpSpPr/>
        <p:nvPr/>
      </p:nvGrpSpPr>
      <p:grpSpPr>
        <a:xfrm>
          <a:off x="0" y="0"/>
          <a:ext cx="0" cy="0"/>
          <a:chOff x="0" y="0"/>
          <a:chExt cx="0" cy="0"/>
        </a:xfrm>
      </p:grpSpPr>
      <p:grpSp>
        <p:nvGrpSpPr>
          <p:cNvPr id="3402" name="Google Shape;3402;p165"/>
          <p:cNvGrpSpPr/>
          <p:nvPr/>
        </p:nvGrpSpPr>
        <p:grpSpPr>
          <a:xfrm>
            <a:off x="558800" y="1484784"/>
            <a:ext cx="8785225" cy="215444"/>
            <a:chOff x="1027113" y="2045625"/>
            <a:chExt cx="8785225" cy="215444"/>
          </a:xfrm>
        </p:grpSpPr>
        <p:sp>
          <p:nvSpPr>
            <p:cNvPr id="3403" name="Google Shape;3403;p1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4" name="Google Shape;3404;p16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405" name="Google Shape;3405;p165"/>
          <p:cNvSpPr/>
          <p:nvPr/>
        </p:nvSpPr>
        <p:spPr>
          <a:xfrm>
            <a:off x="711200" y="18100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CBOW: Sử dụng các từ ngữ cảnh để dự đoán từ trọng tâm (bị thiếu).</a:t>
            </a:r>
            <a:endParaRPr/>
          </a:p>
        </p:txBody>
      </p:sp>
      <p:sp>
        <p:nvSpPr>
          <p:cNvPr id="3406" name="Google Shape;3406;p165"/>
          <p:cNvSpPr/>
          <p:nvPr/>
        </p:nvSpPr>
        <p:spPr>
          <a:xfrm>
            <a:off x="1026604" y="2076280"/>
            <a:ext cx="8632824" cy="2656350"/>
          </a:xfrm>
          <a:prstGeom prst="rect">
            <a:avLst/>
          </a:prstGeom>
          <a:noFill/>
          <a:ln>
            <a:noFill/>
          </a:ln>
        </p:spPr>
        <p:txBody>
          <a:bodyPr anchorCtr="0" anchor="t" bIns="72000" lIns="0" spcFirstLastPara="1" rIns="144000" wrap="square" tIns="72000">
            <a:spAutoFit/>
          </a:bodyPr>
          <a:lstStyle/>
          <a:p>
            <a:pPr indent="-363538" lvl="0" marL="363538" marR="0" rtl="0" algn="l">
              <a:lnSpc>
                <a:spcPct val="150000"/>
              </a:lnSpc>
              <a:spcBef>
                <a:spcPts val="0"/>
              </a:spcBef>
              <a:spcAft>
                <a:spcPts val="0"/>
              </a:spcAft>
              <a:buNone/>
            </a:pPr>
            <a:r>
              <a:rPr lang="en-US" sz="1600">
                <a:solidFill>
                  <a:srgbClr val="FF0000"/>
                </a:solidFill>
                <a:latin typeface="Arial"/>
                <a:ea typeface="Arial"/>
                <a:cs typeface="Arial"/>
                <a:sym typeface="Arial"/>
              </a:rPr>
              <a:t>Ex</a:t>
            </a:r>
            <a:r>
              <a:rPr lang="en-US" sz="1600">
                <a:solidFill>
                  <a:srgbClr val="262626"/>
                </a:solidFill>
                <a:latin typeface="Arial"/>
                <a:ea typeface="Arial"/>
                <a:cs typeface="Arial"/>
                <a:sym typeface="Arial"/>
              </a:rPr>
              <a:t>)</a:t>
            </a:r>
            <a:r>
              <a:rPr lang="en-US" sz="1300">
                <a:solidFill>
                  <a:srgbClr val="262626"/>
                </a:solidFill>
                <a:latin typeface="Arial"/>
                <a:ea typeface="Arial"/>
                <a:cs typeface="Arial"/>
                <a:sym typeface="Arial"/>
              </a:rPr>
              <a:t> (tiếp theo trang bước)</a:t>
            </a:r>
            <a:endParaRPr/>
          </a:p>
          <a:p>
            <a:pPr indent="-363538" lvl="0" marL="363538" marR="0" rtl="0" algn="l">
              <a:lnSpc>
                <a:spcPct val="150000"/>
              </a:lnSpc>
              <a:spcBef>
                <a:spcPts val="1000"/>
              </a:spcBef>
              <a:spcAft>
                <a:spcPts val="0"/>
              </a:spcAft>
              <a:buNone/>
            </a:pPr>
            <a:r>
              <a:rPr lang="en-US" sz="1300">
                <a:solidFill>
                  <a:srgbClr val="262626"/>
                </a:solidFill>
                <a:latin typeface="Arial"/>
                <a:ea typeface="Arial"/>
                <a:cs typeface="Arial"/>
                <a:sym typeface="Arial"/>
              </a:rPr>
              <a:t>          Chúng ta có các kích thước sau:</a:t>
            </a:r>
            <a:endParaRPr/>
          </a:p>
          <a:p>
            <a:pPr indent="-363538" lvl="0" marL="363538" marR="0" rtl="0" algn="l">
              <a:lnSpc>
                <a:spcPct val="150000"/>
              </a:lnSpc>
              <a:spcBef>
                <a:spcPts val="1000"/>
              </a:spcBef>
              <a:spcAft>
                <a:spcPts val="0"/>
              </a:spcAft>
              <a:buNone/>
            </a:pPr>
            <a:r>
              <a:rPr lang="en-US" sz="1300">
                <a:solidFill>
                  <a:srgbClr val="262626"/>
                </a:solidFill>
                <a:latin typeface="Arial"/>
                <a:ea typeface="Arial"/>
                <a:cs typeface="Arial"/>
                <a:sym typeface="Arial"/>
              </a:rPr>
              <a:t>          Cỡ ma trận 𝑾=3×6</a:t>
            </a:r>
            <a:endParaRPr/>
          </a:p>
          <a:p>
            <a:pPr indent="-363538" lvl="0" marL="363538" marR="0" rtl="0" algn="l">
              <a:lnSpc>
                <a:spcPct val="150000"/>
              </a:lnSpc>
              <a:spcBef>
                <a:spcPts val="1000"/>
              </a:spcBef>
              <a:spcAft>
                <a:spcPts val="0"/>
              </a:spcAft>
              <a:buNone/>
            </a:pPr>
            <a:r>
              <a:rPr lang="en-US" sz="1300">
                <a:solidFill>
                  <a:srgbClr val="262626"/>
                </a:solidFill>
                <a:latin typeface="Arial"/>
                <a:ea typeface="Arial"/>
                <a:cs typeface="Arial"/>
                <a:sym typeface="Arial"/>
              </a:rPr>
              <a:t>          Cỡ ma trận 𝑾′=6×3</a:t>
            </a:r>
            <a:endParaRPr/>
          </a:p>
          <a:p>
            <a:pPr indent="-363538" lvl="0" marL="363538" marR="0" rtl="0" algn="l">
              <a:lnSpc>
                <a:spcPct val="150000"/>
              </a:lnSpc>
              <a:spcBef>
                <a:spcPts val="1000"/>
              </a:spcBef>
              <a:spcAft>
                <a:spcPts val="0"/>
              </a:spcAft>
              <a:buNone/>
            </a:pPr>
            <a:r>
              <a:rPr lang="en-US" sz="1300">
                <a:solidFill>
                  <a:srgbClr val="262626"/>
                </a:solidFill>
                <a:latin typeface="Arial"/>
                <a:ea typeface="Arial"/>
                <a:cs typeface="Arial"/>
                <a:sym typeface="Arial"/>
              </a:rPr>
              <a:t>          Chiều của vectơ 𝒙= 3.</a:t>
            </a:r>
            <a:endParaRPr/>
          </a:p>
          <a:p>
            <a:pPr indent="-363538" lvl="0" marL="363538" marR="0" rtl="0" algn="l">
              <a:lnSpc>
                <a:spcPct val="150000"/>
              </a:lnSpc>
              <a:spcBef>
                <a:spcPts val="1000"/>
              </a:spcBef>
              <a:spcAft>
                <a:spcPts val="0"/>
              </a:spcAft>
              <a:buNone/>
            </a:pPr>
            <a:r>
              <a:rPr lang="en-US" sz="1300">
                <a:solidFill>
                  <a:srgbClr val="262626"/>
                </a:solidFill>
                <a:latin typeface="Arial"/>
                <a:ea typeface="Arial"/>
                <a:cs typeface="Arial"/>
                <a:sym typeface="Arial"/>
              </a:rPr>
              <a:t>         Chiều dữ liệu nhập và xuất = 6.</a:t>
            </a:r>
            <a:endParaRPr/>
          </a:p>
        </p:txBody>
      </p:sp>
      <p:grpSp>
        <p:nvGrpSpPr>
          <p:cNvPr id="3407" name="Google Shape;3407;p165"/>
          <p:cNvGrpSpPr/>
          <p:nvPr/>
        </p:nvGrpSpPr>
        <p:grpSpPr>
          <a:xfrm>
            <a:off x="4914186" y="2123469"/>
            <a:ext cx="4348056" cy="2567440"/>
            <a:chOff x="16511506" y="2602563"/>
            <a:chExt cx="5212526" cy="3077892"/>
          </a:xfrm>
        </p:grpSpPr>
        <p:grpSp>
          <p:nvGrpSpPr>
            <p:cNvPr id="3408" name="Google Shape;3408;p165"/>
            <p:cNvGrpSpPr/>
            <p:nvPr/>
          </p:nvGrpSpPr>
          <p:grpSpPr>
            <a:xfrm>
              <a:off x="16511506" y="2602563"/>
              <a:ext cx="5212526" cy="3077892"/>
              <a:chOff x="6207044" y="2711422"/>
              <a:chExt cx="5212526" cy="3077892"/>
            </a:xfrm>
          </p:grpSpPr>
          <p:grpSp>
            <p:nvGrpSpPr>
              <p:cNvPr id="3409" name="Google Shape;3409;p165"/>
              <p:cNvGrpSpPr/>
              <p:nvPr/>
            </p:nvGrpSpPr>
            <p:grpSpPr>
              <a:xfrm>
                <a:off x="6207044" y="2711422"/>
                <a:ext cx="5212526" cy="3077892"/>
                <a:chOff x="6207044" y="2711422"/>
                <a:chExt cx="5212526" cy="3077892"/>
              </a:xfrm>
            </p:grpSpPr>
            <p:sp>
              <p:nvSpPr>
                <p:cNvPr id="3410" name="Google Shape;3410;p165"/>
                <p:cNvSpPr/>
                <p:nvPr/>
              </p:nvSpPr>
              <p:spPr>
                <a:xfrm>
                  <a:off x="7631430" y="2711422"/>
                  <a:ext cx="160936" cy="150564"/>
                </a:xfrm>
                <a:prstGeom prst="rect">
                  <a:avLst/>
                </a:prstGeom>
                <a:solidFill>
                  <a:srgbClr val="00B05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1" name="Google Shape;3411;p165"/>
                <p:cNvSpPr/>
                <p:nvPr/>
              </p:nvSpPr>
              <p:spPr>
                <a:xfrm>
                  <a:off x="7631430" y="289313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2" name="Google Shape;3412;p165"/>
                <p:cNvSpPr/>
                <p:nvPr/>
              </p:nvSpPr>
              <p:spPr>
                <a:xfrm>
                  <a:off x="7631430" y="3074838"/>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3" name="Google Shape;3413;p165"/>
                <p:cNvSpPr/>
                <p:nvPr/>
              </p:nvSpPr>
              <p:spPr>
                <a:xfrm>
                  <a:off x="7631430" y="3256546"/>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4" name="Google Shape;3414;p165"/>
                <p:cNvSpPr/>
                <p:nvPr/>
              </p:nvSpPr>
              <p:spPr>
                <a:xfrm>
                  <a:off x="7631430" y="4630444"/>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5" name="Google Shape;3415;p165"/>
                <p:cNvSpPr/>
                <p:nvPr/>
              </p:nvSpPr>
              <p:spPr>
                <a:xfrm>
                  <a:off x="7631430" y="4812152"/>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6" name="Google Shape;3416;p165"/>
                <p:cNvSpPr/>
                <p:nvPr/>
              </p:nvSpPr>
              <p:spPr>
                <a:xfrm>
                  <a:off x="7631430" y="499386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7" name="Google Shape;3417;p165"/>
                <p:cNvSpPr/>
                <p:nvPr/>
              </p:nvSpPr>
              <p:spPr>
                <a:xfrm>
                  <a:off x="8928366" y="3757124"/>
                  <a:ext cx="160936" cy="150564"/>
                </a:xfrm>
                <a:prstGeom prst="rect">
                  <a:avLst/>
                </a:prstGeom>
                <a:solidFill>
                  <a:srgbClr val="7030A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8" name="Google Shape;3418;p165"/>
                <p:cNvSpPr/>
                <p:nvPr/>
              </p:nvSpPr>
              <p:spPr>
                <a:xfrm>
                  <a:off x="8928366" y="3938833"/>
                  <a:ext cx="160936" cy="150564"/>
                </a:xfrm>
                <a:prstGeom prst="rect">
                  <a:avLst/>
                </a:prstGeom>
                <a:solidFill>
                  <a:schemeClr val="accent2">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9" name="Google Shape;3419;p165"/>
                <p:cNvSpPr/>
                <p:nvPr/>
              </p:nvSpPr>
              <p:spPr>
                <a:xfrm>
                  <a:off x="8928366" y="4120540"/>
                  <a:ext cx="160936" cy="150564"/>
                </a:xfrm>
                <a:prstGeom prst="rect">
                  <a:avLst/>
                </a:prstGeom>
                <a:solidFill>
                  <a:srgbClr val="00B0F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0" name="Google Shape;3420;p165"/>
                <p:cNvSpPr/>
                <p:nvPr/>
              </p:nvSpPr>
              <p:spPr>
                <a:xfrm>
                  <a:off x="10304289" y="3650698"/>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1" name="Google Shape;3421;p165"/>
                <p:cNvSpPr/>
                <p:nvPr/>
              </p:nvSpPr>
              <p:spPr>
                <a:xfrm>
                  <a:off x="10304289" y="3832406"/>
                  <a:ext cx="160936" cy="150564"/>
                </a:xfrm>
                <a:prstGeom prst="rect">
                  <a:avLst/>
                </a:prstGeom>
                <a:solidFill>
                  <a:srgbClr val="FF000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2" name="Google Shape;3422;p165"/>
                <p:cNvSpPr/>
                <p:nvPr/>
              </p:nvSpPr>
              <p:spPr>
                <a:xfrm>
                  <a:off x="10304289" y="4014114"/>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3" name="Google Shape;3423;p165"/>
                <p:cNvSpPr/>
                <p:nvPr/>
              </p:nvSpPr>
              <p:spPr>
                <a:xfrm>
                  <a:off x="10304289" y="4195822"/>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24" name="Google Shape;3424;p165"/>
                <p:cNvCxnSpPr/>
                <p:nvPr/>
              </p:nvCxnSpPr>
              <p:spPr>
                <a:xfrm>
                  <a:off x="7894943" y="3074838"/>
                  <a:ext cx="866902" cy="865671"/>
                </a:xfrm>
                <a:prstGeom prst="straightConnector1">
                  <a:avLst/>
                </a:prstGeom>
                <a:noFill/>
                <a:ln cap="flat" cmpd="sng" w="12700">
                  <a:solidFill>
                    <a:schemeClr val="dk1"/>
                  </a:solidFill>
                  <a:prstDash val="solid"/>
                  <a:miter lim="800000"/>
                  <a:headEnd len="sm" w="sm" type="none"/>
                  <a:tailEnd len="med" w="med" type="stealth"/>
                </a:ln>
              </p:spPr>
            </p:cxnSp>
            <p:cxnSp>
              <p:nvCxnSpPr>
                <p:cNvPr id="3425" name="Google Shape;3425;p165"/>
                <p:cNvCxnSpPr/>
                <p:nvPr/>
              </p:nvCxnSpPr>
              <p:spPr>
                <a:xfrm flipH="1" rot="10800000">
                  <a:off x="7894943" y="4139058"/>
                  <a:ext cx="866902" cy="854803"/>
                </a:xfrm>
                <a:prstGeom prst="straightConnector1">
                  <a:avLst/>
                </a:prstGeom>
                <a:noFill/>
                <a:ln cap="flat" cmpd="sng" w="12700">
                  <a:solidFill>
                    <a:schemeClr val="dk1"/>
                  </a:solidFill>
                  <a:prstDash val="solid"/>
                  <a:miter lim="800000"/>
                  <a:headEnd len="sm" w="sm" type="none"/>
                  <a:tailEnd len="med" w="med" type="stealth"/>
                </a:ln>
              </p:spPr>
            </p:cxnSp>
            <p:cxnSp>
              <p:nvCxnSpPr>
                <p:cNvPr id="3426" name="Google Shape;3426;p165"/>
                <p:cNvCxnSpPr/>
                <p:nvPr/>
              </p:nvCxnSpPr>
              <p:spPr>
                <a:xfrm>
                  <a:off x="9224621" y="4020033"/>
                  <a:ext cx="757365" cy="0"/>
                </a:xfrm>
                <a:prstGeom prst="straightConnector1">
                  <a:avLst/>
                </a:prstGeom>
                <a:noFill/>
                <a:ln cap="flat" cmpd="sng" w="12700">
                  <a:solidFill>
                    <a:schemeClr val="dk1"/>
                  </a:solidFill>
                  <a:prstDash val="solid"/>
                  <a:miter lim="800000"/>
                  <a:headEnd len="sm" w="sm" type="none"/>
                  <a:tailEnd len="med" w="med" type="stealth"/>
                </a:ln>
              </p:spPr>
            </p:cxnSp>
            <p:sp>
              <p:nvSpPr>
                <p:cNvPr id="3427" name="Google Shape;3427;p165"/>
                <p:cNvSpPr txBox="1"/>
                <p:nvPr/>
              </p:nvSpPr>
              <p:spPr>
                <a:xfrm>
                  <a:off x="7142653" y="5420345"/>
                  <a:ext cx="1138488" cy="3689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Input</a:t>
                  </a:r>
                  <a:endParaRPr sz="1400">
                    <a:solidFill>
                      <a:srgbClr val="193EB0"/>
                    </a:solidFill>
                    <a:latin typeface="Arial"/>
                    <a:ea typeface="Arial"/>
                    <a:cs typeface="Arial"/>
                    <a:sym typeface="Arial"/>
                  </a:endParaRPr>
                </a:p>
              </p:txBody>
            </p:sp>
            <p:sp>
              <p:nvSpPr>
                <p:cNvPr id="3428" name="Google Shape;3428;p165"/>
                <p:cNvSpPr txBox="1"/>
                <p:nvPr/>
              </p:nvSpPr>
              <p:spPr>
                <a:xfrm>
                  <a:off x="8479084" y="5420342"/>
                  <a:ext cx="1138488" cy="3689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Hidden</a:t>
                  </a:r>
                  <a:endParaRPr sz="1400">
                    <a:solidFill>
                      <a:srgbClr val="193EB0"/>
                    </a:solidFill>
                    <a:latin typeface="Arial"/>
                    <a:ea typeface="Arial"/>
                    <a:cs typeface="Arial"/>
                    <a:sym typeface="Arial"/>
                  </a:endParaRPr>
                </a:p>
              </p:txBody>
            </p:sp>
            <p:sp>
              <p:nvSpPr>
                <p:cNvPr id="3429" name="Google Shape;3429;p165"/>
                <p:cNvSpPr txBox="1"/>
                <p:nvPr/>
              </p:nvSpPr>
              <p:spPr>
                <a:xfrm>
                  <a:off x="9815514" y="5420342"/>
                  <a:ext cx="1138488" cy="3689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Output</a:t>
                  </a:r>
                  <a:endParaRPr sz="1400">
                    <a:solidFill>
                      <a:srgbClr val="193EB0"/>
                    </a:solidFill>
                    <a:latin typeface="Arial"/>
                    <a:ea typeface="Arial"/>
                    <a:cs typeface="Arial"/>
                    <a:sym typeface="Arial"/>
                  </a:endParaRPr>
                </a:p>
              </p:txBody>
            </p:sp>
            <p:sp>
              <p:nvSpPr>
                <p:cNvPr id="3430" name="Google Shape;3430;p165"/>
                <p:cNvSpPr/>
                <p:nvPr/>
              </p:nvSpPr>
              <p:spPr>
                <a:xfrm>
                  <a:off x="7631430" y="3438254"/>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1" name="Google Shape;3431;p165"/>
                <p:cNvSpPr/>
                <p:nvPr/>
              </p:nvSpPr>
              <p:spPr>
                <a:xfrm>
                  <a:off x="7631430" y="3623946"/>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2" name="Google Shape;3432;p165"/>
                <p:cNvSpPr/>
                <p:nvPr/>
              </p:nvSpPr>
              <p:spPr>
                <a:xfrm>
                  <a:off x="7631430" y="4444752"/>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3" name="Google Shape;3433;p165"/>
                <p:cNvSpPr/>
                <p:nvPr/>
              </p:nvSpPr>
              <p:spPr>
                <a:xfrm>
                  <a:off x="7632178" y="425906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4" name="Google Shape;3434;p165"/>
                <p:cNvSpPr/>
                <p:nvPr/>
              </p:nvSpPr>
              <p:spPr>
                <a:xfrm>
                  <a:off x="7631430" y="5179063"/>
                  <a:ext cx="160936" cy="150564"/>
                </a:xfrm>
                <a:prstGeom prst="rect">
                  <a:avLst/>
                </a:prstGeom>
                <a:solidFill>
                  <a:srgbClr val="00B05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5" name="Google Shape;3435;p165"/>
                <p:cNvSpPr txBox="1"/>
                <p:nvPr/>
              </p:nvSpPr>
              <p:spPr>
                <a:xfrm>
                  <a:off x="8157674" y="2968412"/>
                  <a:ext cx="3414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36" name="Google Shape;3436;p165"/>
                <p:cNvSpPr txBox="1"/>
                <p:nvPr/>
              </p:nvSpPr>
              <p:spPr>
                <a:xfrm>
                  <a:off x="9517613" y="3475811"/>
                  <a:ext cx="40716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37" name="Google Shape;3437;p165"/>
                <p:cNvSpPr txBox="1"/>
                <p:nvPr/>
              </p:nvSpPr>
              <p:spPr>
                <a:xfrm>
                  <a:off x="6518361" y="3066437"/>
                  <a:ext cx="882372" cy="4427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38" name="Google Shape;3438;p165"/>
                <p:cNvSpPr txBox="1"/>
                <p:nvPr/>
              </p:nvSpPr>
              <p:spPr>
                <a:xfrm>
                  <a:off x="6207044" y="4593385"/>
                  <a:ext cx="1193689" cy="4690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39" name="Google Shape;3439;p165"/>
                <p:cNvSpPr txBox="1"/>
                <p:nvPr/>
              </p:nvSpPr>
              <p:spPr>
                <a:xfrm>
                  <a:off x="10530995" y="3801262"/>
                  <a:ext cx="888575" cy="390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40" name="Google Shape;3440;p165"/>
                <p:cNvSpPr/>
                <p:nvPr/>
              </p:nvSpPr>
              <p:spPr>
                <a:xfrm>
                  <a:off x="10304289" y="3464814"/>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1" name="Google Shape;3441;p165"/>
                <p:cNvSpPr/>
                <p:nvPr/>
              </p:nvSpPr>
              <p:spPr>
                <a:xfrm>
                  <a:off x="10304289" y="4377530"/>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42" name="Google Shape;3442;p165"/>
              <p:cNvSpPr txBox="1"/>
              <p:nvPr/>
            </p:nvSpPr>
            <p:spPr>
              <a:xfrm>
                <a:off x="8879427" y="4353147"/>
                <a:ext cx="23724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443" name="Google Shape;3443;p165"/>
            <p:cNvSpPr txBox="1"/>
            <p:nvPr/>
          </p:nvSpPr>
          <p:spPr>
            <a:xfrm>
              <a:off x="18419132" y="4083151"/>
              <a:ext cx="3414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444" name="Google Shape;3444;p165"/>
          <p:cNvGrpSpPr/>
          <p:nvPr/>
        </p:nvGrpSpPr>
        <p:grpSpPr>
          <a:xfrm>
            <a:off x="450000" y="450000"/>
            <a:ext cx="9018000" cy="276999"/>
            <a:chOff x="450000" y="450000"/>
            <a:chExt cx="9018000" cy="276999"/>
          </a:xfrm>
        </p:grpSpPr>
        <p:sp>
          <p:nvSpPr>
            <p:cNvPr id="3445" name="Google Shape;3445;p1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446" name="Google Shape;3446;p1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447" name="Google Shape;3447;p165"/>
          <p:cNvSpPr/>
          <p:nvPr/>
        </p:nvSpPr>
        <p:spPr>
          <a:xfrm>
            <a:off x="1001482" y="2251369"/>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2" name="Shape 3452"/>
        <p:cNvGrpSpPr/>
        <p:nvPr/>
      </p:nvGrpSpPr>
      <p:grpSpPr>
        <a:xfrm>
          <a:off x="0" y="0"/>
          <a:ext cx="0" cy="0"/>
          <a:chOff x="0" y="0"/>
          <a:chExt cx="0" cy="0"/>
        </a:xfrm>
      </p:grpSpPr>
      <p:grpSp>
        <p:nvGrpSpPr>
          <p:cNvPr id="3453" name="Google Shape;3453;p166"/>
          <p:cNvGrpSpPr/>
          <p:nvPr/>
        </p:nvGrpSpPr>
        <p:grpSpPr>
          <a:xfrm>
            <a:off x="558800" y="1484784"/>
            <a:ext cx="8785225" cy="215444"/>
            <a:chOff x="1027113" y="2045625"/>
            <a:chExt cx="8785225" cy="215444"/>
          </a:xfrm>
        </p:grpSpPr>
        <p:sp>
          <p:nvSpPr>
            <p:cNvPr id="3454" name="Google Shape;3454;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5" name="Google Shape;3455;p16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456" name="Google Shape;3456;p166"/>
          <p:cNvSpPr/>
          <p:nvPr/>
        </p:nvSpPr>
        <p:spPr>
          <a:xfrm>
            <a:off x="711200" y="18100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CBOW: Sử dụng các từ ngữ cảnh để dự đoán từ trọng tâm (bị thiếu).</a:t>
            </a:r>
            <a:endParaRPr/>
          </a:p>
        </p:txBody>
      </p:sp>
      <p:sp>
        <p:nvSpPr>
          <p:cNvPr id="3457" name="Google Shape;3457;p166"/>
          <p:cNvSpPr/>
          <p:nvPr/>
        </p:nvSpPr>
        <p:spPr>
          <a:xfrm>
            <a:off x="1026604" y="2125474"/>
            <a:ext cx="8632824" cy="245565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458" name="Google Shape;3458;p166"/>
          <p:cNvGrpSpPr/>
          <p:nvPr/>
        </p:nvGrpSpPr>
        <p:grpSpPr>
          <a:xfrm>
            <a:off x="4914186" y="2123469"/>
            <a:ext cx="4348056" cy="2567439"/>
            <a:chOff x="16511506" y="2602563"/>
            <a:chExt cx="5212526" cy="3077891"/>
          </a:xfrm>
        </p:grpSpPr>
        <p:grpSp>
          <p:nvGrpSpPr>
            <p:cNvPr id="3459" name="Google Shape;3459;p166"/>
            <p:cNvGrpSpPr/>
            <p:nvPr/>
          </p:nvGrpSpPr>
          <p:grpSpPr>
            <a:xfrm>
              <a:off x="16511506" y="2602563"/>
              <a:ext cx="5212526" cy="3077891"/>
              <a:chOff x="6207044" y="2711422"/>
              <a:chExt cx="5212526" cy="3077891"/>
            </a:xfrm>
          </p:grpSpPr>
          <p:grpSp>
            <p:nvGrpSpPr>
              <p:cNvPr id="3460" name="Google Shape;3460;p166"/>
              <p:cNvGrpSpPr/>
              <p:nvPr/>
            </p:nvGrpSpPr>
            <p:grpSpPr>
              <a:xfrm>
                <a:off x="6207044" y="2711422"/>
                <a:ext cx="5212526" cy="3077891"/>
                <a:chOff x="6207044" y="2711422"/>
                <a:chExt cx="5212526" cy="3077891"/>
              </a:xfrm>
            </p:grpSpPr>
            <p:sp>
              <p:nvSpPr>
                <p:cNvPr id="3461" name="Google Shape;3461;p166"/>
                <p:cNvSpPr/>
                <p:nvPr/>
              </p:nvSpPr>
              <p:spPr>
                <a:xfrm>
                  <a:off x="7631430" y="2711422"/>
                  <a:ext cx="160936" cy="150564"/>
                </a:xfrm>
                <a:prstGeom prst="rect">
                  <a:avLst/>
                </a:prstGeom>
                <a:solidFill>
                  <a:srgbClr val="00B05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2" name="Google Shape;3462;p166"/>
                <p:cNvSpPr/>
                <p:nvPr/>
              </p:nvSpPr>
              <p:spPr>
                <a:xfrm>
                  <a:off x="7631430" y="289313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3" name="Google Shape;3463;p166"/>
                <p:cNvSpPr/>
                <p:nvPr/>
              </p:nvSpPr>
              <p:spPr>
                <a:xfrm>
                  <a:off x="7631430" y="3074838"/>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4" name="Google Shape;3464;p166"/>
                <p:cNvSpPr/>
                <p:nvPr/>
              </p:nvSpPr>
              <p:spPr>
                <a:xfrm>
                  <a:off x="7631430" y="3256546"/>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5" name="Google Shape;3465;p166"/>
                <p:cNvSpPr/>
                <p:nvPr/>
              </p:nvSpPr>
              <p:spPr>
                <a:xfrm>
                  <a:off x="7631430" y="4630444"/>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6" name="Google Shape;3466;p166"/>
                <p:cNvSpPr/>
                <p:nvPr/>
              </p:nvSpPr>
              <p:spPr>
                <a:xfrm>
                  <a:off x="7631430" y="4812152"/>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7" name="Google Shape;3467;p166"/>
                <p:cNvSpPr/>
                <p:nvPr/>
              </p:nvSpPr>
              <p:spPr>
                <a:xfrm>
                  <a:off x="7631430" y="499386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8" name="Google Shape;3468;p166"/>
                <p:cNvSpPr/>
                <p:nvPr/>
              </p:nvSpPr>
              <p:spPr>
                <a:xfrm>
                  <a:off x="8928366" y="3757124"/>
                  <a:ext cx="160936" cy="150564"/>
                </a:xfrm>
                <a:prstGeom prst="rect">
                  <a:avLst/>
                </a:prstGeom>
                <a:solidFill>
                  <a:srgbClr val="7030A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9" name="Google Shape;3469;p166"/>
                <p:cNvSpPr/>
                <p:nvPr/>
              </p:nvSpPr>
              <p:spPr>
                <a:xfrm>
                  <a:off x="8928366" y="3938833"/>
                  <a:ext cx="160936" cy="150564"/>
                </a:xfrm>
                <a:prstGeom prst="rect">
                  <a:avLst/>
                </a:prstGeom>
                <a:solidFill>
                  <a:schemeClr val="accent2">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0" name="Google Shape;3470;p166"/>
                <p:cNvSpPr/>
                <p:nvPr/>
              </p:nvSpPr>
              <p:spPr>
                <a:xfrm>
                  <a:off x="8928366" y="4120540"/>
                  <a:ext cx="160936" cy="150564"/>
                </a:xfrm>
                <a:prstGeom prst="rect">
                  <a:avLst/>
                </a:prstGeom>
                <a:solidFill>
                  <a:srgbClr val="00B0F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1" name="Google Shape;3471;p166"/>
                <p:cNvSpPr/>
                <p:nvPr/>
              </p:nvSpPr>
              <p:spPr>
                <a:xfrm>
                  <a:off x="10304289" y="3650698"/>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2" name="Google Shape;3472;p166"/>
                <p:cNvSpPr/>
                <p:nvPr/>
              </p:nvSpPr>
              <p:spPr>
                <a:xfrm>
                  <a:off x="10304289" y="3832406"/>
                  <a:ext cx="160936" cy="150564"/>
                </a:xfrm>
                <a:prstGeom prst="rect">
                  <a:avLst/>
                </a:prstGeom>
                <a:solidFill>
                  <a:srgbClr val="FF000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3" name="Google Shape;3473;p166"/>
                <p:cNvSpPr/>
                <p:nvPr/>
              </p:nvSpPr>
              <p:spPr>
                <a:xfrm>
                  <a:off x="10304289" y="4014114"/>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4" name="Google Shape;3474;p166"/>
                <p:cNvSpPr/>
                <p:nvPr/>
              </p:nvSpPr>
              <p:spPr>
                <a:xfrm>
                  <a:off x="10304289" y="4195822"/>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75" name="Google Shape;3475;p166"/>
                <p:cNvCxnSpPr/>
                <p:nvPr/>
              </p:nvCxnSpPr>
              <p:spPr>
                <a:xfrm>
                  <a:off x="7894943" y="3074838"/>
                  <a:ext cx="866902" cy="865671"/>
                </a:xfrm>
                <a:prstGeom prst="straightConnector1">
                  <a:avLst/>
                </a:prstGeom>
                <a:noFill/>
                <a:ln cap="flat" cmpd="sng" w="12700">
                  <a:solidFill>
                    <a:schemeClr val="dk1"/>
                  </a:solidFill>
                  <a:prstDash val="solid"/>
                  <a:miter lim="800000"/>
                  <a:headEnd len="sm" w="sm" type="none"/>
                  <a:tailEnd len="med" w="med" type="stealth"/>
                </a:ln>
              </p:spPr>
            </p:cxnSp>
            <p:cxnSp>
              <p:nvCxnSpPr>
                <p:cNvPr id="3476" name="Google Shape;3476;p166"/>
                <p:cNvCxnSpPr/>
                <p:nvPr/>
              </p:nvCxnSpPr>
              <p:spPr>
                <a:xfrm flipH="1" rot="10800000">
                  <a:off x="7894943" y="4139058"/>
                  <a:ext cx="866902" cy="854803"/>
                </a:xfrm>
                <a:prstGeom prst="straightConnector1">
                  <a:avLst/>
                </a:prstGeom>
                <a:noFill/>
                <a:ln cap="flat" cmpd="sng" w="12700">
                  <a:solidFill>
                    <a:schemeClr val="dk1"/>
                  </a:solidFill>
                  <a:prstDash val="solid"/>
                  <a:miter lim="800000"/>
                  <a:headEnd len="sm" w="sm" type="none"/>
                  <a:tailEnd len="med" w="med" type="stealth"/>
                </a:ln>
              </p:spPr>
            </p:cxnSp>
            <p:cxnSp>
              <p:nvCxnSpPr>
                <p:cNvPr id="3477" name="Google Shape;3477;p166"/>
                <p:cNvCxnSpPr/>
                <p:nvPr/>
              </p:nvCxnSpPr>
              <p:spPr>
                <a:xfrm>
                  <a:off x="9224621" y="4020033"/>
                  <a:ext cx="757365" cy="0"/>
                </a:xfrm>
                <a:prstGeom prst="straightConnector1">
                  <a:avLst/>
                </a:prstGeom>
                <a:noFill/>
                <a:ln cap="flat" cmpd="sng" w="12700">
                  <a:solidFill>
                    <a:schemeClr val="dk1"/>
                  </a:solidFill>
                  <a:prstDash val="solid"/>
                  <a:miter lim="800000"/>
                  <a:headEnd len="sm" w="sm" type="none"/>
                  <a:tailEnd len="med" w="med" type="stealth"/>
                </a:ln>
              </p:spPr>
            </p:cxnSp>
            <p:sp>
              <p:nvSpPr>
                <p:cNvPr id="3478" name="Google Shape;3478;p166"/>
                <p:cNvSpPr txBox="1"/>
                <p:nvPr/>
              </p:nvSpPr>
              <p:spPr>
                <a:xfrm>
                  <a:off x="7142653" y="5420344"/>
                  <a:ext cx="1138488" cy="3689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Input</a:t>
                  </a:r>
                  <a:endParaRPr sz="1400">
                    <a:solidFill>
                      <a:srgbClr val="193EB0"/>
                    </a:solidFill>
                    <a:latin typeface="Arial"/>
                    <a:ea typeface="Arial"/>
                    <a:cs typeface="Arial"/>
                    <a:sym typeface="Arial"/>
                  </a:endParaRPr>
                </a:p>
              </p:txBody>
            </p:sp>
            <p:sp>
              <p:nvSpPr>
                <p:cNvPr id="3479" name="Google Shape;3479;p166"/>
                <p:cNvSpPr txBox="1"/>
                <p:nvPr/>
              </p:nvSpPr>
              <p:spPr>
                <a:xfrm>
                  <a:off x="8479084" y="5420343"/>
                  <a:ext cx="1138488" cy="3689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Hidden</a:t>
                  </a:r>
                  <a:endParaRPr sz="1400">
                    <a:solidFill>
                      <a:srgbClr val="193EB0"/>
                    </a:solidFill>
                    <a:latin typeface="Arial"/>
                    <a:ea typeface="Arial"/>
                    <a:cs typeface="Arial"/>
                    <a:sym typeface="Arial"/>
                  </a:endParaRPr>
                </a:p>
              </p:txBody>
            </p:sp>
            <p:sp>
              <p:nvSpPr>
                <p:cNvPr id="3480" name="Google Shape;3480;p166"/>
                <p:cNvSpPr txBox="1"/>
                <p:nvPr/>
              </p:nvSpPr>
              <p:spPr>
                <a:xfrm>
                  <a:off x="9815514" y="5420343"/>
                  <a:ext cx="1138488" cy="3689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Output</a:t>
                  </a:r>
                  <a:endParaRPr sz="1400">
                    <a:solidFill>
                      <a:srgbClr val="193EB0"/>
                    </a:solidFill>
                    <a:latin typeface="Arial"/>
                    <a:ea typeface="Arial"/>
                    <a:cs typeface="Arial"/>
                    <a:sym typeface="Arial"/>
                  </a:endParaRPr>
                </a:p>
              </p:txBody>
            </p:sp>
            <p:sp>
              <p:nvSpPr>
                <p:cNvPr id="3481" name="Google Shape;3481;p166"/>
                <p:cNvSpPr/>
                <p:nvPr/>
              </p:nvSpPr>
              <p:spPr>
                <a:xfrm>
                  <a:off x="7631430" y="3438254"/>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2" name="Google Shape;3482;p166"/>
                <p:cNvSpPr/>
                <p:nvPr/>
              </p:nvSpPr>
              <p:spPr>
                <a:xfrm>
                  <a:off x="7631430" y="3623946"/>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3" name="Google Shape;3483;p166"/>
                <p:cNvSpPr/>
                <p:nvPr/>
              </p:nvSpPr>
              <p:spPr>
                <a:xfrm>
                  <a:off x="7631430" y="4444752"/>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4" name="Google Shape;3484;p166"/>
                <p:cNvSpPr/>
                <p:nvPr/>
              </p:nvSpPr>
              <p:spPr>
                <a:xfrm>
                  <a:off x="7632178" y="425906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5" name="Google Shape;3485;p166"/>
                <p:cNvSpPr/>
                <p:nvPr/>
              </p:nvSpPr>
              <p:spPr>
                <a:xfrm>
                  <a:off x="7631430" y="5179063"/>
                  <a:ext cx="160936" cy="150564"/>
                </a:xfrm>
                <a:prstGeom prst="rect">
                  <a:avLst/>
                </a:prstGeom>
                <a:solidFill>
                  <a:srgbClr val="00B05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6" name="Google Shape;3486;p166"/>
                <p:cNvSpPr txBox="1"/>
                <p:nvPr/>
              </p:nvSpPr>
              <p:spPr>
                <a:xfrm>
                  <a:off x="8157674" y="2968412"/>
                  <a:ext cx="3414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87" name="Google Shape;3487;p166"/>
                <p:cNvSpPr txBox="1"/>
                <p:nvPr/>
              </p:nvSpPr>
              <p:spPr>
                <a:xfrm>
                  <a:off x="9517613" y="3475811"/>
                  <a:ext cx="40716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88" name="Google Shape;3488;p166"/>
                <p:cNvSpPr txBox="1"/>
                <p:nvPr/>
              </p:nvSpPr>
              <p:spPr>
                <a:xfrm>
                  <a:off x="6518361" y="3066437"/>
                  <a:ext cx="882372" cy="4427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89" name="Google Shape;3489;p166"/>
                <p:cNvSpPr txBox="1"/>
                <p:nvPr/>
              </p:nvSpPr>
              <p:spPr>
                <a:xfrm>
                  <a:off x="6207044" y="4593385"/>
                  <a:ext cx="1193689" cy="4690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90" name="Google Shape;3490;p166"/>
                <p:cNvSpPr txBox="1"/>
                <p:nvPr/>
              </p:nvSpPr>
              <p:spPr>
                <a:xfrm>
                  <a:off x="10530995" y="3801262"/>
                  <a:ext cx="888575" cy="390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91" name="Google Shape;3491;p166"/>
                <p:cNvSpPr/>
                <p:nvPr/>
              </p:nvSpPr>
              <p:spPr>
                <a:xfrm>
                  <a:off x="10304289" y="3464814"/>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2" name="Google Shape;3492;p166"/>
                <p:cNvSpPr/>
                <p:nvPr/>
              </p:nvSpPr>
              <p:spPr>
                <a:xfrm>
                  <a:off x="10304289" y="4377530"/>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93" name="Google Shape;3493;p166"/>
              <p:cNvSpPr txBox="1"/>
              <p:nvPr/>
            </p:nvSpPr>
            <p:spPr>
              <a:xfrm>
                <a:off x="8879427" y="4353147"/>
                <a:ext cx="23724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494" name="Google Shape;3494;p166"/>
            <p:cNvSpPr txBox="1"/>
            <p:nvPr/>
          </p:nvSpPr>
          <p:spPr>
            <a:xfrm>
              <a:off x="18419132" y="4083151"/>
              <a:ext cx="3414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495" name="Google Shape;3495;p166"/>
          <p:cNvGrpSpPr/>
          <p:nvPr/>
        </p:nvGrpSpPr>
        <p:grpSpPr>
          <a:xfrm>
            <a:off x="450000" y="450000"/>
            <a:ext cx="9018000" cy="276999"/>
            <a:chOff x="450000" y="450000"/>
            <a:chExt cx="9018000" cy="276999"/>
          </a:xfrm>
        </p:grpSpPr>
        <p:sp>
          <p:nvSpPr>
            <p:cNvPr id="3496" name="Google Shape;3496;p1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497" name="Google Shape;3497;p1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498" name="Google Shape;3498;p166"/>
          <p:cNvSpPr/>
          <p:nvPr/>
        </p:nvSpPr>
        <p:spPr>
          <a:xfrm>
            <a:off x="1001482" y="2248013"/>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3" name="Shape 3503"/>
        <p:cNvGrpSpPr/>
        <p:nvPr/>
      </p:nvGrpSpPr>
      <p:grpSpPr>
        <a:xfrm>
          <a:off x="0" y="0"/>
          <a:ext cx="0" cy="0"/>
          <a:chOff x="0" y="0"/>
          <a:chExt cx="0" cy="0"/>
        </a:xfrm>
      </p:grpSpPr>
      <p:grpSp>
        <p:nvGrpSpPr>
          <p:cNvPr id="3504" name="Google Shape;3504;p167"/>
          <p:cNvGrpSpPr/>
          <p:nvPr/>
        </p:nvGrpSpPr>
        <p:grpSpPr>
          <a:xfrm>
            <a:off x="558800" y="1484784"/>
            <a:ext cx="8785225" cy="215444"/>
            <a:chOff x="1027113" y="2045625"/>
            <a:chExt cx="8785225" cy="215444"/>
          </a:xfrm>
        </p:grpSpPr>
        <p:sp>
          <p:nvSpPr>
            <p:cNvPr id="3505" name="Google Shape;3505;p1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6" name="Google Shape;3506;p167"/>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507" name="Google Shape;3507;p167"/>
          <p:cNvSpPr/>
          <p:nvPr/>
        </p:nvSpPr>
        <p:spPr>
          <a:xfrm>
            <a:off x="711200" y="18100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CBOW: Sử dụng các từ ngữ cảnh để dự đoán từ trọng tâm (bị thiếu).</a:t>
            </a:r>
            <a:endParaRPr/>
          </a:p>
        </p:txBody>
      </p:sp>
      <p:sp>
        <p:nvSpPr>
          <p:cNvPr id="3508" name="Google Shape;3508;p167"/>
          <p:cNvSpPr/>
          <p:nvPr/>
        </p:nvSpPr>
        <p:spPr>
          <a:xfrm>
            <a:off x="1026604" y="2113289"/>
            <a:ext cx="8632824" cy="232382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509" name="Google Shape;3509;p167"/>
          <p:cNvGrpSpPr/>
          <p:nvPr/>
        </p:nvGrpSpPr>
        <p:grpSpPr>
          <a:xfrm>
            <a:off x="4914186" y="2123469"/>
            <a:ext cx="4348056" cy="2567439"/>
            <a:chOff x="16511506" y="2602563"/>
            <a:chExt cx="5212526" cy="3077891"/>
          </a:xfrm>
        </p:grpSpPr>
        <p:grpSp>
          <p:nvGrpSpPr>
            <p:cNvPr id="3510" name="Google Shape;3510;p167"/>
            <p:cNvGrpSpPr/>
            <p:nvPr/>
          </p:nvGrpSpPr>
          <p:grpSpPr>
            <a:xfrm>
              <a:off x="16511506" y="2602563"/>
              <a:ext cx="5212526" cy="3077891"/>
              <a:chOff x="6207044" y="2711422"/>
              <a:chExt cx="5212526" cy="3077891"/>
            </a:xfrm>
          </p:grpSpPr>
          <p:grpSp>
            <p:nvGrpSpPr>
              <p:cNvPr id="3511" name="Google Shape;3511;p167"/>
              <p:cNvGrpSpPr/>
              <p:nvPr/>
            </p:nvGrpSpPr>
            <p:grpSpPr>
              <a:xfrm>
                <a:off x="6207044" y="2711422"/>
                <a:ext cx="5212526" cy="3077891"/>
                <a:chOff x="6207044" y="2711422"/>
                <a:chExt cx="5212526" cy="3077891"/>
              </a:xfrm>
            </p:grpSpPr>
            <p:sp>
              <p:nvSpPr>
                <p:cNvPr id="3512" name="Google Shape;3512;p167"/>
                <p:cNvSpPr/>
                <p:nvPr/>
              </p:nvSpPr>
              <p:spPr>
                <a:xfrm>
                  <a:off x="7631430" y="2711422"/>
                  <a:ext cx="160936" cy="150564"/>
                </a:xfrm>
                <a:prstGeom prst="rect">
                  <a:avLst/>
                </a:prstGeom>
                <a:solidFill>
                  <a:srgbClr val="00B05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3" name="Google Shape;3513;p167"/>
                <p:cNvSpPr/>
                <p:nvPr/>
              </p:nvSpPr>
              <p:spPr>
                <a:xfrm>
                  <a:off x="7631430" y="289313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4" name="Google Shape;3514;p167"/>
                <p:cNvSpPr/>
                <p:nvPr/>
              </p:nvSpPr>
              <p:spPr>
                <a:xfrm>
                  <a:off x="7631430" y="3074838"/>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5" name="Google Shape;3515;p167"/>
                <p:cNvSpPr/>
                <p:nvPr/>
              </p:nvSpPr>
              <p:spPr>
                <a:xfrm>
                  <a:off x="7631430" y="3256546"/>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6" name="Google Shape;3516;p167"/>
                <p:cNvSpPr/>
                <p:nvPr/>
              </p:nvSpPr>
              <p:spPr>
                <a:xfrm>
                  <a:off x="7631430" y="4630444"/>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7" name="Google Shape;3517;p167"/>
                <p:cNvSpPr/>
                <p:nvPr/>
              </p:nvSpPr>
              <p:spPr>
                <a:xfrm>
                  <a:off x="7631430" y="4812152"/>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8" name="Google Shape;3518;p167"/>
                <p:cNvSpPr/>
                <p:nvPr/>
              </p:nvSpPr>
              <p:spPr>
                <a:xfrm>
                  <a:off x="7631430" y="499386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9" name="Google Shape;3519;p167"/>
                <p:cNvSpPr/>
                <p:nvPr/>
              </p:nvSpPr>
              <p:spPr>
                <a:xfrm>
                  <a:off x="8928366" y="3757124"/>
                  <a:ext cx="160936" cy="150564"/>
                </a:xfrm>
                <a:prstGeom prst="rect">
                  <a:avLst/>
                </a:prstGeom>
                <a:solidFill>
                  <a:srgbClr val="7030A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0" name="Google Shape;3520;p167"/>
                <p:cNvSpPr/>
                <p:nvPr/>
              </p:nvSpPr>
              <p:spPr>
                <a:xfrm>
                  <a:off x="8928366" y="3938833"/>
                  <a:ext cx="160936" cy="150564"/>
                </a:xfrm>
                <a:prstGeom prst="rect">
                  <a:avLst/>
                </a:prstGeom>
                <a:solidFill>
                  <a:schemeClr val="accent2">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1" name="Google Shape;3521;p167"/>
                <p:cNvSpPr/>
                <p:nvPr/>
              </p:nvSpPr>
              <p:spPr>
                <a:xfrm>
                  <a:off x="8928366" y="4120540"/>
                  <a:ext cx="160936" cy="150564"/>
                </a:xfrm>
                <a:prstGeom prst="rect">
                  <a:avLst/>
                </a:prstGeom>
                <a:solidFill>
                  <a:srgbClr val="00B0F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2" name="Google Shape;3522;p167"/>
                <p:cNvSpPr/>
                <p:nvPr/>
              </p:nvSpPr>
              <p:spPr>
                <a:xfrm>
                  <a:off x="10304289" y="3650698"/>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3" name="Google Shape;3523;p167"/>
                <p:cNvSpPr/>
                <p:nvPr/>
              </p:nvSpPr>
              <p:spPr>
                <a:xfrm>
                  <a:off x="10304289" y="3832406"/>
                  <a:ext cx="160936" cy="150564"/>
                </a:xfrm>
                <a:prstGeom prst="rect">
                  <a:avLst/>
                </a:prstGeom>
                <a:solidFill>
                  <a:srgbClr val="FF000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4" name="Google Shape;3524;p167"/>
                <p:cNvSpPr/>
                <p:nvPr/>
              </p:nvSpPr>
              <p:spPr>
                <a:xfrm>
                  <a:off x="10304289" y="4014114"/>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5" name="Google Shape;3525;p167"/>
                <p:cNvSpPr/>
                <p:nvPr/>
              </p:nvSpPr>
              <p:spPr>
                <a:xfrm>
                  <a:off x="10304289" y="4195822"/>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26" name="Google Shape;3526;p167"/>
                <p:cNvCxnSpPr/>
                <p:nvPr/>
              </p:nvCxnSpPr>
              <p:spPr>
                <a:xfrm>
                  <a:off x="7894943" y="3074838"/>
                  <a:ext cx="866902" cy="865671"/>
                </a:xfrm>
                <a:prstGeom prst="straightConnector1">
                  <a:avLst/>
                </a:prstGeom>
                <a:noFill/>
                <a:ln cap="flat" cmpd="sng" w="12700">
                  <a:solidFill>
                    <a:schemeClr val="dk1"/>
                  </a:solidFill>
                  <a:prstDash val="solid"/>
                  <a:miter lim="800000"/>
                  <a:headEnd len="sm" w="sm" type="none"/>
                  <a:tailEnd len="med" w="med" type="stealth"/>
                </a:ln>
              </p:spPr>
            </p:cxnSp>
            <p:cxnSp>
              <p:nvCxnSpPr>
                <p:cNvPr id="3527" name="Google Shape;3527;p167"/>
                <p:cNvCxnSpPr/>
                <p:nvPr/>
              </p:nvCxnSpPr>
              <p:spPr>
                <a:xfrm flipH="1" rot="10800000">
                  <a:off x="7894943" y="4139058"/>
                  <a:ext cx="866902" cy="854803"/>
                </a:xfrm>
                <a:prstGeom prst="straightConnector1">
                  <a:avLst/>
                </a:prstGeom>
                <a:noFill/>
                <a:ln cap="flat" cmpd="sng" w="12700">
                  <a:solidFill>
                    <a:schemeClr val="dk1"/>
                  </a:solidFill>
                  <a:prstDash val="solid"/>
                  <a:miter lim="800000"/>
                  <a:headEnd len="sm" w="sm" type="none"/>
                  <a:tailEnd len="med" w="med" type="stealth"/>
                </a:ln>
              </p:spPr>
            </p:cxnSp>
            <p:cxnSp>
              <p:nvCxnSpPr>
                <p:cNvPr id="3528" name="Google Shape;3528;p167"/>
                <p:cNvCxnSpPr/>
                <p:nvPr/>
              </p:nvCxnSpPr>
              <p:spPr>
                <a:xfrm>
                  <a:off x="9224621" y="4020033"/>
                  <a:ext cx="757365" cy="0"/>
                </a:xfrm>
                <a:prstGeom prst="straightConnector1">
                  <a:avLst/>
                </a:prstGeom>
                <a:noFill/>
                <a:ln cap="flat" cmpd="sng" w="12700">
                  <a:solidFill>
                    <a:schemeClr val="dk1"/>
                  </a:solidFill>
                  <a:prstDash val="solid"/>
                  <a:miter lim="800000"/>
                  <a:headEnd len="sm" w="sm" type="none"/>
                  <a:tailEnd len="med" w="med" type="stealth"/>
                </a:ln>
              </p:spPr>
            </p:cxnSp>
            <p:sp>
              <p:nvSpPr>
                <p:cNvPr id="3529" name="Google Shape;3529;p167"/>
                <p:cNvSpPr txBox="1"/>
                <p:nvPr/>
              </p:nvSpPr>
              <p:spPr>
                <a:xfrm>
                  <a:off x="7142653" y="5420344"/>
                  <a:ext cx="1138488" cy="3689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Input</a:t>
                  </a:r>
                  <a:endParaRPr sz="1400">
                    <a:solidFill>
                      <a:srgbClr val="193EB0"/>
                    </a:solidFill>
                    <a:latin typeface="Arial"/>
                    <a:ea typeface="Arial"/>
                    <a:cs typeface="Arial"/>
                    <a:sym typeface="Arial"/>
                  </a:endParaRPr>
                </a:p>
              </p:txBody>
            </p:sp>
            <p:sp>
              <p:nvSpPr>
                <p:cNvPr id="3530" name="Google Shape;3530;p167"/>
                <p:cNvSpPr txBox="1"/>
                <p:nvPr/>
              </p:nvSpPr>
              <p:spPr>
                <a:xfrm>
                  <a:off x="8479084" y="5420343"/>
                  <a:ext cx="1138488" cy="3689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Hidden</a:t>
                  </a:r>
                  <a:endParaRPr sz="1400">
                    <a:solidFill>
                      <a:srgbClr val="193EB0"/>
                    </a:solidFill>
                    <a:latin typeface="Arial"/>
                    <a:ea typeface="Arial"/>
                    <a:cs typeface="Arial"/>
                    <a:sym typeface="Arial"/>
                  </a:endParaRPr>
                </a:p>
              </p:txBody>
            </p:sp>
            <p:sp>
              <p:nvSpPr>
                <p:cNvPr id="3531" name="Google Shape;3531;p167"/>
                <p:cNvSpPr txBox="1"/>
                <p:nvPr/>
              </p:nvSpPr>
              <p:spPr>
                <a:xfrm>
                  <a:off x="9815514" y="5420343"/>
                  <a:ext cx="1138488" cy="3689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Output</a:t>
                  </a:r>
                  <a:endParaRPr sz="1400">
                    <a:solidFill>
                      <a:srgbClr val="193EB0"/>
                    </a:solidFill>
                    <a:latin typeface="Arial"/>
                    <a:ea typeface="Arial"/>
                    <a:cs typeface="Arial"/>
                    <a:sym typeface="Arial"/>
                  </a:endParaRPr>
                </a:p>
              </p:txBody>
            </p:sp>
            <p:sp>
              <p:nvSpPr>
                <p:cNvPr id="3532" name="Google Shape;3532;p167"/>
                <p:cNvSpPr/>
                <p:nvPr/>
              </p:nvSpPr>
              <p:spPr>
                <a:xfrm>
                  <a:off x="7631430" y="3438254"/>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3" name="Google Shape;3533;p167"/>
                <p:cNvSpPr/>
                <p:nvPr/>
              </p:nvSpPr>
              <p:spPr>
                <a:xfrm>
                  <a:off x="7631430" y="3623946"/>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4" name="Google Shape;3534;p167"/>
                <p:cNvSpPr/>
                <p:nvPr/>
              </p:nvSpPr>
              <p:spPr>
                <a:xfrm>
                  <a:off x="7631430" y="4444752"/>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5" name="Google Shape;3535;p167"/>
                <p:cNvSpPr/>
                <p:nvPr/>
              </p:nvSpPr>
              <p:spPr>
                <a:xfrm>
                  <a:off x="7632178" y="4259060"/>
                  <a:ext cx="160936" cy="150564"/>
                </a:xfrm>
                <a:prstGeom prst="rect">
                  <a:avLst/>
                </a:prstGeom>
                <a:solidFill>
                  <a:schemeClr val="lt1">
                    <a:alpha val="2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6" name="Google Shape;3536;p167"/>
                <p:cNvSpPr/>
                <p:nvPr/>
              </p:nvSpPr>
              <p:spPr>
                <a:xfrm>
                  <a:off x="7631430" y="5179063"/>
                  <a:ext cx="160936" cy="150564"/>
                </a:xfrm>
                <a:prstGeom prst="rect">
                  <a:avLst/>
                </a:prstGeom>
                <a:solidFill>
                  <a:srgbClr val="00B050">
                    <a:alpha val="2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7" name="Google Shape;3537;p167"/>
                <p:cNvSpPr txBox="1"/>
                <p:nvPr/>
              </p:nvSpPr>
              <p:spPr>
                <a:xfrm>
                  <a:off x="8157674" y="2968412"/>
                  <a:ext cx="3414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38" name="Google Shape;3538;p167"/>
                <p:cNvSpPr txBox="1"/>
                <p:nvPr/>
              </p:nvSpPr>
              <p:spPr>
                <a:xfrm>
                  <a:off x="9517613" y="3475811"/>
                  <a:ext cx="40716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39" name="Google Shape;3539;p167"/>
                <p:cNvSpPr txBox="1"/>
                <p:nvPr/>
              </p:nvSpPr>
              <p:spPr>
                <a:xfrm>
                  <a:off x="6518361" y="3066437"/>
                  <a:ext cx="882372" cy="4427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0" name="Google Shape;3540;p167"/>
                <p:cNvSpPr txBox="1"/>
                <p:nvPr/>
              </p:nvSpPr>
              <p:spPr>
                <a:xfrm>
                  <a:off x="6207044" y="4593385"/>
                  <a:ext cx="1193689" cy="4690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1" name="Google Shape;3541;p167"/>
                <p:cNvSpPr txBox="1"/>
                <p:nvPr/>
              </p:nvSpPr>
              <p:spPr>
                <a:xfrm>
                  <a:off x="10530995" y="3801262"/>
                  <a:ext cx="888575" cy="390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2" name="Google Shape;3542;p167"/>
                <p:cNvSpPr/>
                <p:nvPr/>
              </p:nvSpPr>
              <p:spPr>
                <a:xfrm>
                  <a:off x="10304289" y="3464814"/>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3" name="Google Shape;3543;p167"/>
                <p:cNvSpPr/>
                <p:nvPr/>
              </p:nvSpPr>
              <p:spPr>
                <a:xfrm>
                  <a:off x="10304289" y="4377530"/>
                  <a:ext cx="160936" cy="150564"/>
                </a:xfrm>
                <a:prstGeom prst="rect">
                  <a:avLst/>
                </a:prstGeom>
                <a:solidFill>
                  <a:schemeClr val="lt1">
                    <a:alpha val="9803"/>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44" name="Google Shape;3544;p167"/>
              <p:cNvSpPr txBox="1"/>
              <p:nvPr/>
            </p:nvSpPr>
            <p:spPr>
              <a:xfrm>
                <a:off x="8879427" y="4353147"/>
                <a:ext cx="23724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545" name="Google Shape;3545;p167"/>
            <p:cNvSpPr txBox="1"/>
            <p:nvPr/>
          </p:nvSpPr>
          <p:spPr>
            <a:xfrm>
              <a:off x="18419132" y="4083151"/>
              <a:ext cx="34143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546" name="Google Shape;3546;p167"/>
          <p:cNvGrpSpPr/>
          <p:nvPr/>
        </p:nvGrpSpPr>
        <p:grpSpPr>
          <a:xfrm>
            <a:off x="450000" y="450000"/>
            <a:ext cx="9018000" cy="276999"/>
            <a:chOff x="450000" y="450000"/>
            <a:chExt cx="9018000" cy="276999"/>
          </a:xfrm>
        </p:grpSpPr>
        <p:sp>
          <p:nvSpPr>
            <p:cNvPr id="3547" name="Google Shape;3547;p1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548" name="Google Shape;3548;p1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549" name="Google Shape;3549;p167"/>
          <p:cNvSpPr/>
          <p:nvPr/>
        </p:nvSpPr>
        <p:spPr>
          <a:xfrm>
            <a:off x="1001482" y="2248013"/>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4" name="Shape 3554"/>
        <p:cNvGrpSpPr/>
        <p:nvPr/>
      </p:nvGrpSpPr>
      <p:grpSpPr>
        <a:xfrm>
          <a:off x="0" y="0"/>
          <a:ext cx="0" cy="0"/>
          <a:chOff x="0" y="0"/>
          <a:chExt cx="0" cy="0"/>
        </a:xfrm>
      </p:grpSpPr>
      <p:grpSp>
        <p:nvGrpSpPr>
          <p:cNvPr id="3555" name="Google Shape;3555;p168"/>
          <p:cNvGrpSpPr/>
          <p:nvPr/>
        </p:nvGrpSpPr>
        <p:grpSpPr>
          <a:xfrm>
            <a:off x="558800" y="1484784"/>
            <a:ext cx="8785225" cy="215444"/>
            <a:chOff x="1027113" y="2045625"/>
            <a:chExt cx="8785225" cy="215444"/>
          </a:xfrm>
        </p:grpSpPr>
        <p:sp>
          <p:nvSpPr>
            <p:cNvPr id="3556" name="Google Shape;3556;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7" name="Google Shape;3557;p16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558" name="Google Shape;3558;p168"/>
          <p:cNvSpPr/>
          <p:nvPr/>
        </p:nvSpPr>
        <p:spPr>
          <a:xfrm>
            <a:off x="711200" y="18100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CBOW: Sử dụng các từ ngữ cảnh để dự đoán từ trọng tâm (bị thiếu).</a:t>
            </a:r>
            <a:endParaRPr/>
          </a:p>
        </p:txBody>
      </p:sp>
      <p:sp>
        <p:nvSpPr>
          <p:cNvPr id="3559" name="Google Shape;3559;p168"/>
          <p:cNvSpPr/>
          <p:nvPr/>
        </p:nvSpPr>
        <p:spPr>
          <a:xfrm>
            <a:off x="1026604" y="2076280"/>
            <a:ext cx="8632824" cy="300753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560" name="Google Shape;3560;p168"/>
          <p:cNvGrpSpPr/>
          <p:nvPr/>
        </p:nvGrpSpPr>
        <p:grpSpPr>
          <a:xfrm>
            <a:off x="450000" y="450000"/>
            <a:ext cx="9018000" cy="276999"/>
            <a:chOff x="450000" y="450000"/>
            <a:chExt cx="9018000" cy="276999"/>
          </a:xfrm>
        </p:grpSpPr>
        <p:sp>
          <p:nvSpPr>
            <p:cNvPr id="3561" name="Google Shape;3561;p1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562" name="Google Shape;3562;p1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563" name="Google Shape;3563;p168"/>
          <p:cNvSpPr/>
          <p:nvPr/>
        </p:nvSpPr>
        <p:spPr>
          <a:xfrm>
            <a:off x="1001482" y="2198819"/>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grpSp>
        <p:nvGrpSpPr>
          <p:cNvPr id="3569" name="Google Shape;3569;p169"/>
          <p:cNvGrpSpPr/>
          <p:nvPr/>
        </p:nvGrpSpPr>
        <p:grpSpPr>
          <a:xfrm>
            <a:off x="558800" y="1484784"/>
            <a:ext cx="8785225" cy="215444"/>
            <a:chOff x="1027113" y="2045625"/>
            <a:chExt cx="8785225" cy="215444"/>
          </a:xfrm>
        </p:grpSpPr>
        <p:sp>
          <p:nvSpPr>
            <p:cNvPr id="3570" name="Google Shape;3570;p16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1" name="Google Shape;3571;p169"/>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Nhúng từ (Word2Vec):</a:t>
              </a:r>
              <a:endParaRPr/>
            </a:p>
          </p:txBody>
        </p:sp>
      </p:grpSp>
      <p:sp>
        <p:nvSpPr>
          <p:cNvPr id="3572" name="Google Shape;3572;p169"/>
          <p:cNvSpPr/>
          <p:nvPr/>
        </p:nvSpPr>
        <p:spPr>
          <a:xfrm>
            <a:off x="711200" y="18100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Skip-Gram: Sử dụng từ trọng tâm để dự đoán các từ ngữ cảnh (bị thiếu).</a:t>
            </a:r>
            <a:endParaRPr/>
          </a:p>
        </p:txBody>
      </p:sp>
      <p:sp>
        <p:nvSpPr>
          <p:cNvPr id="3573" name="Google Shape;3573;p169"/>
          <p:cNvSpPr/>
          <p:nvPr/>
        </p:nvSpPr>
        <p:spPr>
          <a:xfrm>
            <a:off x="711200" y="3808579"/>
            <a:ext cx="8632825" cy="617330"/>
          </a:xfrm>
          <a:prstGeom prst="rect">
            <a:avLst/>
          </a:prstGeom>
          <a:noFill/>
          <a:ln>
            <a:noFill/>
          </a:ln>
        </p:spPr>
        <p:txBody>
          <a:bodyPr anchorCtr="0" anchor="t" bIns="72000" lIns="0" spcFirstLastPara="1" rIns="144000" wrap="square" tIns="72000">
            <a:spAutoFit/>
          </a:bodyPr>
          <a:lstStyle/>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Tương tự CBOW, tại đây chúng ta cũng huấn luyện một hồi quy Softmax để dự đoán các từ bị thiếu.</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Chúng ta trích xuất các vectơ dày (vectơ nhúng) từ những ma trận trọng số được huấn luyện. </a:t>
            </a:r>
            <a:endParaRPr/>
          </a:p>
        </p:txBody>
      </p:sp>
      <p:grpSp>
        <p:nvGrpSpPr>
          <p:cNvPr id="3574" name="Google Shape;3574;p169"/>
          <p:cNvGrpSpPr/>
          <p:nvPr/>
        </p:nvGrpSpPr>
        <p:grpSpPr>
          <a:xfrm>
            <a:off x="2087326" y="2276872"/>
            <a:ext cx="5728173" cy="1285288"/>
            <a:chOff x="3464171" y="3353402"/>
            <a:chExt cx="5728173" cy="1285288"/>
          </a:xfrm>
        </p:grpSpPr>
        <p:sp>
          <p:nvSpPr>
            <p:cNvPr id="3575" name="Google Shape;3575;p169"/>
            <p:cNvSpPr/>
            <p:nvPr/>
          </p:nvSpPr>
          <p:spPr>
            <a:xfrm>
              <a:off x="3464171" y="3353402"/>
              <a:ext cx="5728173" cy="128528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800">
                  <a:solidFill>
                    <a:schemeClr val="dk1"/>
                  </a:solidFill>
                  <a:latin typeface="Arial"/>
                  <a:ea typeface="Arial"/>
                  <a:cs typeface="Arial"/>
                  <a:sym typeface="Arial"/>
                </a:rPr>
                <a:t>Tôi ăn </a:t>
              </a:r>
              <a:r>
                <a:rPr lang="en-US" sz="1800">
                  <a:solidFill>
                    <a:srgbClr val="00B050"/>
                  </a:solidFill>
                  <a:latin typeface="Arial"/>
                  <a:ea typeface="Arial"/>
                  <a:cs typeface="Arial"/>
                  <a:sym typeface="Arial"/>
                </a:rPr>
                <a:t>một</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quả táo </a:t>
              </a:r>
              <a:r>
                <a:rPr lang="en-US" sz="1800">
                  <a:solidFill>
                    <a:srgbClr val="00B050"/>
                  </a:solidFill>
                  <a:latin typeface="Arial"/>
                  <a:ea typeface="Arial"/>
                  <a:cs typeface="Arial"/>
                  <a:sym typeface="Arial"/>
                </a:rPr>
                <a:t>mỗi</a:t>
              </a:r>
              <a:r>
                <a:rPr lang="en-US" sz="1800">
                  <a:solidFill>
                    <a:schemeClr val="dk1"/>
                  </a:solidFill>
                  <a:latin typeface="Arial"/>
                  <a:ea typeface="Arial"/>
                  <a:cs typeface="Arial"/>
                  <a:sym typeface="Arial"/>
                </a:rPr>
                <a:t> sáng</a:t>
              </a:r>
              <a:endParaRPr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en-US" sz="1800">
                  <a:solidFill>
                    <a:schemeClr val="dk1"/>
                  </a:solidFill>
                  <a:latin typeface="Arial"/>
                  <a:ea typeface="Arial"/>
                  <a:cs typeface="Arial"/>
                  <a:sym typeface="Arial"/>
                </a:rPr>
                <a:t>I Tôi ăn   </a:t>
              </a:r>
              <a:r>
                <a:rPr lang="en-US" sz="1800">
                  <a:solidFill>
                    <a:srgbClr val="00B050"/>
                  </a:solidFill>
                  <a:latin typeface="Arial"/>
                  <a:ea typeface="Arial"/>
                  <a:cs typeface="Arial"/>
                  <a:sym typeface="Arial"/>
                </a:rPr>
                <a:t>__</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quả táo </a:t>
              </a:r>
              <a:r>
                <a:rPr lang="en-US" sz="1800">
                  <a:solidFill>
                    <a:srgbClr val="00B050"/>
                  </a:solidFill>
                  <a:latin typeface="Arial"/>
                  <a:ea typeface="Arial"/>
                  <a:cs typeface="Arial"/>
                  <a:sym typeface="Arial"/>
                </a:rPr>
                <a:t>____</a:t>
              </a:r>
              <a:r>
                <a:rPr lang="en-US" sz="1800">
                  <a:solidFill>
                    <a:schemeClr val="dk1"/>
                  </a:solidFill>
                  <a:latin typeface="Arial"/>
                  <a:ea typeface="Arial"/>
                  <a:cs typeface="Arial"/>
                  <a:sym typeface="Arial"/>
                </a:rPr>
                <a:t> sáng</a:t>
              </a:r>
              <a:endParaRPr sz="1800">
                <a:solidFill>
                  <a:schemeClr val="dk1"/>
                </a:solidFill>
                <a:latin typeface="Arial"/>
                <a:ea typeface="Arial"/>
                <a:cs typeface="Arial"/>
                <a:sym typeface="Arial"/>
              </a:endParaRPr>
            </a:p>
          </p:txBody>
        </p:sp>
        <p:sp>
          <p:nvSpPr>
            <p:cNvPr id="3576" name="Google Shape;3576;p169"/>
            <p:cNvSpPr/>
            <p:nvPr/>
          </p:nvSpPr>
          <p:spPr>
            <a:xfrm>
              <a:off x="6203803" y="3903515"/>
              <a:ext cx="248908" cy="307777"/>
            </a:xfrm>
            <a:prstGeom prst="downArrow">
              <a:avLst>
                <a:gd fmla="val 50000" name="adj1"/>
                <a:gd fmla="val 50000" name="adj2"/>
              </a:avLst>
            </a:prstGeom>
            <a:gradFill>
              <a:gsLst>
                <a:gs pos="0">
                  <a:srgbClr val="193EB0">
                    <a:alpha val="40000"/>
                  </a:srgbClr>
                </a:gs>
                <a:gs pos="99000">
                  <a:srgbClr val="193EB0"/>
                </a:gs>
                <a:gs pos="100000">
                  <a:srgbClr val="193EB0"/>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7" name="Google Shape;3577;p169"/>
            <p:cNvSpPr txBox="1"/>
            <p:nvPr/>
          </p:nvSpPr>
          <p:spPr>
            <a:xfrm>
              <a:off x="5658560" y="4149933"/>
              <a:ext cx="41365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B050"/>
                  </a:solidFill>
                  <a:latin typeface="Times New Roman"/>
                  <a:ea typeface="Times New Roman"/>
                  <a:cs typeface="Times New Roman"/>
                  <a:sym typeface="Times New Roman"/>
                </a:rPr>
                <a:t>?</a:t>
              </a:r>
              <a:endParaRPr sz="2400">
                <a:solidFill>
                  <a:srgbClr val="00B050"/>
                </a:solidFill>
                <a:latin typeface="Times New Roman"/>
                <a:ea typeface="Times New Roman"/>
                <a:cs typeface="Times New Roman"/>
                <a:sym typeface="Times New Roman"/>
              </a:endParaRPr>
            </a:p>
          </p:txBody>
        </p:sp>
        <p:sp>
          <p:nvSpPr>
            <p:cNvPr id="3578" name="Google Shape;3578;p169"/>
            <p:cNvSpPr txBox="1"/>
            <p:nvPr/>
          </p:nvSpPr>
          <p:spPr>
            <a:xfrm>
              <a:off x="6715883" y="4149933"/>
              <a:ext cx="41365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B050"/>
                  </a:solidFill>
                  <a:latin typeface="Times New Roman"/>
                  <a:ea typeface="Times New Roman"/>
                  <a:cs typeface="Times New Roman"/>
                  <a:sym typeface="Times New Roman"/>
                </a:rPr>
                <a:t>?</a:t>
              </a:r>
              <a:endParaRPr sz="2400">
                <a:solidFill>
                  <a:srgbClr val="00B050"/>
                </a:solidFill>
                <a:latin typeface="Times New Roman"/>
                <a:ea typeface="Times New Roman"/>
                <a:cs typeface="Times New Roman"/>
                <a:sym typeface="Times New Roman"/>
              </a:endParaRPr>
            </a:p>
          </p:txBody>
        </p:sp>
      </p:grpSp>
      <p:grpSp>
        <p:nvGrpSpPr>
          <p:cNvPr id="3579" name="Google Shape;3579;p169"/>
          <p:cNvGrpSpPr/>
          <p:nvPr/>
        </p:nvGrpSpPr>
        <p:grpSpPr>
          <a:xfrm>
            <a:off x="450000" y="450000"/>
            <a:ext cx="9018000" cy="276999"/>
            <a:chOff x="450000" y="450000"/>
            <a:chExt cx="9018000" cy="276999"/>
          </a:xfrm>
        </p:grpSpPr>
        <p:sp>
          <p:nvSpPr>
            <p:cNvPr id="3580" name="Google Shape;3580;p1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581" name="Google Shape;3581;p1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pSp>
        <p:nvGrpSpPr>
          <p:cNvPr id="493" name="Google Shape;493;p17"/>
          <p:cNvGrpSpPr/>
          <p:nvPr/>
        </p:nvGrpSpPr>
        <p:grpSpPr>
          <a:xfrm>
            <a:off x="450000" y="450000"/>
            <a:ext cx="9018000" cy="276999"/>
            <a:chOff x="450000" y="450000"/>
            <a:chExt cx="9018000" cy="276999"/>
          </a:xfrm>
        </p:grpSpPr>
        <p:sp>
          <p:nvSpPr>
            <p:cNvPr id="494" name="Google Shape;494;p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495" name="Google Shape;495;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496" name="Google Shape;496;p17"/>
          <p:cNvGrpSpPr/>
          <p:nvPr/>
        </p:nvGrpSpPr>
        <p:grpSpPr>
          <a:xfrm>
            <a:off x="559817" y="1484784"/>
            <a:ext cx="8783192" cy="200055"/>
            <a:chOff x="559817" y="2136914"/>
            <a:chExt cx="8783192" cy="200055"/>
          </a:xfrm>
        </p:grpSpPr>
        <p:sp>
          <p:nvSpPr>
            <p:cNvPr id="497" name="Google Shape;497;p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98" name="Google Shape;498;p1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Thủ tục cơ bản cho Khai thác văn bản</a:t>
              </a:r>
              <a:endParaRPr sz="1300">
                <a:solidFill>
                  <a:srgbClr val="262626"/>
                </a:solidFill>
                <a:latin typeface="Arial"/>
                <a:ea typeface="Arial"/>
                <a:cs typeface="Arial"/>
                <a:sym typeface="Arial"/>
              </a:endParaRPr>
            </a:p>
          </p:txBody>
        </p:sp>
      </p:grpSp>
      <p:pic>
        <p:nvPicPr>
          <p:cNvPr id="499" name="Google Shape;499;p17"/>
          <p:cNvPicPr preferRelativeResize="0"/>
          <p:nvPr/>
        </p:nvPicPr>
        <p:blipFill rotWithShape="1">
          <a:blip r:embed="rId3">
            <a:alphaModFix/>
          </a:blip>
          <a:srcRect b="0" l="0" r="0" t="0"/>
          <a:stretch/>
        </p:blipFill>
        <p:spPr>
          <a:xfrm>
            <a:off x="5311453" y="2115059"/>
            <a:ext cx="3956155" cy="1822687"/>
          </a:xfrm>
          <a:prstGeom prst="rect">
            <a:avLst/>
          </a:prstGeom>
          <a:noFill/>
          <a:ln cap="flat" cmpd="sng" w="9525">
            <a:solidFill>
              <a:srgbClr val="595959"/>
            </a:solidFill>
            <a:prstDash val="solid"/>
            <a:round/>
            <a:headEnd len="sm" w="sm" type="none"/>
            <a:tailEnd len="sm" w="sm" type="none"/>
          </a:ln>
        </p:spPr>
      </p:pic>
      <p:grpSp>
        <p:nvGrpSpPr>
          <p:cNvPr id="500" name="Google Shape;500;p17"/>
          <p:cNvGrpSpPr/>
          <p:nvPr/>
        </p:nvGrpSpPr>
        <p:grpSpPr>
          <a:xfrm>
            <a:off x="820171" y="2054102"/>
            <a:ext cx="7670624" cy="4079595"/>
            <a:chOff x="820171" y="2054102"/>
            <a:chExt cx="7670624" cy="4079595"/>
          </a:xfrm>
        </p:grpSpPr>
        <p:sp>
          <p:nvSpPr>
            <p:cNvPr id="501" name="Google Shape;501;p17"/>
            <p:cNvSpPr/>
            <p:nvPr/>
          </p:nvSpPr>
          <p:spPr>
            <a:xfrm>
              <a:off x="1421658" y="2879732"/>
              <a:ext cx="322985" cy="315046"/>
            </a:xfrm>
            <a:prstGeom prst="downArrow">
              <a:avLst>
                <a:gd fmla="val 50000" name="adj1"/>
                <a:gd fmla="val 50000" name="adj2"/>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17"/>
            <p:cNvSpPr/>
            <p:nvPr/>
          </p:nvSpPr>
          <p:spPr>
            <a:xfrm>
              <a:off x="918964" y="3292308"/>
              <a:ext cx="1391153" cy="560700"/>
            </a:xfrm>
            <a:prstGeom prst="rect">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Điểm dừng xây dựng/</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danh sách từ</a:t>
              </a:r>
              <a:endParaRPr sz="1100">
                <a:solidFill>
                  <a:schemeClr val="dk1"/>
                </a:solidFill>
                <a:latin typeface="Arial"/>
                <a:ea typeface="Arial"/>
                <a:cs typeface="Arial"/>
                <a:sym typeface="Arial"/>
              </a:endParaRPr>
            </a:p>
          </p:txBody>
        </p:sp>
        <p:cxnSp>
          <p:nvCxnSpPr>
            <p:cNvPr id="503" name="Google Shape;503;p17"/>
            <p:cNvCxnSpPr>
              <a:stCxn id="502" idx="3"/>
              <a:endCxn id="504" idx="0"/>
            </p:cNvCxnSpPr>
            <p:nvPr/>
          </p:nvCxnSpPr>
          <p:spPr>
            <a:xfrm>
              <a:off x="2310117" y="3572658"/>
              <a:ext cx="1006800" cy="486900"/>
            </a:xfrm>
            <a:prstGeom prst="bentConnector2">
              <a:avLst/>
            </a:prstGeom>
            <a:noFill/>
            <a:ln cap="flat" cmpd="sng" w="28575">
              <a:solidFill>
                <a:srgbClr val="1429A0"/>
              </a:solidFill>
              <a:prstDash val="solid"/>
              <a:miter lim="800000"/>
              <a:headEnd len="sm" w="sm" type="none"/>
              <a:tailEnd len="med" w="med" type="triangle"/>
            </a:ln>
          </p:spPr>
        </p:cxnSp>
        <p:sp>
          <p:nvSpPr>
            <p:cNvPr id="505" name="Google Shape;505;p17"/>
            <p:cNvSpPr/>
            <p:nvPr/>
          </p:nvSpPr>
          <p:spPr>
            <a:xfrm>
              <a:off x="7455880" y="5458142"/>
              <a:ext cx="1034915" cy="560699"/>
            </a:xfrm>
            <a:prstGeom prst="flowChartInternalStorage">
              <a:avLst/>
            </a:prstGeom>
            <a:solidFill>
              <a:schemeClr val="lt1"/>
            </a:solid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Dữ liệu có cấu trúc</a:t>
              </a:r>
              <a:endParaRPr sz="1100">
                <a:solidFill>
                  <a:schemeClr val="dk1"/>
                </a:solidFill>
                <a:latin typeface="Arial"/>
                <a:ea typeface="Arial"/>
                <a:cs typeface="Arial"/>
                <a:sym typeface="Arial"/>
              </a:endParaRPr>
            </a:p>
          </p:txBody>
        </p:sp>
        <p:cxnSp>
          <p:nvCxnSpPr>
            <p:cNvPr id="506" name="Google Shape;506;p17"/>
            <p:cNvCxnSpPr/>
            <p:nvPr/>
          </p:nvCxnSpPr>
          <p:spPr>
            <a:xfrm rot="10800000">
              <a:off x="1793081" y="3857625"/>
              <a:ext cx="805302" cy="482252"/>
            </a:xfrm>
            <a:prstGeom prst="bentConnector3">
              <a:avLst>
                <a:gd fmla="val 99677" name="adj1"/>
              </a:avLst>
            </a:prstGeom>
            <a:noFill/>
            <a:ln cap="flat" cmpd="sng" w="12700">
              <a:solidFill>
                <a:srgbClr val="1429A0"/>
              </a:solidFill>
              <a:prstDash val="dash"/>
              <a:miter lim="800000"/>
              <a:headEnd len="sm" w="sm" type="none"/>
              <a:tailEnd len="med" w="med" type="triangle"/>
            </a:ln>
          </p:spPr>
        </p:cxnSp>
        <p:sp>
          <p:nvSpPr>
            <p:cNvPr id="507" name="Google Shape;507;p17"/>
            <p:cNvSpPr txBox="1"/>
            <p:nvPr/>
          </p:nvSpPr>
          <p:spPr>
            <a:xfrm>
              <a:off x="1881698" y="4070225"/>
              <a:ext cx="73129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a:t>
              </a:r>
              <a:endParaRPr sz="1200">
                <a:solidFill>
                  <a:schemeClr val="dk1"/>
                </a:solidFill>
                <a:latin typeface="Arial"/>
                <a:ea typeface="Arial"/>
                <a:cs typeface="Arial"/>
                <a:sym typeface="Arial"/>
              </a:endParaRPr>
            </a:p>
          </p:txBody>
        </p:sp>
        <p:sp>
          <p:nvSpPr>
            <p:cNvPr id="508" name="Google Shape;508;p17"/>
            <p:cNvSpPr/>
            <p:nvPr/>
          </p:nvSpPr>
          <p:spPr>
            <a:xfrm>
              <a:off x="7039644" y="5587357"/>
              <a:ext cx="288032" cy="307161"/>
            </a:xfrm>
            <a:prstGeom prst="rightArrow">
              <a:avLst>
                <a:gd fmla="val 50000" name="adj1"/>
                <a:gd fmla="val 50000" name="adj2"/>
              </a:avLst>
            </a:prstGeom>
            <a:solidFill>
              <a:srgbClr val="1429A0"/>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17"/>
            <p:cNvSpPr/>
            <p:nvPr/>
          </p:nvSpPr>
          <p:spPr>
            <a:xfrm>
              <a:off x="1177398" y="2054102"/>
              <a:ext cx="811504" cy="701882"/>
            </a:xfrm>
            <a:prstGeom prst="flowChartMagneticDisk">
              <a:avLst/>
            </a:prstGeom>
            <a:solidFill>
              <a:srgbClr val="F2F2F2"/>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Corpus</a:t>
              </a:r>
              <a:endParaRPr/>
            </a:p>
          </p:txBody>
        </p:sp>
        <p:sp>
          <p:nvSpPr>
            <p:cNvPr id="504" name="Google Shape;504;p17"/>
            <p:cNvSpPr/>
            <p:nvPr/>
          </p:nvSpPr>
          <p:spPr>
            <a:xfrm>
              <a:off x="2664619" y="4059526"/>
              <a:ext cx="1304325" cy="560700"/>
            </a:xfrm>
            <a:prstGeom prst="rect">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Xác định các điều khoản ứng viên</a:t>
              </a:r>
              <a:endParaRPr sz="1200">
                <a:solidFill>
                  <a:schemeClr val="dk1"/>
                </a:solidFill>
                <a:latin typeface="Arial"/>
                <a:ea typeface="Arial"/>
                <a:cs typeface="Arial"/>
                <a:sym typeface="Arial"/>
              </a:endParaRPr>
            </a:p>
          </p:txBody>
        </p:sp>
        <p:sp>
          <p:nvSpPr>
            <p:cNvPr id="510" name="Google Shape;510;p17"/>
            <p:cNvSpPr/>
            <p:nvPr/>
          </p:nvSpPr>
          <p:spPr>
            <a:xfrm>
              <a:off x="3968945" y="4722689"/>
              <a:ext cx="1342508" cy="560700"/>
            </a:xfrm>
            <a:prstGeom prst="rect">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Tạo ma trận thuật ngữ theo tài liệu</a:t>
              </a:r>
              <a:endParaRPr sz="1200">
                <a:solidFill>
                  <a:schemeClr val="dk1"/>
                </a:solidFill>
                <a:latin typeface="Arial"/>
                <a:ea typeface="Arial"/>
                <a:cs typeface="Arial"/>
                <a:sym typeface="Arial"/>
              </a:endParaRPr>
            </a:p>
          </p:txBody>
        </p:sp>
        <p:cxnSp>
          <p:nvCxnSpPr>
            <p:cNvPr id="511" name="Google Shape;511;p17"/>
            <p:cNvCxnSpPr>
              <a:stCxn id="504" idx="3"/>
              <a:endCxn id="510" idx="0"/>
            </p:cNvCxnSpPr>
            <p:nvPr/>
          </p:nvCxnSpPr>
          <p:spPr>
            <a:xfrm>
              <a:off x="3968944" y="4339876"/>
              <a:ext cx="671400" cy="382800"/>
            </a:xfrm>
            <a:prstGeom prst="bentConnector2">
              <a:avLst/>
            </a:prstGeom>
            <a:noFill/>
            <a:ln cap="flat" cmpd="sng" w="28575">
              <a:solidFill>
                <a:srgbClr val="1429A0"/>
              </a:solidFill>
              <a:prstDash val="solid"/>
              <a:miter lim="800000"/>
              <a:headEnd len="sm" w="sm" type="none"/>
              <a:tailEnd len="med" w="med" type="triangle"/>
            </a:ln>
          </p:spPr>
        </p:cxnSp>
        <p:sp>
          <p:nvSpPr>
            <p:cNvPr id="512" name="Google Shape;512;p17"/>
            <p:cNvSpPr/>
            <p:nvPr/>
          </p:nvSpPr>
          <p:spPr>
            <a:xfrm>
              <a:off x="5587797" y="5460588"/>
              <a:ext cx="1312108" cy="560700"/>
            </a:xfrm>
            <a:prstGeom prst="rect">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Đơn giản hóa ma trận thuật ngữ theo tài liệu</a:t>
              </a:r>
              <a:endParaRPr sz="1200">
                <a:solidFill>
                  <a:schemeClr val="dk1"/>
                </a:solidFill>
                <a:latin typeface="Arial"/>
                <a:ea typeface="Arial"/>
                <a:cs typeface="Arial"/>
                <a:sym typeface="Arial"/>
              </a:endParaRPr>
            </a:p>
          </p:txBody>
        </p:sp>
        <p:cxnSp>
          <p:nvCxnSpPr>
            <p:cNvPr id="513" name="Google Shape;513;p17"/>
            <p:cNvCxnSpPr/>
            <p:nvPr/>
          </p:nvCxnSpPr>
          <p:spPr>
            <a:xfrm>
              <a:off x="5322766" y="5020567"/>
              <a:ext cx="900273" cy="429660"/>
            </a:xfrm>
            <a:prstGeom prst="bentConnector2">
              <a:avLst/>
            </a:prstGeom>
            <a:noFill/>
            <a:ln cap="flat" cmpd="sng" w="28575">
              <a:solidFill>
                <a:srgbClr val="1429A0"/>
              </a:solidFill>
              <a:prstDash val="solid"/>
              <a:miter lim="800000"/>
              <a:headEnd len="sm" w="sm" type="none"/>
              <a:tailEnd len="med" w="med" type="triangle"/>
            </a:ln>
          </p:spPr>
        </p:cxnSp>
        <p:cxnSp>
          <p:nvCxnSpPr>
            <p:cNvPr id="514" name="Google Shape;514;p17"/>
            <p:cNvCxnSpPr>
              <a:endCxn id="502" idx="2"/>
            </p:cNvCxnSpPr>
            <p:nvPr/>
          </p:nvCxnSpPr>
          <p:spPr>
            <a:xfrm rot="10800000">
              <a:off x="1614540" y="3853008"/>
              <a:ext cx="2449800" cy="1167600"/>
            </a:xfrm>
            <a:prstGeom prst="bentConnector2">
              <a:avLst/>
            </a:prstGeom>
            <a:noFill/>
            <a:ln cap="flat" cmpd="sng" w="12700">
              <a:solidFill>
                <a:srgbClr val="1429A0"/>
              </a:solidFill>
              <a:prstDash val="dash"/>
              <a:miter lim="800000"/>
              <a:headEnd len="sm" w="sm" type="none"/>
              <a:tailEnd len="med" w="med" type="triangle"/>
            </a:ln>
          </p:spPr>
        </p:cxnSp>
        <p:sp>
          <p:nvSpPr>
            <p:cNvPr id="515" name="Google Shape;515;p17"/>
            <p:cNvSpPr txBox="1"/>
            <p:nvPr/>
          </p:nvSpPr>
          <p:spPr>
            <a:xfrm>
              <a:off x="1719416" y="4752196"/>
              <a:ext cx="73128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a:t>
              </a:r>
              <a:endParaRPr sz="1200">
                <a:solidFill>
                  <a:schemeClr val="dk1"/>
                </a:solidFill>
                <a:latin typeface="Arial"/>
                <a:ea typeface="Arial"/>
                <a:cs typeface="Arial"/>
                <a:sym typeface="Arial"/>
              </a:endParaRP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cxnSp>
          <p:nvCxnSpPr>
            <p:cNvPr id="516" name="Google Shape;516;p17"/>
            <p:cNvCxnSpPr/>
            <p:nvPr/>
          </p:nvCxnSpPr>
          <p:spPr>
            <a:xfrm rot="10800000">
              <a:off x="1400175" y="3850481"/>
              <a:ext cx="4176312" cy="2099926"/>
            </a:xfrm>
            <a:prstGeom prst="bentConnector3">
              <a:avLst>
                <a:gd fmla="val 99948" name="adj1"/>
              </a:avLst>
            </a:prstGeom>
            <a:noFill/>
            <a:ln cap="flat" cmpd="sng" w="12700">
              <a:solidFill>
                <a:srgbClr val="1429A0"/>
              </a:solidFill>
              <a:prstDash val="dash"/>
              <a:miter lim="800000"/>
              <a:headEnd len="sm" w="sm" type="none"/>
              <a:tailEnd len="med" w="med" type="triangle"/>
            </a:ln>
          </p:spPr>
        </p:cxnSp>
        <p:sp>
          <p:nvSpPr>
            <p:cNvPr id="517" name="Google Shape;517;p17"/>
            <p:cNvSpPr txBox="1"/>
            <p:nvPr/>
          </p:nvSpPr>
          <p:spPr>
            <a:xfrm>
              <a:off x="1664234" y="5672032"/>
              <a:ext cx="73128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a:t>
              </a:r>
              <a:endParaRPr sz="1200">
                <a:solidFill>
                  <a:schemeClr val="dk1"/>
                </a:solidFill>
                <a:latin typeface="Arial"/>
                <a:ea typeface="Arial"/>
                <a:cs typeface="Arial"/>
                <a:sym typeface="Arial"/>
              </a:endParaRP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cxnSp>
          <p:nvCxnSpPr>
            <p:cNvPr id="518" name="Google Shape;518;p17"/>
            <p:cNvCxnSpPr>
              <a:endCxn id="504" idx="2"/>
            </p:cNvCxnSpPr>
            <p:nvPr/>
          </p:nvCxnSpPr>
          <p:spPr>
            <a:xfrm rot="10800000">
              <a:off x="3316782" y="4620226"/>
              <a:ext cx="2283900" cy="1187700"/>
            </a:xfrm>
            <a:prstGeom prst="bentConnector2">
              <a:avLst/>
            </a:prstGeom>
            <a:noFill/>
            <a:ln cap="flat" cmpd="sng" w="12700">
              <a:solidFill>
                <a:srgbClr val="1429A0"/>
              </a:solidFill>
              <a:prstDash val="dash"/>
              <a:miter lim="800000"/>
              <a:headEnd len="sm" w="sm" type="none"/>
              <a:tailEnd len="med" w="med" type="triangle"/>
            </a:ln>
          </p:spPr>
        </p:cxnSp>
        <p:sp>
          <p:nvSpPr>
            <p:cNvPr id="519" name="Google Shape;519;p17"/>
            <p:cNvSpPr txBox="1"/>
            <p:nvPr/>
          </p:nvSpPr>
          <p:spPr>
            <a:xfrm>
              <a:off x="3351363" y="5530872"/>
              <a:ext cx="73128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a:t>
              </a:r>
              <a:endParaRPr sz="1200">
                <a:solidFill>
                  <a:schemeClr val="dk1"/>
                </a:solidFill>
                <a:latin typeface="Arial"/>
                <a:ea typeface="Arial"/>
                <a:cs typeface="Arial"/>
                <a:sym typeface="Arial"/>
              </a:endParaRP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cxnSp>
          <p:nvCxnSpPr>
            <p:cNvPr id="520" name="Google Shape;520;p17"/>
            <p:cNvCxnSpPr>
              <a:endCxn id="510" idx="2"/>
            </p:cNvCxnSpPr>
            <p:nvPr/>
          </p:nvCxnSpPr>
          <p:spPr>
            <a:xfrm rot="10800000">
              <a:off x="4640199" y="5283389"/>
              <a:ext cx="943800" cy="391200"/>
            </a:xfrm>
            <a:prstGeom prst="bentConnector2">
              <a:avLst/>
            </a:prstGeom>
            <a:noFill/>
            <a:ln cap="flat" cmpd="sng" w="12700">
              <a:solidFill>
                <a:srgbClr val="1429A0"/>
              </a:solidFill>
              <a:prstDash val="dash"/>
              <a:miter lim="800000"/>
              <a:headEnd len="sm" w="sm" type="none"/>
              <a:tailEnd len="med" w="med" type="triangle"/>
            </a:ln>
          </p:spPr>
        </p:cxnSp>
        <p:sp>
          <p:nvSpPr>
            <p:cNvPr id="521" name="Google Shape;521;p17"/>
            <p:cNvSpPr txBox="1"/>
            <p:nvPr/>
          </p:nvSpPr>
          <p:spPr>
            <a:xfrm>
              <a:off x="4705909" y="5407025"/>
              <a:ext cx="73128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a:t>
              </a:r>
              <a:endParaRPr sz="1200">
                <a:solidFill>
                  <a:schemeClr val="dk1"/>
                </a:solidFill>
                <a:latin typeface="Arial"/>
                <a:ea typeface="Arial"/>
                <a:cs typeface="Arial"/>
                <a:sym typeface="Arial"/>
              </a:endParaRP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522" name="Google Shape;522;p17"/>
            <p:cNvSpPr txBox="1"/>
            <p:nvPr/>
          </p:nvSpPr>
          <p:spPr>
            <a:xfrm>
              <a:off x="2262307" y="3325986"/>
              <a:ext cx="100861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Danh sách từ</a:t>
              </a:r>
              <a:endParaRPr sz="1200">
                <a:solidFill>
                  <a:schemeClr val="dk1"/>
                </a:solidFill>
                <a:latin typeface="Arial"/>
                <a:ea typeface="Arial"/>
                <a:cs typeface="Arial"/>
                <a:sym typeface="Arial"/>
              </a:endParaRPr>
            </a:p>
          </p:txBody>
        </p:sp>
        <p:sp>
          <p:nvSpPr>
            <p:cNvPr id="523" name="Google Shape;523;p17"/>
            <p:cNvSpPr txBox="1"/>
            <p:nvPr/>
          </p:nvSpPr>
          <p:spPr>
            <a:xfrm>
              <a:off x="3936769" y="3927878"/>
              <a:ext cx="8835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Danh sách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điều khoản</a:t>
              </a:r>
              <a:endParaRPr sz="1200">
                <a:solidFill>
                  <a:schemeClr val="dk1"/>
                </a:solidFill>
                <a:latin typeface="Arial"/>
                <a:ea typeface="Arial"/>
                <a:cs typeface="Arial"/>
                <a:sym typeface="Arial"/>
              </a:endParaRPr>
            </a:p>
          </p:txBody>
        </p:sp>
        <p:sp>
          <p:nvSpPr>
            <p:cNvPr id="524" name="Google Shape;524;p17"/>
            <p:cNvSpPr txBox="1"/>
            <p:nvPr/>
          </p:nvSpPr>
          <p:spPr>
            <a:xfrm>
              <a:off x="5408486" y="4777218"/>
              <a:ext cx="84189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TD Matrix</a:t>
              </a:r>
              <a:endParaRPr/>
            </a:p>
          </p:txBody>
        </p:sp>
        <p:sp>
          <p:nvSpPr>
            <p:cNvPr id="525" name="Google Shape;525;p17"/>
            <p:cNvSpPr/>
            <p:nvPr/>
          </p:nvSpPr>
          <p:spPr>
            <a:xfrm>
              <a:off x="820171" y="3214947"/>
              <a:ext cx="197586" cy="197586"/>
            </a:xfrm>
            <a:prstGeom prst="ellipse">
              <a:avLst/>
            </a:prstGeom>
            <a:solidFill>
              <a:srgbClr val="1429A0"/>
            </a:solid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a:p>
          </p:txBody>
        </p:sp>
        <p:sp>
          <p:nvSpPr>
            <p:cNvPr id="526" name="Google Shape;526;p17"/>
            <p:cNvSpPr/>
            <p:nvPr/>
          </p:nvSpPr>
          <p:spPr>
            <a:xfrm>
              <a:off x="2569664" y="3971431"/>
              <a:ext cx="197586" cy="197586"/>
            </a:xfrm>
            <a:prstGeom prst="ellipse">
              <a:avLst/>
            </a:prstGeom>
            <a:solidFill>
              <a:srgbClr val="1429A0"/>
            </a:solid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a:p>
          </p:txBody>
        </p:sp>
        <p:sp>
          <p:nvSpPr>
            <p:cNvPr id="527" name="Google Shape;527;p17"/>
            <p:cNvSpPr/>
            <p:nvPr/>
          </p:nvSpPr>
          <p:spPr>
            <a:xfrm>
              <a:off x="3878724" y="4679143"/>
              <a:ext cx="197586" cy="197586"/>
            </a:xfrm>
            <a:prstGeom prst="ellipse">
              <a:avLst/>
            </a:prstGeom>
            <a:solidFill>
              <a:srgbClr val="1429A0"/>
            </a:solid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a:p>
          </p:txBody>
        </p:sp>
        <p:sp>
          <p:nvSpPr>
            <p:cNvPr id="528" name="Google Shape;528;p17"/>
            <p:cNvSpPr/>
            <p:nvPr/>
          </p:nvSpPr>
          <p:spPr>
            <a:xfrm>
              <a:off x="5498965" y="5359349"/>
              <a:ext cx="197586" cy="197586"/>
            </a:xfrm>
            <a:prstGeom prst="ellipse">
              <a:avLst/>
            </a:prstGeom>
            <a:solidFill>
              <a:srgbClr val="1429A0"/>
            </a:solid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4</a:t>
              </a:r>
              <a:endParaRPr/>
            </a:p>
          </p:txBody>
        </p:sp>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grpSp>
        <p:nvGrpSpPr>
          <p:cNvPr id="3587" name="Google Shape;3587;p170"/>
          <p:cNvGrpSpPr/>
          <p:nvPr/>
        </p:nvGrpSpPr>
        <p:grpSpPr>
          <a:xfrm>
            <a:off x="558800" y="1484784"/>
            <a:ext cx="8785225" cy="215444"/>
            <a:chOff x="1027113" y="2045625"/>
            <a:chExt cx="8785225" cy="215444"/>
          </a:xfrm>
        </p:grpSpPr>
        <p:sp>
          <p:nvSpPr>
            <p:cNvPr id="3588" name="Google Shape;3588;p1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9" name="Google Shape;3589;p17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Mạng LSTM để phân loại văn bản:</a:t>
              </a:r>
              <a:endParaRPr/>
            </a:p>
          </p:txBody>
        </p:sp>
      </p:grpSp>
      <p:sp>
        <p:nvSpPr>
          <p:cNvPr id="3590" name="Google Shape;3590;p170"/>
          <p:cNvSpPr/>
          <p:nvPr/>
        </p:nvSpPr>
        <p:spPr>
          <a:xfrm>
            <a:off x="711200" y="1810053"/>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hình “chuỗi vào và vectơ ra”.</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Phép biểu diễn nhúng của các từ. </a:t>
            </a:r>
            <a:endParaRPr/>
          </a:p>
        </p:txBody>
      </p:sp>
      <p:grpSp>
        <p:nvGrpSpPr>
          <p:cNvPr id="3591" name="Google Shape;3591;p170"/>
          <p:cNvGrpSpPr/>
          <p:nvPr/>
        </p:nvGrpSpPr>
        <p:grpSpPr>
          <a:xfrm>
            <a:off x="1132125" y="2333518"/>
            <a:ext cx="7420976" cy="2312802"/>
            <a:chOff x="1240924" y="3364409"/>
            <a:chExt cx="7420976" cy="2312802"/>
          </a:xfrm>
        </p:grpSpPr>
        <p:sp>
          <p:nvSpPr>
            <p:cNvPr id="3592" name="Google Shape;3592;p170"/>
            <p:cNvSpPr/>
            <p:nvPr/>
          </p:nvSpPr>
          <p:spPr>
            <a:xfrm>
              <a:off x="1437241" y="4195384"/>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
          <p:nvSpPr>
            <p:cNvPr id="3593" name="Google Shape;3593;p170"/>
            <p:cNvSpPr txBox="1"/>
            <p:nvPr/>
          </p:nvSpPr>
          <p:spPr>
            <a:xfrm>
              <a:off x="1240924" y="5275384"/>
              <a:ext cx="746755" cy="40011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594" name="Google Shape;3594;p170"/>
            <p:cNvCxnSpPr/>
            <p:nvPr/>
          </p:nvCxnSpPr>
          <p:spPr>
            <a:xfrm rot="10800000">
              <a:off x="1614302" y="4915384"/>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3595" name="Google Shape;3595;p170"/>
            <p:cNvCxnSpPr/>
            <p:nvPr/>
          </p:nvCxnSpPr>
          <p:spPr>
            <a:xfrm>
              <a:off x="2737628" y="4343567"/>
              <a:ext cx="288000" cy="0"/>
            </a:xfrm>
            <a:prstGeom prst="straightConnector1">
              <a:avLst/>
            </a:prstGeom>
            <a:noFill/>
            <a:ln cap="flat" cmpd="sng" w="19050">
              <a:solidFill>
                <a:srgbClr val="193EB0"/>
              </a:solidFill>
              <a:prstDash val="solid"/>
              <a:round/>
              <a:headEnd len="sm" w="sm" type="none"/>
              <a:tailEnd len="med" w="med" type="triangle"/>
            </a:ln>
          </p:spPr>
        </p:cxnSp>
        <p:cxnSp>
          <p:nvCxnSpPr>
            <p:cNvPr id="3596" name="Google Shape;3596;p170"/>
            <p:cNvCxnSpPr/>
            <p:nvPr/>
          </p:nvCxnSpPr>
          <p:spPr>
            <a:xfrm>
              <a:off x="2737628" y="4765933"/>
              <a:ext cx="288000" cy="0"/>
            </a:xfrm>
            <a:prstGeom prst="straightConnector1">
              <a:avLst/>
            </a:prstGeom>
            <a:noFill/>
            <a:ln cap="flat" cmpd="sng" w="19050">
              <a:solidFill>
                <a:srgbClr val="193EB0"/>
              </a:solidFill>
              <a:prstDash val="solid"/>
              <a:round/>
              <a:headEnd len="sm" w="sm" type="none"/>
              <a:tailEnd len="med" w="med" type="triangle"/>
            </a:ln>
          </p:spPr>
        </p:cxnSp>
        <p:sp>
          <p:nvSpPr>
            <p:cNvPr id="3597" name="Google Shape;3597;p170"/>
            <p:cNvSpPr/>
            <p:nvPr/>
          </p:nvSpPr>
          <p:spPr>
            <a:xfrm>
              <a:off x="3043753" y="4195384"/>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
          <p:nvSpPr>
            <p:cNvPr id="3598" name="Google Shape;3598;p170"/>
            <p:cNvSpPr txBox="1"/>
            <p:nvPr/>
          </p:nvSpPr>
          <p:spPr>
            <a:xfrm>
              <a:off x="2847436" y="5275384"/>
              <a:ext cx="746755" cy="40011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599" name="Google Shape;3599;p170"/>
            <p:cNvCxnSpPr/>
            <p:nvPr/>
          </p:nvCxnSpPr>
          <p:spPr>
            <a:xfrm rot="10800000">
              <a:off x="3220814" y="4915384"/>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3600" name="Google Shape;3600;p170"/>
            <p:cNvCxnSpPr/>
            <p:nvPr/>
          </p:nvCxnSpPr>
          <p:spPr>
            <a:xfrm>
              <a:off x="4344140" y="4343567"/>
              <a:ext cx="288000" cy="0"/>
            </a:xfrm>
            <a:prstGeom prst="straightConnector1">
              <a:avLst/>
            </a:prstGeom>
            <a:noFill/>
            <a:ln cap="flat" cmpd="sng" w="19050">
              <a:solidFill>
                <a:srgbClr val="193EB0"/>
              </a:solidFill>
              <a:prstDash val="solid"/>
              <a:round/>
              <a:headEnd len="sm" w="sm" type="none"/>
              <a:tailEnd len="med" w="med" type="triangle"/>
            </a:ln>
          </p:spPr>
        </p:cxnSp>
        <p:cxnSp>
          <p:nvCxnSpPr>
            <p:cNvPr id="3601" name="Google Shape;3601;p170"/>
            <p:cNvCxnSpPr/>
            <p:nvPr/>
          </p:nvCxnSpPr>
          <p:spPr>
            <a:xfrm>
              <a:off x="4344140" y="4765933"/>
              <a:ext cx="288000" cy="0"/>
            </a:xfrm>
            <a:prstGeom prst="straightConnector1">
              <a:avLst/>
            </a:prstGeom>
            <a:noFill/>
            <a:ln cap="flat" cmpd="sng" w="19050">
              <a:solidFill>
                <a:srgbClr val="193EB0"/>
              </a:solidFill>
              <a:prstDash val="solid"/>
              <a:round/>
              <a:headEnd len="sm" w="sm" type="none"/>
              <a:tailEnd len="med" w="med" type="triangle"/>
            </a:ln>
          </p:spPr>
        </p:cxnSp>
        <p:sp>
          <p:nvSpPr>
            <p:cNvPr id="3602" name="Google Shape;3602;p170"/>
            <p:cNvSpPr/>
            <p:nvPr/>
          </p:nvSpPr>
          <p:spPr>
            <a:xfrm>
              <a:off x="4650265" y="4195384"/>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
          <p:nvSpPr>
            <p:cNvPr id="3603" name="Google Shape;3603;p170"/>
            <p:cNvSpPr txBox="1"/>
            <p:nvPr/>
          </p:nvSpPr>
          <p:spPr>
            <a:xfrm>
              <a:off x="4453948" y="5275384"/>
              <a:ext cx="746755" cy="4001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604" name="Google Shape;3604;p170"/>
            <p:cNvCxnSpPr/>
            <p:nvPr/>
          </p:nvCxnSpPr>
          <p:spPr>
            <a:xfrm rot="10800000">
              <a:off x="4827326" y="4915384"/>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3605" name="Google Shape;3605;p170"/>
            <p:cNvCxnSpPr/>
            <p:nvPr/>
          </p:nvCxnSpPr>
          <p:spPr>
            <a:xfrm>
              <a:off x="5950652" y="4343567"/>
              <a:ext cx="288000" cy="0"/>
            </a:xfrm>
            <a:prstGeom prst="straightConnector1">
              <a:avLst/>
            </a:prstGeom>
            <a:noFill/>
            <a:ln cap="flat" cmpd="sng" w="19050">
              <a:solidFill>
                <a:srgbClr val="D8D8D8"/>
              </a:solidFill>
              <a:prstDash val="solid"/>
              <a:miter lim="800000"/>
              <a:headEnd len="sm" w="sm" type="none"/>
              <a:tailEnd len="med" w="med" type="triangle"/>
            </a:ln>
          </p:spPr>
        </p:cxnSp>
        <p:cxnSp>
          <p:nvCxnSpPr>
            <p:cNvPr id="3606" name="Google Shape;3606;p170"/>
            <p:cNvCxnSpPr/>
            <p:nvPr/>
          </p:nvCxnSpPr>
          <p:spPr>
            <a:xfrm>
              <a:off x="5950652" y="4765933"/>
              <a:ext cx="288000" cy="0"/>
            </a:xfrm>
            <a:prstGeom prst="straightConnector1">
              <a:avLst/>
            </a:prstGeom>
            <a:noFill/>
            <a:ln cap="flat" cmpd="sng" w="19050">
              <a:solidFill>
                <a:srgbClr val="D8D8D8"/>
              </a:solidFill>
              <a:prstDash val="solid"/>
              <a:miter lim="800000"/>
              <a:headEnd len="sm" w="sm" type="none"/>
              <a:tailEnd len="med" w="med" type="triangle"/>
            </a:ln>
          </p:spPr>
        </p:cxnSp>
        <p:sp>
          <p:nvSpPr>
            <p:cNvPr id="3607" name="Google Shape;3607;p170"/>
            <p:cNvSpPr/>
            <p:nvPr/>
          </p:nvSpPr>
          <p:spPr>
            <a:xfrm>
              <a:off x="7271522" y="4197101"/>
              <a:ext cx="1300387" cy="720000"/>
            </a:xfrm>
            <a:prstGeom prst="roundRect">
              <a:avLst>
                <a:gd fmla="val 5224" name="adj"/>
              </a:avLst>
            </a:prstGeom>
            <a:solidFill>
              <a:srgbClr val="CFE2F3"/>
            </a:solidFill>
            <a:ln cap="flat" cmpd="sng" w="9525">
              <a:solidFill>
                <a:srgbClr val="193EB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
          <p:nvSpPr>
            <p:cNvPr id="3608" name="Google Shape;3608;p170"/>
            <p:cNvSpPr txBox="1"/>
            <p:nvPr/>
          </p:nvSpPr>
          <p:spPr>
            <a:xfrm>
              <a:off x="7075205" y="5277101"/>
              <a:ext cx="746755" cy="40011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609" name="Google Shape;3609;p170"/>
            <p:cNvCxnSpPr/>
            <p:nvPr/>
          </p:nvCxnSpPr>
          <p:spPr>
            <a:xfrm rot="10800000">
              <a:off x="7448583" y="4917101"/>
              <a:ext cx="0" cy="360000"/>
            </a:xfrm>
            <a:prstGeom prst="straightConnector1">
              <a:avLst/>
            </a:prstGeom>
            <a:noFill/>
            <a:ln cap="flat" cmpd="sng" w="19050">
              <a:solidFill>
                <a:srgbClr val="193EB0"/>
              </a:solidFill>
              <a:prstDash val="solid"/>
              <a:round/>
              <a:headEnd len="sm" w="sm" type="none"/>
              <a:tailEnd len="med" w="med" type="triangle"/>
            </a:ln>
          </p:spPr>
        </p:cxnSp>
        <p:cxnSp>
          <p:nvCxnSpPr>
            <p:cNvPr id="3610" name="Google Shape;3610;p170"/>
            <p:cNvCxnSpPr/>
            <p:nvPr/>
          </p:nvCxnSpPr>
          <p:spPr>
            <a:xfrm flipH="1" rot="10800000">
              <a:off x="8353129" y="3827371"/>
              <a:ext cx="1" cy="360000"/>
            </a:xfrm>
            <a:prstGeom prst="straightConnector1">
              <a:avLst/>
            </a:prstGeom>
            <a:noFill/>
            <a:ln cap="flat" cmpd="sng" w="19050">
              <a:solidFill>
                <a:srgbClr val="193EB0"/>
              </a:solidFill>
              <a:prstDash val="solid"/>
              <a:round/>
              <a:headEnd len="sm" w="sm" type="none"/>
              <a:tailEnd len="med" w="med" type="triangle"/>
            </a:ln>
          </p:spPr>
        </p:cxnSp>
        <p:sp>
          <p:nvSpPr>
            <p:cNvPr id="3611" name="Google Shape;3611;p170"/>
            <p:cNvSpPr txBox="1"/>
            <p:nvPr/>
          </p:nvSpPr>
          <p:spPr>
            <a:xfrm>
              <a:off x="8044357" y="3364409"/>
              <a:ext cx="617543" cy="40011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612" name="Google Shape;3612;p170"/>
            <p:cNvCxnSpPr/>
            <p:nvPr/>
          </p:nvCxnSpPr>
          <p:spPr>
            <a:xfrm>
              <a:off x="6968963" y="4343566"/>
              <a:ext cx="288000" cy="0"/>
            </a:xfrm>
            <a:prstGeom prst="straightConnector1">
              <a:avLst/>
            </a:prstGeom>
            <a:noFill/>
            <a:ln cap="flat" cmpd="sng" w="19050">
              <a:solidFill>
                <a:srgbClr val="D8D8D8"/>
              </a:solidFill>
              <a:prstDash val="solid"/>
              <a:miter lim="800000"/>
              <a:headEnd len="sm" w="sm" type="none"/>
              <a:tailEnd len="med" w="med" type="triangle"/>
            </a:ln>
          </p:spPr>
        </p:cxnSp>
        <p:cxnSp>
          <p:nvCxnSpPr>
            <p:cNvPr id="3613" name="Google Shape;3613;p170"/>
            <p:cNvCxnSpPr/>
            <p:nvPr/>
          </p:nvCxnSpPr>
          <p:spPr>
            <a:xfrm>
              <a:off x="6968963" y="4765932"/>
              <a:ext cx="288000" cy="0"/>
            </a:xfrm>
            <a:prstGeom prst="straightConnector1">
              <a:avLst/>
            </a:prstGeom>
            <a:noFill/>
            <a:ln cap="flat" cmpd="sng" w="19050">
              <a:solidFill>
                <a:srgbClr val="D8D8D8"/>
              </a:solidFill>
              <a:prstDash val="solid"/>
              <a:miter lim="800000"/>
              <a:headEnd len="sm" w="sm" type="none"/>
              <a:tailEnd len="med" w="med" type="triangle"/>
            </a:ln>
          </p:spPr>
        </p:cxnSp>
        <p:sp>
          <p:nvSpPr>
            <p:cNvPr id="3614" name="Google Shape;3614;p170"/>
            <p:cNvSpPr txBox="1"/>
            <p:nvPr/>
          </p:nvSpPr>
          <p:spPr>
            <a:xfrm>
              <a:off x="6263490" y="4379188"/>
              <a:ext cx="696681"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615" name="Google Shape;3615;p170"/>
          <p:cNvGrpSpPr/>
          <p:nvPr/>
        </p:nvGrpSpPr>
        <p:grpSpPr>
          <a:xfrm>
            <a:off x="450000" y="450000"/>
            <a:ext cx="9018000" cy="276999"/>
            <a:chOff x="450000" y="450000"/>
            <a:chExt cx="9018000" cy="276999"/>
          </a:xfrm>
        </p:grpSpPr>
        <p:sp>
          <p:nvSpPr>
            <p:cNvPr id="3616" name="Google Shape;3616;p1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617" name="Google Shape;3617;p1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grpSp>
        <p:nvGrpSpPr>
          <p:cNvPr id="3623" name="Google Shape;3623;p171"/>
          <p:cNvGrpSpPr/>
          <p:nvPr/>
        </p:nvGrpSpPr>
        <p:grpSpPr>
          <a:xfrm>
            <a:off x="558800" y="1484784"/>
            <a:ext cx="8785225" cy="215444"/>
            <a:chOff x="1027113" y="2045625"/>
            <a:chExt cx="8785225" cy="215444"/>
          </a:xfrm>
        </p:grpSpPr>
        <p:sp>
          <p:nvSpPr>
            <p:cNvPr id="3624" name="Google Shape;3624;p17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5" name="Google Shape;3625;p171"/>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Mạng LSTM để phân loại văn bản: ví dụ code.</a:t>
              </a:r>
              <a:endParaRPr/>
            </a:p>
          </p:txBody>
        </p:sp>
      </p:grpSp>
      <p:sp>
        <p:nvSpPr>
          <p:cNvPr id="3626" name="Google Shape;3626;p171"/>
          <p:cNvSpPr/>
          <p:nvPr/>
        </p:nvSpPr>
        <p:spPr>
          <a:xfrm>
            <a:off x="711200" y="394763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LSTM(), we should set </a:t>
            </a:r>
            <a:r>
              <a:rPr i="1" lang="en-US" sz="1300">
                <a:solidFill>
                  <a:srgbClr val="0070C0"/>
                </a:solidFill>
                <a:latin typeface="Arial"/>
                <a:ea typeface="Arial"/>
                <a:cs typeface="Arial"/>
                <a:sym typeface="Arial"/>
              </a:rPr>
              <a:t>return_sequences=</a:t>
            </a:r>
            <a:r>
              <a:rPr i="1" lang="en-US" sz="1300">
                <a:solidFill>
                  <a:srgbClr val="FF0000"/>
                </a:solidFill>
                <a:latin typeface="Arial"/>
                <a:ea typeface="Arial"/>
                <a:cs typeface="Arial"/>
                <a:sym typeface="Arial"/>
              </a:rPr>
              <a:t>False</a:t>
            </a:r>
            <a:r>
              <a:rPr lang="en-US" sz="1300">
                <a:solidFill>
                  <a:srgbClr val="262626"/>
                </a:solidFill>
                <a:latin typeface="Arial"/>
                <a:ea typeface="Arial"/>
                <a:cs typeface="Arial"/>
                <a:sym typeface="Arial"/>
              </a:rPr>
              <a:t> đối với mô hình “chuỗi vào và vectơ ra”. </a:t>
            </a:r>
            <a:endParaRPr sz="1300">
              <a:solidFill>
                <a:srgbClr val="262626"/>
              </a:solidFill>
              <a:latin typeface="Arial"/>
              <a:ea typeface="Arial"/>
              <a:cs typeface="Arial"/>
              <a:sym typeface="Arial"/>
            </a:endParaRPr>
          </a:p>
        </p:txBody>
      </p:sp>
      <p:sp>
        <p:nvSpPr>
          <p:cNvPr id="3627" name="Google Shape;3627;p171"/>
          <p:cNvSpPr/>
          <p:nvPr/>
        </p:nvSpPr>
        <p:spPr>
          <a:xfrm>
            <a:off x="711200" y="1833271"/>
            <a:ext cx="8632825" cy="74557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just">
              <a:spcBef>
                <a:spcPts val="0"/>
              </a:spcBef>
              <a:spcAft>
                <a:spcPts val="0"/>
              </a:spcAft>
              <a:buNone/>
            </a:pPr>
            <a:r>
              <a:rPr lang="en-US" sz="1300">
                <a:solidFill>
                  <a:srgbClr val="000000"/>
                </a:solidFill>
                <a:latin typeface="Arial"/>
                <a:ea typeface="Arial"/>
                <a:cs typeface="Arial"/>
                <a:sym typeface="Arial"/>
              </a:rPr>
              <a:t># Nhập các lớp cần thiết.</a:t>
            </a:r>
            <a:endParaRPr/>
          </a:p>
          <a:p>
            <a:pPr indent="0" lvl="0" marL="0" marR="0" rtl="0" algn="just">
              <a:spcBef>
                <a:spcPts val="0"/>
              </a:spcBef>
              <a:spcAft>
                <a:spcPts val="0"/>
              </a:spcAft>
              <a:buNone/>
            </a:pPr>
            <a:r>
              <a:rPr lang="en-US" sz="1300">
                <a:solidFill>
                  <a:srgbClr val="000000"/>
                </a:solidFill>
                <a:latin typeface="Arial"/>
                <a:ea typeface="Arial"/>
                <a:cs typeface="Arial"/>
                <a:sym typeface="Arial"/>
              </a:rPr>
              <a:t>from keras.models import Sequential                                                                    # Chúng ta sẽ sử dụng API tuần tự.</a:t>
            </a:r>
            <a:endParaRPr/>
          </a:p>
          <a:p>
            <a:pPr indent="0" lvl="0" marL="0" marR="0" rtl="0" algn="just">
              <a:spcBef>
                <a:spcPts val="0"/>
              </a:spcBef>
              <a:spcAft>
                <a:spcPts val="0"/>
              </a:spcAft>
              <a:buNone/>
            </a:pPr>
            <a:r>
              <a:rPr lang="en-US" sz="1300">
                <a:solidFill>
                  <a:srgbClr val="000000"/>
                </a:solidFill>
                <a:latin typeface="Arial"/>
                <a:ea typeface="Arial"/>
                <a:cs typeface="Arial"/>
                <a:sym typeface="Arial"/>
              </a:rPr>
              <a:t>from keras.layers import Dense, LSTM, Embedding</a:t>
            </a:r>
            <a:endParaRPr/>
          </a:p>
        </p:txBody>
      </p:sp>
      <p:sp>
        <p:nvSpPr>
          <p:cNvPr id="3628" name="Google Shape;3628;p171"/>
          <p:cNvSpPr/>
          <p:nvPr/>
        </p:nvSpPr>
        <p:spPr>
          <a:xfrm>
            <a:off x="711200" y="2702315"/>
            <a:ext cx="8632825" cy="1145680"/>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44000" wrap="square" tIns="72000">
            <a:spAutoFit/>
          </a:bodyPr>
          <a:lstStyle/>
          <a:p>
            <a:pPr indent="0" lvl="0" marL="0" marR="0" rtl="0" algn="l">
              <a:spcBef>
                <a:spcPts val="0"/>
              </a:spcBef>
              <a:spcAft>
                <a:spcPts val="0"/>
              </a:spcAft>
              <a:buNone/>
            </a:pPr>
            <a:r>
              <a:rPr lang="en-US" sz="1300">
                <a:solidFill>
                  <a:srgbClr val="000000"/>
                </a:solidFill>
                <a:latin typeface="Arial"/>
                <a:ea typeface="Arial"/>
                <a:cs typeface="Arial"/>
                <a:sym typeface="Arial"/>
              </a:rPr>
              <a:t># Xây dựng một mô hình bằng cách thêm các tầng.</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 = Sequential()</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my_model.add(Embedding(n_words,n_input))           </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my_model.add(LSTM(Bàis=n_neurons, </a:t>
            </a:r>
            <a:r>
              <a:rPr lang="en-US" sz="1300">
                <a:solidFill>
                  <a:srgbClr val="0070C0"/>
                </a:solidFill>
                <a:latin typeface="Arial"/>
                <a:ea typeface="Arial"/>
                <a:cs typeface="Arial"/>
                <a:sym typeface="Arial"/>
              </a:rPr>
              <a:t>return_sequences=</a:t>
            </a:r>
            <a:r>
              <a:rPr lang="en-US" sz="1300">
                <a:solidFill>
                  <a:srgbClr val="FF0000"/>
                </a:solidFill>
                <a:latin typeface="Arial"/>
                <a:ea typeface="Arial"/>
                <a:cs typeface="Arial"/>
                <a:sym typeface="Arial"/>
              </a:rPr>
              <a:t>False</a:t>
            </a:r>
            <a:r>
              <a:rPr lang="en-US" sz="1300">
                <a:solidFill>
                  <a:srgbClr val="000000"/>
                </a:solidFill>
                <a:latin typeface="Arial"/>
                <a:ea typeface="Arial"/>
                <a:cs typeface="Arial"/>
                <a:sym typeface="Arial"/>
              </a:rPr>
              <a:t>, input_shape=(None, n_input), activation='tanh'))</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my_model.add(Dense(1, activation='sigmoid'))</a:t>
            </a:r>
            <a:endParaRPr/>
          </a:p>
        </p:txBody>
      </p:sp>
      <p:grpSp>
        <p:nvGrpSpPr>
          <p:cNvPr id="3629" name="Google Shape;3629;p171"/>
          <p:cNvGrpSpPr/>
          <p:nvPr/>
        </p:nvGrpSpPr>
        <p:grpSpPr>
          <a:xfrm>
            <a:off x="450000" y="450000"/>
            <a:ext cx="9018000" cy="276999"/>
            <a:chOff x="450000" y="450000"/>
            <a:chExt cx="9018000" cy="276999"/>
          </a:xfrm>
        </p:grpSpPr>
        <p:sp>
          <p:nvSpPr>
            <p:cNvPr id="3630" name="Google Shape;3630;p1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631" name="Google Shape;3631;p1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6" name="Shape 3636"/>
        <p:cNvGrpSpPr/>
        <p:nvPr/>
      </p:nvGrpSpPr>
      <p:grpSpPr>
        <a:xfrm>
          <a:off x="0" y="0"/>
          <a:ext cx="0" cy="0"/>
          <a:chOff x="0" y="0"/>
          <a:chExt cx="0" cy="0"/>
        </a:xfrm>
      </p:grpSpPr>
      <p:grpSp>
        <p:nvGrpSpPr>
          <p:cNvPr id="3637" name="Google Shape;3637;p172"/>
          <p:cNvGrpSpPr/>
          <p:nvPr/>
        </p:nvGrpSpPr>
        <p:grpSpPr>
          <a:xfrm>
            <a:off x="558800" y="1484784"/>
            <a:ext cx="8785225" cy="215444"/>
            <a:chOff x="1027113" y="2045625"/>
            <a:chExt cx="8785225" cy="215444"/>
          </a:xfrm>
        </p:grpSpPr>
        <p:sp>
          <p:nvSpPr>
            <p:cNvPr id="3638" name="Google Shape;3638;p17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9" name="Google Shape;3639;p172"/>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 hình học sâu để phân loại tài liệu:</a:t>
              </a:r>
              <a:endParaRPr/>
            </a:p>
          </p:txBody>
        </p:sp>
      </p:grpSp>
      <p:sp>
        <p:nvSpPr>
          <p:cNvPr id="3640" name="Google Shape;3640;p172"/>
          <p:cNvSpPr/>
          <p:nvPr/>
        </p:nvSpPr>
        <p:spPr>
          <a:xfrm>
            <a:off x="711200" y="1810053"/>
            <a:ext cx="863282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Convolution một chiều + max pooling một chiều + LSTM  để trích xuất thuộc tính.</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mẫu chuỗi tập trung được tầng convolution một chiều lấy ra. </a:t>
            </a:r>
            <a:endParaRPr/>
          </a:p>
        </p:txBody>
      </p:sp>
      <p:graphicFrame>
        <p:nvGraphicFramePr>
          <p:cNvPr id="3641" name="Google Shape;3641;p172"/>
          <p:cNvGraphicFramePr/>
          <p:nvPr/>
        </p:nvGraphicFramePr>
        <p:xfrm>
          <a:off x="8691400" y="3287660"/>
          <a:ext cx="3000000" cy="3000000"/>
        </p:xfrm>
        <a:graphic>
          <a:graphicData uri="http://schemas.openxmlformats.org/drawingml/2006/table">
            <a:tbl>
              <a:tblPr bandRow="1" firstRow="1">
                <a:noFill/>
                <a:tableStyleId>{1C1C8594-2FCC-4FF6-A01D-A591534C84FB}</a:tableStyleId>
              </a:tblPr>
              <a:tblGrid>
                <a:gridCol w="400800"/>
              </a:tblGrid>
              <a:tr h="202225">
                <a:tc>
                  <a:txBody>
                    <a:bodyPr/>
                    <a:lstStyle/>
                    <a:p>
                      <a:pPr indent="0" lvl="0" marL="0" marR="0" rtl="0" algn="ctr">
                        <a:spcBef>
                          <a:spcPts val="0"/>
                        </a:spcBef>
                        <a:spcAft>
                          <a:spcPts val="0"/>
                        </a:spcAft>
                        <a:buNone/>
                      </a:pPr>
                      <a:r>
                        <a:rPr b="0" lang="en-US" sz="7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02225">
                <a:tc>
                  <a:txBody>
                    <a:bodyPr/>
                    <a:lstStyle/>
                    <a:p>
                      <a:pPr indent="0" lvl="0" marL="0" marR="0" rtl="0" algn="ctr">
                        <a:spcBef>
                          <a:spcPts val="0"/>
                        </a:spcBef>
                        <a:spcAft>
                          <a:spcPts val="0"/>
                        </a:spcAft>
                        <a:buNone/>
                      </a:pPr>
                      <a:r>
                        <a:rPr b="0" lang="en-US" sz="7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02225">
                <a:tc>
                  <a:txBody>
                    <a:bodyPr/>
                    <a:lstStyle/>
                    <a:p>
                      <a:pPr indent="0" lvl="0" marL="0" marR="0" rtl="0" algn="ctr">
                        <a:spcBef>
                          <a:spcPts val="0"/>
                        </a:spcBef>
                        <a:spcAft>
                          <a:spcPts val="0"/>
                        </a:spcAft>
                        <a:buNone/>
                      </a:pPr>
                      <a:r>
                        <a:rPr b="0" lang="en-US" sz="700">
                          <a:solidFill>
                            <a:srgbClr val="262626"/>
                          </a:solidFill>
                          <a:latin typeface="Arial"/>
                          <a:ea typeface="Arial"/>
                          <a:cs typeface="Arial"/>
                          <a:sym typeface="Arial"/>
                        </a:rPr>
                        <a:t>0.02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02225">
                <a:tc>
                  <a:txBody>
                    <a:bodyPr/>
                    <a:lstStyle/>
                    <a:p>
                      <a:pPr indent="0" lvl="0" marL="0" marR="0" rtl="0" algn="ctr">
                        <a:spcBef>
                          <a:spcPts val="0"/>
                        </a:spcBef>
                        <a:spcAft>
                          <a:spcPts val="0"/>
                        </a:spcAft>
                        <a:buNone/>
                      </a:pPr>
                      <a:r>
                        <a:rPr b="0" lang="en-US" sz="700">
                          <a:solidFill>
                            <a:srgbClr val="FF0000"/>
                          </a:solidFill>
                          <a:latin typeface="Arial"/>
                          <a:ea typeface="Arial"/>
                          <a:cs typeface="Arial"/>
                          <a:sym typeface="Arial"/>
                        </a:rPr>
                        <a:t>0.95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02225">
                <a:tc>
                  <a:txBody>
                    <a:bodyPr/>
                    <a:lstStyle/>
                    <a:p>
                      <a:pPr indent="0" lvl="0" marL="0" marR="0" rtl="0" algn="ctr">
                        <a:spcBef>
                          <a:spcPts val="0"/>
                        </a:spcBef>
                        <a:spcAft>
                          <a:spcPts val="0"/>
                        </a:spcAft>
                        <a:buNone/>
                      </a:pPr>
                      <a:r>
                        <a:rPr b="0" lang="en-US" sz="700">
                          <a:solidFill>
                            <a:srgbClr val="262626"/>
                          </a:solidFill>
                          <a:latin typeface="Arial"/>
                          <a:ea typeface="Arial"/>
                          <a:cs typeface="Arial"/>
                          <a:sym typeface="Arial"/>
                        </a:rPr>
                        <a:t>0.03</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02225">
                <a:tc>
                  <a:txBody>
                    <a:bodyPr/>
                    <a:lstStyle/>
                    <a:p>
                      <a:pPr indent="0" lvl="0" marL="0" marR="0" rtl="0" algn="ctr">
                        <a:spcBef>
                          <a:spcPts val="0"/>
                        </a:spcBef>
                        <a:spcAft>
                          <a:spcPts val="0"/>
                        </a:spcAft>
                        <a:buNone/>
                      </a:pPr>
                      <a:r>
                        <a:rPr b="0" lang="en-US" sz="7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02225">
                <a:tc>
                  <a:txBody>
                    <a:bodyPr/>
                    <a:lstStyle/>
                    <a:p>
                      <a:pPr indent="0" lvl="0" marL="0" marR="0" rtl="0" algn="ctr">
                        <a:spcBef>
                          <a:spcPts val="0"/>
                        </a:spcBef>
                        <a:spcAft>
                          <a:spcPts val="0"/>
                        </a:spcAft>
                        <a:buNone/>
                      </a:pPr>
                      <a:r>
                        <a:rPr b="0" lang="en-US" sz="7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02225">
                <a:tc>
                  <a:txBody>
                    <a:bodyPr/>
                    <a:lstStyle/>
                    <a:p>
                      <a:pPr indent="0" lvl="0" marL="0" marR="0" rtl="0" algn="ctr">
                        <a:spcBef>
                          <a:spcPts val="0"/>
                        </a:spcBef>
                        <a:spcAft>
                          <a:spcPts val="0"/>
                        </a:spcAft>
                        <a:buNone/>
                      </a:pPr>
                      <a:r>
                        <a:rPr b="0" lang="en-US" sz="7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02225">
                <a:tc>
                  <a:txBody>
                    <a:bodyPr/>
                    <a:lstStyle/>
                    <a:p>
                      <a:pPr indent="0" lvl="0" marL="0" marR="0" rtl="0" algn="ctr">
                        <a:spcBef>
                          <a:spcPts val="0"/>
                        </a:spcBef>
                        <a:spcAft>
                          <a:spcPts val="0"/>
                        </a:spcAft>
                        <a:buNone/>
                      </a:pPr>
                      <a:r>
                        <a:rPr b="0" lang="en-US" sz="7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02225">
                <a:tc>
                  <a:txBody>
                    <a:bodyPr/>
                    <a:lstStyle/>
                    <a:p>
                      <a:pPr indent="0" lvl="0" marL="0" marR="0" rtl="0" algn="ctr">
                        <a:spcBef>
                          <a:spcPts val="0"/>
                        </a:spcBef>
                        <a:spcAft>
                          <a:spcPts val="0"/>
                        </a:spcAft>
                        <a:buNone/>
                      </a:pPr>
                      <a:r>
                        <a:rPr b="0" lang="en-US" sz="700">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642" name="Google Shape;3642;p172"/>
          <p:cNvSpPr txBox="1"/>
          <p:nvPr/>
        </p:nvSpPr>
        <p:spPr>
          <a:xfrm>
            <a:off x="896932" y="2905619"/>
            <a:ext cx="94249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93EB0"/>
                </a:solidFill>
                <a:latin typeface="Arial"/>
                <a:ea typeface="Arial"/>
                <a:cs typeface="Arial"/>
                <a:sym typeface="Arial"/>
              </a:rPr>
              <a:t>Dữ liệu nhập</a:t>
            </a:r>
            <a:endParaRPr b="1" sz="1600">
              <a:solidFill>
                <a:srgbClr val="193EB0"/>
              </a:solidFill>
              <a:latin typeface="Arial"/>
              <a:ea typeface="Arial"/>
              <a:cs typeface="Arial"/>
              <a:sym typeface="Arial"/>
            </a:endParaRPr>
          </a:p>
        </p:txBody>
      </p:sp>
      <p:sp>
        <p:nvSpPr>
          <p:cNvPr id="3643" name="Google Shape;3643;p172"/>
          <p:cNvSpPr txBox="1"/>
          <p:nvPr/>
        </p:nvSpPr>
        <p:spPr>
          <a:xfrm>
            <a:off x="8417406" y="2905619"/>
            <a:ext cx="94249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93EB0"/>
                </a:solidFill>
                <a:latin typeface="Arial"/>
                <a:ea typeface="Arial"/>
                <a:cs typeface="Arial"/>
                <a:sym typeface="Arial"/>
              </a:rPr>
              <a:t>Dữ liệu xuất</a:t>
            </a:r>
            <a:endParaRPr b="1" sz="1600">
              <a:solidFill>
                <a:srgbClr val="193EB0"/>
              </a:solidFill>
              <a:latin typeface="Arial"/>
              <a:ea typeface="Arial"/>
              <a:cs typeface="Arial"/>
              <a:sym typeface="Arial"/>
            </a:endParaRPr>
          </a:p>
        </p:txBody>
      </p:sp>
      <p:sp>
        <p:nvSpPr>
          <p:cNvPr id="3644" name="Google Shape;3644;p172"/>
          <p:cNvSpPr txBox="1"/>
          <p:nvPr/>
        </p:nvSpPr>
        <p:spPr>
          <a:xfrm>
            <a:off x="605869" y="3600911"/>
            <a:ext cx="1524620" cy="13388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“Học máy là nghiên cứu khoa học về các thuật toán và mô hình thống kê mà hệ thống máy tính sử dụng để thực hiện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một tác vụ cụ thể mà không cần có hướng dẫn rõ ràng, thay vào đó sẽ dựa trên các mẫu và suy luận.”</a:t>
            </a:r>
            <a:endParaRPr/>
          </a:p>
        </p:txBody>
      </p:sp>
      <p:sp>
        <p:nvSpPr>
          <p:cNvPr id="3645" name="Google Shape;3645;p172"/>
          <p:cNvSpPr/>
          <p:nvPr/>
        </p:nvSpPr>
        <p:spPr>
          <a:xfrm rot="-5400000">
            <a:off x="2380808" y="4144942"/>
            <a:ext cx="248908" cy="307777"/>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46" name="Google Shape;3646;p172"/>
          <p:cNvGrpSpPr/>
          <p:nvPr/>
        </p:nvGrpSpPr>
        <p:grpSpPr>
          <a:xfrm>
            <a:off x="2972171" y="2921008"/>
            <a:ext cx="2387654" cy="2388990"/>
            <a:chOff x="2988147" y="3668910"/>
            <a:chExt cx="2387654" cy="2388990"/>
          </a:xfrm>
        </p:grpSpPr>
        <p:sp>
          <p:nvSpPr>
            <p:cNvPr id="3647" name="Google Shape;3647;p172"/>
            <p:cNvSpPr/>
            <p:nvPr/>
          </p:nvSpPr>
          <p:spPr>
            <a:xfrm>
              <a:off x="2988147" y="4035564"/>
              <a:ext cx="2387654" cy="2022336"/>
            </a:xfrm>
            <a:prstGeom prst="rect">
              <a:avLst/>
            </a:prstGeom>
            <a:solidFill>
              <a:srgbClr val="FF0000">
                <a:alpha val="4705"/>
              </a:srgbClr>
            </a:solid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648" name="Google Shape;3648;p172"/>
            <p:cNvSpPr txBox="1"/>
            <p:nvPr/>
          </p:nvSpPr>
          <p:spPr>
            <a:xfrm>
              <a:off x="3306922" y="3668910"/>
              <a:ext cx="175010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Trích xuất thuộc tính</a:t>
              </a:r>
              <a:endParaRPr sz="1400">
                <a:solidFill>
                  <a:srgbClr val="FF0000"/>
                </a:solidFill>
                <a:latin typeface="Arial"/>
                <a:ea typeface="Arial"/>
                <a:cs typeface="Arial"/>
                <a:sym typeface="Arial"/>
              </a:endParaRPr>
            </a:p>
          </p:txBody>
        </p:sp>
        <p:sp>
          <p:nvSpPr>
            <p:cNvPr id="3649" name="Google Shape;3649;p172"/>
            <p:cNvSpPr txBox="1"/>
            <p:nvPr/>
          </p:nvSpPr>
          <p:spPr>
            <a:xfrm rot="5400000">
              <a:off x="2479728" y="4831289"/>
              <a:ext cx="1844814" cy="430887"/>
            </a:xfrm>
            <a:prstGeom prst="rect">
              <a:avLst/>
            </a:prstGeom>
            <a:solidFill>
              <a:srgbClr val="FFD1D1">
                <a:alpha val="29803"/>
              </a:srgbClr>
            </a:solidFill>
            <a:ln cap="flat" cmpd="sng" w="190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Conv1D</a:t>
              </a:r>
              <a:endParaRPr b="1" sz="1400">
                <a:solidFill>
                  <a:schemeClr val="dk1"/>
                </a:solidFill>
                <a:latin typeface="Arial"/>
                <a:ea typeface="Arial"/>
                <a:cs typeface="Arial"/>
                <a:sym typeface="Arial"/>
              </a:endParaRPr>
            </a:p>
          </p:txBody>
        </p:sp>
        <p:sp>
          <p:nvSpPr>
            <p:cNvPr id="3650" name="Google Shape;3650;p172"/>
            <p:cNvSpPr txBox="1"/>
            <p:nvPr/>
          </p:nvSpPr>
          <p:spPr>
            <a:xfrm rot="5400000">
              <a:off x="3259568" y="4831288"/>
              <a:ext cx="1844814" cy="430887"/>
            </a:xfrm>
            <a:prstGeom prst="rect">
              <a:avLst/>
            </a:prstGeom>
            <a:solidFill>
              <a:srgbClr val="0070C0">
                <a:alpha val="29803"/>
              </a:srgbClr>
            </a:solidFill>
            <a:ln cap="flat" cmpd="sng" w="19050">
              <a:solidFill>
                <a:srgbClr val="0070C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MaxPooling1D</a:t>
              </a:r>
              <a:endParaRPr b="1" sz="1400">
                <a:solidFill>
                  <a:schemeClr val="dk1"/>
                </a:solidFill>
                <a:latin typeface="Arial"/>
                <a:ea typeface="Arial"/>
                <a:cs typeface="Arial"/>
                <a:sym typeface="Arial"/>
              </a:endParaRPr>
            </a:p>
          </p:txBody>
        </p:sp>
        <p:sp>
          <p:nvSpPr>
            <p:cNvPr id="3651" name="Google Shape;3651;p172"/>
            <p:cNvSpPr txBox="1"/>
            <p:nvPr/>
          </p:nvSpPr>
          <p:spPr>
            <a:xfrm rot="5400000">
              <a:off x="4039407" y="4831288"/>
              <a:ext cx="1844814" cy="430887"/>
            </a:xfrm>
            <a:prstGeom prst="rect">
              <a:avLst/>
            </a:prstGeom>
            <a:solidFill>
              <a:srgbClr val="0070C0">
                <a:alpha val="29803"/>
              </a:srgbClr>
            </a:solidFill>
            <a:ln cap="flat" cmpd="sng" w="19050">
              <a:solidFill>
                <a:srgbClr val="0070C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LSTM</a:t>
              </a:r>
              <a:endParaRPr b="1" sz="1400">
                <a:solidFill>
                  <a:schemeClr val="dk1"/>
                </a:solidFill>
                <a:latin typeface="Arial"/>
                <a:ea typeface="Arial"/>
                <a:cs typeface="Arial"/>
                <a:sym typeface="Arial"/>
              </a:endParaRPr>
            </a:p>
          </p:txBody>
        </p:sp>
        <p:sp>
          <p:nvSpPr>
            <p:cNvPr id="3652" name="Google Shape;3652;p172"/>
            <p:cNvSpPr/>
            <p:nvPr/>
          </p:nvSpPr>
          <p:spPr>
            <a:xfrm rot="-5400000">
              <a:off x="3678170" y="4892844"/>
              <a:ext cx="248908" cy="307777"/>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3" name="Google Shape;3653;p172"/>
            <p:cNvSpPr/>
            <p:nvPr/>
          </p:nvSpPr>
          <p:spPr>
            <a:xfrm rot="-5400000">
              <a:off x="4415018" y="4892844"/>
              <a:ext cx="248908" cy="307777"/>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54" name="Google Shape;3654;p172"/>
          <p:cNvSpPr/>
          <p:nvPr/>
        </p:nvSpPr>
        <p:spPr>
          <a:xfrm rot="-5400000">
            <a:off x="5656212" y="4144942"/>
            <a:ext cx="248908" cy="307777"/>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55" name="Google Shape;3655;p172"/>
          <p:cNvGrpSpPr/>
          <p:nvPr/>
        </p:nvGrpSpPr>
        <p:grpSpPr>
          <a:xfrm>
            <a:off x="6201507" y="2921008"/>
            <a:ext cx="1789864" cy="2388989"/>
            <a:chOff x="6201507" y="3668910"/>
            <a:chExt cx="1789864" cy="2388989"/>
          </a:xfrm>
        </p:grpSpPr>
        <p:sp>
          <p:nvSpPr>
            <p:cNvPr id="3656" name="Google Shape;3656;p172"/>
            <p:cNvSpPr/>
            <p:nvPr/>
          </p:nvSpPr>
          <p:spPr>
            <a:xfrm>
              <a:off x="6208974" y="4035563"/>
              <a:ext cx="1782397" cy="2022336"/>
            </a:xfrm>
            <a:prstGeom prst="rect">
              <a:avLst/>
            </a:prstGeom>
            <a:solidFill>
              <a:srgbClr val="0070C0">
                <a:alpha val="4705"/>
              </a:srgbClr>
            </a:solidFill>
            <a:ln cap="flat" cmpd="sng" w="12700">
              <a:solidFill>
                <a:srgbClr val="193EB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7" name="Google Shape;3657;p172"/>
            <p:cNvSpPr txBox="1"/>
            <p:nvPr/>
          </p:nvSpPr>
          <p:spPr>
            <a:xfrm>
              <a:off x="6201507" y="3668910"/>
              <a:ext cx="175010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Phân loại</a:t>
              </a:r>
              <a:endParaRPr sz="1400">
                <a:solidFill>
                  <a:srgbClr val="FF0000"/>
                </a:solidFill>
                <a:latin typeface="Arial"/>
                <a:ea typeface="Arial"/>
                <a:cs typeface="Arial"/>
                <a:sym typeface="Arial"/>
              </a:endParaRPr>
            </a:p>
          </p:txBody>
        </p:sp>
        <p:sp>
          <p:nvSpPr>
            <p:cNvPr id="3658" name="Google Shape;3658;p172"/>
            <p:cNvSpPr txBox="1"/>
            <p:nvPr/>
          </p:nvSpPr>
          <p:spPr>
            <a:xfrm rot="5400000">
              <a:off x="5604848" y="4831288"/>
              <a:ext cx="1844814" cy="430887"/>
            </a:xfrm>
            <a:prstGeom prst="rect">
              <a:avLst/>
            </a:prstGeom>
            <a:solidFill>
              <a:srgbClr val="00B050">
                <a:alpha val="29803"/>
              </a:srgbClr>
            </a:solidFill>
            <a:ln cap="flat" cmpd="sng" w="19050">
              <a:solidFill>
                <a:srgbClr val="00B05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Dropout</a:t>
              </a:r>
              <a:endParaRPr/>
            </a:p>
          </p:txBody>
        </p:sp>
        <p:sp>
          <p:nvSpPr>
            <p:cNvPr id="3659" name="Google Shape;3659;p172"/>
            <p:cNvSpPr txBox="1"/>
            <p:nvPr/>
          </p:nvSpPr>
          <p:spPr>
            <a:xfrm rot="5400000">
              <a:off x="6750683" y="4831289"/>
              <a:ext cx="1844814" cy="430887"/>
            </a:xfrm>
            <a:prstGeom prst="rect">
              <a:avLst/>
            </a:prstGeom>
            <a:solidFill>
              <a:srgbClr val="FFC000">
                <a:alpha val="29803"/>
              </a:srgbClr>
            </a:solidFill>
            <a:ln cap="flat" cmpd="sng" w="19050">
              <a:solidFill>
                <a:srgbClr val="FFC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Fully Connected</a:t>
              </a:r>
              <a:endParaRPr/>
            </a:p>
          </p:txBody>
        </p:sp>
        <p:sp>
          <p:nvSpPr>
            <p:cNvPr id="3660" name="Google Shape;3660;p172"/>
            <p:cNvSpPr/>
            <p:nvPr/>
          </p:nvSpPr>
          <p:spPr>
            <a:xfrm rot="-5400000">
              <a:off x="7007299" y="4892844"/>
              <a:ext cx="248908" cy="307777"/>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61" name="Google Shape;3661;p172"/>
          <p:cNvSpPr/>
          <p:nvPr/>
        </p:nvSpPr>
        <p:spPr>
          <a:xfrm rot="-5400000">
            <a:off x="8205785" y="4144943"/>
            <a:ext cx="248908" cy="307777"/>
          </a:xfrm>
          <a:prstGeom prst="downArrow">
            <a:avLst>
              <a:gd fmla="val 50000" name="adj1"/>
              <a:gd fmla="val 50000" name="adj2"/>
            </a:avLst>
          </a:prstGeom>
          <a:gradFill>
            <a:gsLst>
              <a:gs pos="0">
                <a:srgbClr val="A5A5A5">
                  <a:alpha val="0"/>
                </a:srgbClr>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62" name="Google Shape;3662;p172"/>
          <p:cNvGrpSpPr/>
          <p:nvPr/>
        </p:nvGrpSpPr>
        <p:grpSpPr>
          <a:xfrm>
            <a:off x="450000" y="450000"/>
            <a:ext cx="9018000" cy="276999"/>
            <a:chOff x="450000" y="450000"/>
            <a:chExt cx="9018000" cy="276999"/>
          </a:xfrm>
        </p:grpSpPr>
        <p:sp>
          <p:nvSpPr>
            <p:cNvPr id="3663" name="Google Shape;3663;p1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664" name="Google Shape;3664;p1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grpSp>
        <p:nvGrpSpPr>
          <p:cNvPr id="3670" name="Google Shape;3670;p173"/>
          <p:cNvGrpSpPr/>
          <p:nvPr/>
        </p:nvGrpSpPr>
        <p:grpSpPr>
          <a:xfrm>
            <a:off x="558800" y="1484784"/>
            <a:ext cx="8785225" cy="215444"/>
            <a:chOff x="1027113" y="2045625"/>
            <a:chExt cx="8785225" cy="215444"/>
          </a:xfrm>
        </p:grpSpPr>
        <p:sp>
          <p:nvSpPr>
            <p:cNvPr id="3671" name="Google Shape;3671;p17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2" name="Google Shape;3672;p173"/>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 hình học sâu để phân loại tài liệu: code mẫu.</a:t>
              </a:r>
              <a:endParaRPr/>
            </a:p>
          </p:txBody>
        </p:sp>
      </p:grpSp>
      <p:sp>
        <p:nvSpPr>
          <p:cNvPr id="3673" name="Google Shape;3673;p173"/>
          <p:cNvSpPr/>
          <p:nvPr/>
        </p:nvSpPr>
        <p:spPr>
          <a:xfrm>
            <a:off x="711200" y="1833271"/>
            <a:ext cx="8632825" cy="74557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just">
              <a:spcBef>
                <a:spcPts val="0"/>
              </a:spcBef>
              <a:spcAft>
                <a:spcPts val="0"/>
              </a:spcAft>
              <a:buNone/>
            </a:pPr>
            <a:r>
              <a:rPr lang="en-US" sz="1300">
                <a:solidFill>
                  <a:srgbClr val="000000"/>
                </a:solidFill>
                <a:latin typeface="Arial"/>
                <a:ea typeface="Arial"/>
                <a:cs typeface="Arial"/>
                <a:sym typeface="Arial"/>
              </a:rPr>
              <a:t># Nhập các lớp cần thiết.</a:t>
            </a:r>
            <a:endParaRPr/>
          </a:p>
          <a:p>
            <a:pPr indent="0" lvl="0" marL="0" marR="0" rtl="0" algn="just">
              <a:spcBef>
                <a:spcPts val="0"/>
              </a:spcBef>
              <a:spcAft>
                <a:spcPts val="0"/>
              </a:spcAft>
              <a:buNone/>
            </a:pPr>
            <a:r>
              <a:rPr lang="en-US" sz="1300">
                <a:solidFill>
                  <a:srgbClr val="000000"/>
                </a:solidFill>
                <a:latin typeface="Arial"/>
                <a:ea typeface="Arial"/>
                <a:cs typeface="Arial"/>
                <a:sym typeface="Arial"/>
              </a:rPr>
              <a:t>from keras.models import Sequential                                                                                        # Chúng ta sẽ sử dụng API tuần tự.</a:t>
            </a:r>
            <a:endParaRPr/>
          </a:p>
          <a:p>
            <a:pPr indent="0" lvl="0" marL="0" marR="0" rtl="0" algn="just">
              <a:spcBef>
                <a:spcPts val="0"/>
              </a:spcBef>
              <a:spcAft>
                <a:spcPts val="0"/>
              </a:spcAft>
              <a:buNone/>
            </a:pPr>
            <a:r>
              <a:rPr lang="en-US" sz="1300">
                <a:solidFill>
                  <a:srgbClr val="000000"/>
                </a:solidFill>
                <a:latin typeface="Arial"/>
                <a:ea typeface="Arial"/>
                <a:cs typeface="Arial"/>
                <a:sym typeface="Arial"/>
              </a:rPr>
              <a:t>from keras.layers import Dense, LSTM, Embedding, Conv1D, MaxPool1D, Dropout</a:t>
            </a:r>
            <a:endParaRPr/>
          </a:p>
        </p:txBody>
      </p:sp>
      <p:sp>
        <p:nvSpPr>
          <p:cNvPr id="3674" name="Google Shape;3674;p173"/>
          <p:cNvSpPr/>
          <p:nvPr/>
        </p:nvSpPr>
        <p:spPr>
          <a:xfrm>
            <a:off x="711200" y="2713011"/>
            <a:ext cx="8632825" cy="1745844"/>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08000" wrap="square" tIns="72000">
            <a:spAutoFit/>
          </a:bodyPr>
          <a:lstStyle/>
          <a:p>
            <a:pPr indent="0" lvl="0" marL="0" marR="0" rtl="0" algn="l">
              <a:spcBef>
                <a:spcPts val="0"/>
              </a:spcBef>
              <a:spcAft>
                <a:spcPts val="0"/>
              </a:spcAft>
              <a:buNone/>
            </a:pPr>
            <a:r>
              <a:rPr lang="en-US" sz="1300">
                <a:solidFill>
                  <a:srgbClr val="000000"/>
                </a:solidFill>
                <a:latin typeface="Arial"/>
                <a:ea typeface="Arial"/>
                <a:cs typeface="Arial"/>
                <a:sym typeface="Arial"/>
              </a:rPr>
              <a:t># Xây dựng một mô hình bằng cách thêm các tầng.</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 = Sequential()</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my_model.add(Embedding(n_words, n_input))                           # tầng nhúng.</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my_model.add(Conv1D(filters=n_filters, kernel_size = k_size, strides=stride_size,padding='valid',activation='relu'))</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my_model.add(MaxPool1D(pool_size = 2))</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my_model.add(LSTM(Bàis=n_neurons, </a:t>
            </a:r>
            <a:r>
              <a:rPr lang="en-US" sz="1300">
                <a:solidFill>
                  <a:srgbClr val="0070C0"/>
                </a:solidFill>
                <a:latin typeface="Arial"/>
                <a:ea typeface="Arial"/>
                <a:cs typeface="Arial"/>
                <a:sym typeface="Arial"/>
              </a:rPr>
              <a:t>return_sequences=</a:t>
            </a:r>
            <a:r>
              <a:rPr lang="en-US" sz="1300">
                <a:solidFill>
                  <a:srgbClr val="FF0000"/>
                </a:solidFill>
                <a:latin typeface="Arial"/>
                <a:ea typeface="Arial"/>
                <a:cs typeface="Arial"/>
                <a:sym typeface="Arial"/>
              </a:rPr>
              <a:t>False</a:t>
            </a:r>
            <a:r>
              <a:rPr lang="en-US" sz="1300">
                <a:solidFill>
                  <a:srgbClr val="000000"/>
                </a:solidFill>
                <a:latin typeface="Arial"/>
                <a:ea typeface="Arial"/>
                <a:cs typeface="Arial"/>
                <a:sym typeface="Arial"/>
              </a:rPr>
              <a:t>, input_shape=(None, n_input), activation='tanh'))</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my_model.add(Dropout(rate=hold_prob))</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my_model.add(Dense(1, activation='sigmoid'))</a:t>
            </a:r>
            <a:endParaRPr/>
          </a:p>
        </p:txBody>
      </p:sp>
      <p:grpSp>
        <p:nvGrpSpPr>
          <p:cNvPr id="3675" name="Google Shape;3675;p173"/>
          <p:cNvGrpSpPr/>
          <p:nvPr/>
        </p:nvGrpSpPr>
        <p:grpSpPr>
          <a:xfrm>
            <a:off x="450000" y="450000"/>
            <a:ext cx="9018000" cy="276999"/>
            <a:chOff x="450000" y="450000"/>
            <a:chExt cx="9018000" cy="276999"/>
          </a:xfrm>
        </p:grpSpPr>
        <p:sp>
          <p:nvSpPr>
            <p:cNvPr id="3676" name="Google Shape;3676;p1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677" name="Google Shape;3677;p1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grpSp>
        <p:nvGrpSpPr>
          <p:cNvPr id="3683" name="Google Shape;3683;p174"/>
          <p:cNvGrpSpPr/>
          <p:nvPr/>
        </p:nvGrpSpPr>
        <p:grpSpPr>
          <a:xfrm>
            <a:off x="450000" y="450000"/>
            <a:ext cx="9018000" cy="276999"/>
            <a:chOff x="450000" y="450000"/>
            <a:chExt cx="9018000" cy="276999"/>
          </a:xfrm>
        </p:grpSpPr>
        <p:sp>
          <p:nvSpPr>
            <p:cNvPr id="3684" name="Google Shape;3684;p1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685" name="Google Shape;3685;p1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686" name="Google Shape;3686;p174"/>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#0514</a:t>
            </a:r>
            <a:endParaRPr/>
          </a:p>
        </p:txBody>
      </p:sp>
      <p:grpSp>
        <p:nvGrpSpPr>
          <p:cNvPr id="3687" name="Google Shape;3687;p174"/>
          <p:cNvGrpSpPr/>
          <p:nvPr/>
        </p:nvGrpSpPr>
        <p:grpSpPr>
          <a:xfrm>
            <a:off x="558798" y="2060849"/>
            <a:ext cx="8797129" cy="3960439"/>
            <a:chOff x="558798" y="2060849"/>
            <a:chExt cx="8797129" cy="3960439"/>
          </a:xfrm>
        </p:grpSpPr>
        <p:sp>
          <p:nvSpPr>
            <p:cNvPr id="3688" name="Google Shape;3688;p174"/>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89" name="Google Shape;3689;p174"/>
            <p:cNvGrpSpPr/>
            <p:nvPr/>
          </p:nvGrpSpPr>
          <p:grpSpPr>
            <a:xfrm>
              <a:off x="558798" y="3945816"/>
              <a:ext cx="8797129" cy="576572"/>
              <a:chOff x="4778069" y="4391025"/>
              <a:chExt cx="2349160" cy="431802"/>
            </a:xfrm>
          </p:grpSpPr>
          <p:sp>
            <p:nvSpPr>
              <p:cNvPr id="3690" name="Google Shape;3690;p174"/>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691" name="Google Shape;3691;p174"/>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'ex_0514.ipynb'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3692" name="Google Shape;3692;p174"/>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grpSp>
        <p:nvGrpSpPr>
          <p:cNvPr id="3698" name="Google Shape;3698;p175"/>
          <p:cNvGrpSpPr/>
          <p:nvPr/>
        </p:nvGrpSpPr>
        <p:grpSpPr>
          <a:xfrm>
            <a:off x="450000" y="450000"/>
            <a:ext cx="9018000" cy="276999"/>
            <a:chOff x="450000" y="450000"/>
            <a:chExt cx="9018000" cy="276999"/>
          </a:xfrm>
        </p:grpSpPr>
        <p:sp>
          <p:nvSpPr>
            <p:cNvPr id="3699" name="Google Shape;3699;p1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700" name="Google Shape;3700;p1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701" name="Google Shape;3701;p17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#0515</a:t>
            </a:r>
            <a:endParaRPr/>
          </a:p>
        </p:txBody>
      </p:sp>
      <p:grpSp>
        <p:nvGrpSpPr>
          <p:cNvPr id="3702" name="Google Shape;3702;p175"/>
          <p:cNvGrpSpPr/>
          <p:nvPr/>
        </p:nvGrpSpPr>
        <p:grpSpPr>
          <a:xfrm>
            <a:off x="558798" y="2060849"/>
            <a:ext cx="8797129" cy="3960439"/>
            <a:chOff x="558798" y="2060849"/>
            <a:chExt cx="8797129" cy="3960439"/>
          </a:xfrm>
        </p:grpSpPr>
        <p:sp>
          <p:nvSpPr>
            <p:cNvPr id="3703" name="Google Shape;3703;p17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04" name="Google Shape;3704;p175"/>
            <p:cNvGrpSpPr/>
            <p:nvPr/>
          </p:nvGrpSpPr>
          <p:grpSpPr>
            <a:xfrm>
              <a:off x="558798" y="3945816"/>
              <a:ext cx="8797129" cy="576572"/>
              <a:chOff x="4778069" y="4391025"/>
              <a:chExt cx="2349160" cy="431802"/>
            </a:xfrm>
          </p:grpSpPr>
          <p:sp>
            <p:nvSpPr>
              <p:cNvPr id="3705" name="Google Shape;3705;p17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706" name="Google Shape;3706;p175"/>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'ex_0515.ipynb'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3707" name="Google Shape;3707;p17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2" name="Shape 3712"/>
        <p:cNvGrpSpPr/>
        <p:nvPr/>
      </p:nvGrpSpPr>
      <p:grpSpPr>
        <a:xfrm>
          <a:off x="0" y="0"/>
          <a:ext cx="0" cy="0"/>
          <a:chOff x="0" y="0"/>
          <a:chExt cx="0" cy="0"/>
        </a:xfrm>
      </p:grpSpPr>
      <p:grpSp>
        <p:nvGrpSpPr>
          <p:cNvPr id="3713" name="Google Shape;3713;p176"/>
          <p:cNvGrpSpPr/>
          <p:nvPr/>
        </p:nvGrpSpPr>
        <p:grpSpPr>
          <a:xfrm>
            <a:off x="450000" y="450000"/>
            <a:ext cx="9018000" cy="276999"/>
            <a:chOff x="450000" y="450000"/>
            <a:chExt cx="9018000" cy="276999"/>
          </a:xfrm>
        </p:grpSpPr>
        <p:sp>
          <p:nvSpPr>
            <p:cNvPr id="3714" name="Google Shape;3714;p1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715" name="Google Shape;3715;p1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716" name="Google Shape;3716;p176"/>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#0516</a:t>
            </a:r>
            <a:endParaRPr/>
          </a:p>
        </p:txBody>
      </p:sp>
      <p:grpSp>
        <p:nvGrpSpPr>
          <p:cNvPr id="3717" name="Google Shape;3717;p176"/>
          <p:cNvGrpSpPr/>
          <p:nvPr/>
        </p:nvGrpSpPr>
        <p:grpSpPr>
          <a:xfrm>
            <a:off x="558798" y="2060849"/>
            <a:ext cx="8797129" cy="3960439"/>
            <a:chOff x="558798" y="2060849"/>
            <a:chExt cx="8797129" cy="3960439"/>
          </a:xfrm>
        </p:grpSpPr>
        <p:sp>
          <p:nvSpPr>
            <p:cNvPr id="3718" name="Google Shape;3718;p176"/>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19" name="Google Shape;3719;p176"/>
            <p:cNvGrpSpPr/>
            <p:nvPr/>
          </p:nvGrpSpPr>
          <p:grpSpPr>
            <a:xfrm>
              <a:off x="558798" y="3945816"/>
              <a:ext cx="8797129" cy="576572"/>
              <a:chOff x="4778069" y="4391025"/>
              <a:chExt cx="2349160" cy="431802"/>
            </a:xfrm>
          </p:grpSpPr>
          <p:sp>
            <p:nvSpPr>
              <p:cNvPr id="3720" name="Google Shape;3720;p176"/>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721" name="Google Shape;3721;p176"/>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'ex_0516.ipynb'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3722" name="Google Shape;3722;p176"/>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grpSp>
        <p:nvGrpSpPr>
          <p:cNvPr id="3728" name="Google Shape;3728;p177"/>
          <p:cNvGrpSpPr/>
          <p:nvPr/>
        </p:nvGrpSpPr>
        <p:grpSpPr>
          <a:xfrm>
            <a:off x="450000" y="450000"/>
            <a:ext cx="9018000" cy="276999"/>
            <a:chOff x="450000" y="450000"/>
            <a:chExt cx="9018000" cy="276999"/>
          </a:xfrm>
        </p:grpSpPr>
        <p:sp>
          <p:nvSpPr>
            <p:cNvPr id="3729" name="Google Shape;3729;p1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Xử lý ngôn ngữ tự nhiên bằng Keras.</a:t>
              </a:r>
              <a:endParaRPr/>
            </a:p>
          </p:txBody>
        </p:sp>
        <p:sp>
          <p:nvSpPr>
            <p:cNvPr id="3730" name="Google Shape;3730;p1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731" name="Google Shape;3731;p177"/>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#0517</a:t>
            </a:r>
            <a:endParaRPr/>
          </a:p>
        </p:txBody>
      </p:sp>
      <p:grpSp>
        <p:nvGrpSpPr>
          <p:cNvPr id="3732" name="Google Shape;3732;p177"/>
          <p:cNvGrpSpPr/>
          <p:nvPr/>
        </p:nvGrpSpPr>
        <p:grpSpPr>
          <a:xfrm>
            <a:off x="558798" y="2060849"/>
            <a:ext cx="8797129" cy="3960439"/>
            <a:chOff x="558798" y="2060849"/>
            <a:chExt cx="8797129" cy="3960439"/>
          </a:xfrm>
        </p:grpSpPr>
        <p:sp>
          <p:nvSpPr>
            <p:cNvPr id="3733" name="Google Shape;3733;p177"/>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34" name="Google Shape;3734;p177"/>
            <p:cNvGrpSpPr/>
            <p:nvPr/>
          </p:nvGrpSpPr>
          <p:grpSpPr>
            <a:xfrm>
              <a:off x="558798" y="3945816"/>
              <a:ext cx="8797129" cy="576572"/>
              <a:chOff x="4778069" y="4391025"/>
              <a:chExt cx="2349160" cy="431802"/>
            </a:xfrm>
          </p:grpSpPr>
          <p:sp>
            <p:nvSpPr>
              <p:cNvPr id="3735" name="Google Shape;3735;p177"/>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736" name="Google Shape;3736;p177"/>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thực hành trong tệp 'ex_0517.ipynb'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3737" name="Google Shape;3737;p177"/>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2" name="Shape 3742"/>
        <p:cNvGrpSpPr/>
        <p:nvPr/>
      </p:nvGrpSpPr>
      <p:grpSpPr>
        <a:xfrm>
          <a:off x="0" y="0"/>
          <a:ext cx="0" cy="0"/>
          <a:chOff x="0" y="0"/>
          <a:chExt cx="0" cy="0"/>
        </a:xfrm>
      </p:grpSpPr>
      <p:grpSp>
        <p:nvGrpSpPr>
          <p:cNvPr id="3743" name="Google Shape;3743;p178"/>
          <p:cNvGrpSpPr/>
          <p:nvPr/>
        </p:nvGrpSpPr>
        <p:grpSpPr>
          <a:xfrm>
            <a:off x="-1" y="0"/>
            <a:ext cx="9902826" cy="6858000"/>
            <a:chOff x="-1" y="0"/>
            <a:chExt cx="9902826" cy="6858000"/>
          </a:xfrm>
        </p:grpSpPr>
        <p:pic>
          <p:nvPicPr>
            <p:cNvPr id="3744" name="Google Shape;3744;p178"/>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3745" name="Google Shape;3745;p178"/>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3746" name="Google Shape;3746;p178"/>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grpSp>
      <p:cxnSp>
        <p:nvCxnSpPr>
          <p:cNvPr id="3747" name="Google Shape;3747;p178"/>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3748" name="Google Shape;3748;p178"/>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7F7F7F"/>
                </a:solidFill>
                <a:latin typeface="Arial"/>
                <a:ea typeface="Arial"/>
                <a:cs typeface="Arial"/>
                <a:sym typeface="Arial"/>
              </a:rPr>
              <a:t>Samsung Innovation Campus</a:t>
            </a:r>
            <a:endParaRPr/>
          </a:p>
        </p:txBody>
      </p:sp>
      <p:sp>
        <p:nvSpPr>
          <p:cNvPr id="3749" name="Google Shape;3749;p178"/>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Document</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4" name="Shape 3754"/>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pSp>
        <p:nvGrpSpPr>
          <p:cNvPr id="534" name="Google Shape;534;p18"/>
          <p:cNvGrpSpPr/>
          <p:nvPr/>
        </p:nvGrpSpPr>
        <p:grpSpPr>
          <a:xfrm>
            <a:off x="989683" y="2636912"/>
            <a:ext cx="8264212" cy="3429097"/>
            <a:chOff x="989683" y="2748696"/>
            <a:chExt cx="8264212" cy="3429097"/>
          </a:xfrm>
        </p:grpSpPr>
        <p:sp>
          <p:nvSpPr>
            <p:cNvPr id="535" name="Google Shape;535;p18"/>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Khai thác văn bản </a:t>
              </a:r>
              <a:endParaRPr b="1" sz="3200">
                <a:solidFill>
                  <a:srgbClr val="000000"/>
                </a:solidFill>
                <a:latin typeface="Arial"/>
                <a:ea typeface="Arial"/>
                <a:cs typeface="Arial"/>
                <a:sym typeface="Arial"/>
              </a:endParaRPr>
            </a:p>
          </p:txBody>
        </p:sp>
        <p:sp>
          <p:nvSpPr>
            <p:cNvPr id="536" name="Google Shape;536;p1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537" name="Google Shape;537;p18"/>
            <p:cNvGrpSpPr/>
            <p:nvPr/>
          </p:nvGrpSpPr>
          <p:grpSpPr>
            <a:xfrm>
              <a:off x="1062980" y="3839616"/>
              <a:ext cx="5700472" cy="2338177"/>
              <a:chOff x="1051307" y="3823421"/>
              <a:chExt cx="5700472" cy="2338177"/>
            </a:xfrm>
          </p:grpSpPr>
          <p:grpSp>
            <p:nvGrpSpPr>
              <p:cNvPr id="538" name="Google Shape;538;p18"/>
              <p:cNvGrpSpPr/>
              <p:nvPr/>
            </p:nvGrpSpPr>
            <p:grpSpPr>
              <a:xfrm>
                <a:off x="1051307" y="3823421"/>
                <a:ext cx="5700472" cy="278083"/>
                <a:chOff x="1051307" y="3823421"/>
                <a:chExt cx="5700472" cy="278083"/>
              </a:xfrm>
            </p:grpSpPr>
            <p:sp>
              <p:nvSpPr>
                <p:cNvPr id="539" name="Google Shape;539;p18"/>
                <p:cNvSpPr/>
                <p:nvPr/>
              </p:nvSpPr>
              <p:spPr>
                <a:xfrm>
                  <a:off x="1234128" y="3824594"/>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Khai thác văn bản là gì?</a:t>
                  </a:r>
                  <a:endParaRPr/>
                </a:p>
              </p:txBody>
            </p:sp>
            <p:sp>
              <p:nvSpPr>
                <p:cNvPr id="540" name="Google Shape;540;p18"/>
                <p:cNvSpPr/>
                <p:nvPr/>
              </p:nvSpPr>
              <p:spPr>
                <a:xfrm>
                  <a:off x="1051307" y="382342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541" name="Google Shape;541;p18"/>
              <p:cNvGrpSpPr/>
              <p:nvPr/>
            </p:nvGrpSpPr>
            <p:grpSpPr>
              <a:xfrm>
                <a:off x="1051307" y="4235447"/>
                <a:ext cx="5700472" cy="278084"/>
                <a:chOff x="1051307" y="4253117"/>
                <a:chExt cx="5700472" cy="278084"/>
              </a:xfrm>
            </p:grpSpPr>
            <p:sp>
              <p:nvSpPr>
                <p:cNvPr id="542" name="Google Shape;542;p18"/>
                <p:cNvSpPr/>
                <p:nvPr/>
              </p:nvSpPr>
              <p:spPr>
                <a:xfrm>
                  <a:off x="1234128" y="425429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1.2. Thu thập dữ liệu</a:t>
                  </a:r>
                  <a:endParaRPr sz="1799">
                    <a:solidFill>
                      <a:srgbClr val="3F3F3F"/>
                    </a:solidFill>
                    <a:latin typeface="Arial"/>
                    <a:ea typeface="Arial"/>
                    <a:cs typeface="Arial"/>
                    <a:sym typeface="Arial"/>
                  </a:endParaRPr>
                </a:p>
              </p:txBody>
            </p:sp>
            <p:sp>
              <p:nvSpPr>
                <p:cNvPr id="543" name="Google Shape;543;p18"/>
                <p:cNvSpPr/>
                <p:nvPr/>
              </p:nvSpPr>
              <p:spPr>
                <a:xfrm>
                  <a:off x="1051307" y="4253117"/>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544" name="Google Shape;544;p18"/>
              <p:cNvGrpSpPr/>
              <p:nvPr/>
            </p:nvGrpSpPr>
            <p:grpSpPr>
              <a:xfrm>
                <a:off x="1051307" y="4647474"/>
                <a:ext cx="5700472" cy="278065"/>
                <a:chOff x="571500" y="5165783"/>
                <a:chExt cx="5702300" cy="278154"/>
              </a:xfrm>
            </p:grpSpPr>
            <p:sp>
              <p:nvSpPr>
                <p:cNvPr id="545" name="Google Shape;545;p18"/>
                <p:cNvSpPr/>
                <p:nvPr/>
              </p:nvSpPr>
              <p:spPr>
                <a:xfrm>
                  <a:off x="754380" y="5166977"/>
                  <a:ext cx="551942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Thao tác chuỗi</a:t>
                  </a:r>
                  <a:endParaRPr sz="1799">
                    <a:solidFill>
                      <a:srgbClr val="A5A5A5"/>
                    </a:solidFill>
                    <a:latin typeface="Arial"/>
                    <a:ea typeface="Arial"/>
                    <a:cs typeface="Arial"/>
                    <a:sym typeface="Arial"/>
                  </a:endParaRPr>
                </a:p>
              </p:txBody>
            </p:sp>
            <p:sp>
              <p:nvSpPr>
                <p:cNvPr id="546" name="Google Shape;546;p1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547" name="Google Shape;547;p18"/>
              <p:cNvGrpSpPr/>
              <p:nvPr/>
            </p:nvGrpSpPr>
            <p:grpSpPr>
              <a:xfrm>
                <a:off x="1051307" y="5059482"/>
                <a:ext cx="5700472" cy="278083"/>
                <a:chOff x="571500" y="5165783"/>
                <a:chExt cx="5702300" cy="278172"/>
              </a:xfrm>
            </p:grpSpPr>
            <p:sp>
              <p:nvSpPr>
                <p:cNvPr id="548" name="Google Shape;548;p18"/>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1.4. Xử lý ngôn ngữ tự nhiên (NLP) </a:t>
                  </a:r>
                  <a:endParaRPr/>
                </a:p>
              </p:txBody>
            </p:sp>
            <p:sp>
              <p:nvSpPr>
                <p:cNvPr id="549" name="Google Shape;549;p1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550" name="Google Shape;550;p18"/>
              <p:cNvGrpSpPr/>
              <p:nvPr/>
            </p:nvGrpSpPr>
            <p:grpSpPr>
              <a:xfrm>
                <a:off x="1051307" y="5471508"/>
                <a:ext cx="3588334" cy="278064"/>
                <a:chOff x="1051307" y="5517232"/>
                <a:chExt cx="3588334" cy="278064"/>
              </a:xfrm>
            </p:grpSpPr>
            <p:sp>
              <p:nvSpPr>
                <p:cNvPr id="551" name="Google Shape;551;p18"/>
                <p:cNvSpPr/>
                <p:nvPr/>
              </p:nvSpPr>
              <p:spPr>
                <a:xfrm>
                  <a:off x="1051307" y="5517232"/>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552" name="Google Shape;552;p18"/>
                <p:cNvSpPr/>
                <p:nvPr/>
              </p:nvSpPr>
              <p:spPr>
                <a:xfrm>
                  <a:off x="1234128" y="5518425"/>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1.5. Dữ liệu tuần tự</a:t>
                  </a:r>
                  <a:endParaRPr sz="1799">
                    <a:solidFill>
                      <a:srgbClr val="A5A5A5"/>
                    </a:solidFill>
                    <a:latin typeface="Arial"/>
                    <a:ea typeface="Arial"/>
                    <a:cs typeface="Arial"/>
                    <a:sym typeface="Arial"/>
                  </a:endParaRPr>
                </a:p>
              </p:txBody>
            </p:sp>
          </p:grpSp>
          <p:grpSp>
            <p:nvGrpSpPr>
              <p:cNvPr id="553" name="Google Shape;553;p18"/>
              <p:cNvGrpSpPr/>
              <p:nvPr/>
            </p:nvGrpSpPr>
            <p:grpSpPr>
              <a:xfrm>
                <a:off x="1051307" y="5883515"/>
                <a:ext cx="3408394" cy="278083"/>
                <a:chOff x="1051307" y="5943581"/>
                <a:chExt cx="3408394" cy="278083"/>
              </a:xfrm>
            </p:grpSpPr>
            <p:sp>
              <p:nvSpPr>
                <p:cNvPr id="554" name="Google Shape;554;p18"/>
                <p:cNvSpPr/>
                <p:nvPr/>
              </p:nvSpPr>
              <p:spPr>
                <a:xfrm>
                  <a:off x="1051307" y="594358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555" name="Google Shape;555;p18"/>
                <p:cNvSpPr/>
                <p:nvPr/>
              </p:nvSpPr>
              <p:spPr>
                <a:xfrm>
                  <a:off x="1234128" y="5944754"/>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1.6. Corpus</a:t>
                  </a: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19"/>
          <p:cNvGrpSpPr/>
          <p:nvPr/>
        </p:nvGrpSpPr>
        <p:grpSpPr>
          <a:xfrm>
            <a:off x="450000" y="450000"/>
            <a:ext cx="9018000" cy="276999"/>
            <a:chOff x="450000" y="450000"/>
            <a:chExt cx="9018000" cy="276999"/>
          </a:xfrm>
        </p:grpSpPr>
        <p:sp>
          <p:nvSpPr>
            <p:cNvPr id="562" name="Google Shape;562;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sp>
          <p:nvSpPr>
            <p:cNvPr id="563" name="Google Shape;563;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564" name="Google Shape;564;p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Thu thập dữ liệu từ các tài nguyên khác nhau</a:t>
            </a:r>
            <a:endParaRPr b="1" sz="2400">
              <a:solidFill>
                <a:schemeClr val="dk1"/>
              </a:solidFill>
              <a:latin typeface="Arial"/>
              <a:ea typeface="Arial"/>
              <a:cs typeface="Arial"/>
              <a:sym typeface="Arial"/>
            </a:endParaRPr>
          </a:p>
        </p:txBody>
      </p:sp>
      <p:sp>
        <p:nvSpPr>
          <p:cNvPr id="565" name="Google Shape;565;p19"/>
          <p:cNvSpPr/>
          <p:nvPr/>
        </p:nvSpPr>
        <p:spPr>
          <a:xfrm>
            <a:off x="690612" y="2335583"/>
            <a:ext cx="8632824" cy="104821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Thu thập văn bản là một quá trình quan trọng quyết định chất lượng của dịch vụ phân tích văn bản.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lập kế hoạch chi tiết sau khi xem xét khoảng thời gian, chi phí, khả năng vi phạm thông tin cá nhân và bao gồm các danh mục dữ liệu đáp ứng mục tiêu. Theo kế hoạch, bạn thực hiện kiểm tra trước và tiến hành Thu thập dữ liệu từ các tài nguyên khác nhau.</a:t>
            </a:r>
            <a:endParaRPr sz="1300">
              <a:solidFill>
                <a:srgbClr val="262626"/>
              </a:solidFill>
              <a:latin typeface="Arial"/>
              <a:ea typeface="Arial"/>
              <a:cs typeface="Arial"/>
              <a:sym typeface="Arial"/>
            </a:endParaRPr>
          </a:p>
        </p:txBody>
      </p:sp>
      <p:grpSp>
        <p:nvGrpSpPr>
          <p:cNvPr id="566" name="Google Shape;566;p19"/>
          <p:cNvGrpSpPr/>
          <p:nvPr/>
        </p:nvGrpSpPr>
        <p:grpSpPr>
          <a:xfrm>
            <a:off x="559817" y="1902381"/>
            <a:ext cx="8675409" cy="200055"/>
            <a:chOff x="559817" y="2136914"/>
            <a:chExt cx="9157351" cy="200055"/>
          </a:xfrm>
        </p:grpSpPr>
        <p:sp>
          <p:nvSpPr>
            <p:cNvPr id="567" name="Google Shape;567;p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8" name="Google Shape;568;p19"/>
            <p:cNvSpPr/>
            <p:nvPr/>
          </p:nvSpPr>
          <p:spPr>
            <a:xfrm>
              <a:off x="712182" y="2136914"/>
              <a:ext cx="9004986"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Thu thập văn bản là quá trình lập kế hoạch thu thập tư liệu và tập hợp tư liệu phù hợp với mục tiêu, đặc điểm của nhiệm vụ.</a:t>
              </a:r>
              <a:endParaRPr sz="1300">
                <a:solidFill>
                  <a:srgbClr val="262626"/>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p2"/>
          <p:cNvGrpSpPr/>
          <p:nvPr/>
        </p:nvGrpSpPr>
        <p:grpSpPr>
          <a:xfrm>
            <a:off x="719769" y="2053888"/>
            <a:ext cx="7904051" cy="2815272"/>
            <a:chOff x="720000" y="2051449"/>
            <a:chExt cx="6863223" cy="3155971"/>
          </a:xfrm>
        </p:grpSpPr>
        <p:sp>
          <p:nvSpPr>
            <p:cNvPr id="151" name="Google Shape;151;p2"/>
            <p:cNvSpPr/>
            <p:nvPr/>
          </p:nvSpPr>
          <p:spPr>
            <a:xfrm>
              <a:off x="990000" y="2583296"/>
              <a:ext cx="6593223" cy="186312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000000"/>
                  </a:solidFill>
                  <a:latin typeface="Arial"/>
                  <a:ea typeface="Arial"/>
                  <a:cs typeface="Arial"/>
                  <a:sym typeface="Arial"/>
                </a:rPr>
                <a:t>Xử lý ngôn ngữ tự nhiên và Mô hình ngôn ngữ trong Khai thác văn bản </a:t>
              </a:r>
              <a:endParaRPr/>
            </a:p>
          </p:txBody>
        </p:sp>
        <p:sp>
          <p:nvSpPr>
            <p:cNvPr id="152" name="Google Shape;152;p2"/>
            <p:cNvSpPr/>
            <p:nvPr/>
          </p:nvSpPr>
          <p:spPr>
            <a:xfrm>
              <a:off x="990000" y="4845290"/>
              <a:ext cx="3710016" cy="36213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099"/>
                <a:buFont typeface="Arial"/>
                <a:buNone/>
              </a:pPr>
              <a:r>
                <a:rPr b="1" i="0" lang="en-US" sz="2099" u="none" cap="none" strike="noStrike">
                  <a:solidFill>
                    <a:srgbClr val="1428A0"/>
                  </a:solidFill>
                  <a:latin typeface="Arial"/>
                  <a:ea typeface="Arial"/>
                  <a:cs typeface="Arial"/>
                  <a:sym typeface="Arial"/>
                </a:rPr>
                <a:t>Trí tuệ Nhân tạo</a:t>
              </a:r>
              <a:endParaRPr b="1" i="0" sz="2099" u="none" cap="none" strike="noStrike">
                <a:solidFill>
                  <a:srgbClr val="1428A0"/>
                </a:solidFill>
                <a:latin typeface="Arial"/>
                <a:ea typeface="Arial"/>
                <a:cs typeface="Arial"/>
                <a:sym typeface="Arial"/>
              </a:endParaRPr>
            </a:p>
          </p:txBody>
        </p:sp>
        <p:sp>
          <p:nvSpPr>
            <p:cNvPr id="153" name="Google Shape;153;p2"/>
            <p:cNvSpPr/>
            <p:nvPr/>
          </p:nvSpPr>
          <p:spPr>
            <a:xfrm>
              <a:off x="990000" y="2051449"/>
              <a:ext cx="5479711" cy="34487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999" u="none" cap="none" strike="noStrike">
                  <a:solidFill>
                    <a:srgbClr val="7F7F7F"/>
                  </a:solidFill>
                  <a:latin typeface="Arial"/>
                  <a:ea typeface="Arial"/>
                  <a:cs typeface="Arial"/>
                  <a:sym typeface="Arial"/>
                </a:rPr>
                <a:t>Chương 7. </a:t>
              </a:r>
              <a:endParaRPr b="1" i="0" sz="5398" u="none" cap="none" strike="noStrike">
                <a:solidFill>
                  <a:srgbClr val="7F7F7F"/>
                </a:solidFill>
                <a:latin typeface="Arial"/>
                <a:ea typeface="Arial"/>
                <a:cs typeface="Arial"/>
                <a:sym typeface="Arial"/>
              </a:endParaRPr>
            </a:p>
          </p:txBody>
        </p:sp>
        <p:sp>
          <p:nvSpPr>
            <p:cNvPr id="154" name="Google Shape;154;p2"/>
            <p:cNvSpPr/>
            <p:nvPr/>
          </p:nvSpPr>
          <p:spPr>
            <a:xfrm>
              <a:off x="720000" y="2095275"/>
              <a:ext cx="60008" cy="1577703"/>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sp>
          <p:nvSpPr>
            <p:cNvPr id="155" name="Google Shape;155;p2"/>
            <p:cNvSpPr/>
            <p:nvPr/>
          </p:nvSpPr>
          <p:spPr>
            <a:xfrm>
              <a:off x="720000" y="486476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grpSp>
        <p:nvGrpSpPr>
          <p:cNvPr id="574" name="Google Shape;574;p20"/>
          <p:cNvGrpSpPr/>
          <p:nvPr/>
        </p:nvGrpSpPr>
        <p:grpSpPr>
          <a:xfrm>
            <a:off x="450000" y="450000"/>
            <a:ext cx="9018000" cy="276999"/>
            <a:chOff x="450000" y="450000"/>
            <a:chExt cx="9018000" cy="276999"/>
          </a:xfrm>
        </p:grpSpPr>
        <p:sp>
          <p:nvSpPr>
            <p:cNvPr id="575" name="Google Shape;575;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sp>
          <p:nvSpPr>
            <p:cNvPr id="576" name="Google Shape;576;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577" name="Google Shape;577;p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Thu thập dữ liệu từ các tài nguyên khác nhau</a:t>
            </a:r>
            <a:endParaRPr b="1" sz="2400">
              <a:solidFill>
                <a:schemeClr val="dk1"/>
              </a:solidFill>
              <a:latin typeface="Arial"/>
              <a:ea typeface="Arial"/>
              <a:cs typeface="Arial"/>
              <a:sym typeface="Arial"/>
            </a:endParaRPr>
          </a:p>
        </p:txBody>
      </p:sp>
      <p:sp>
        <p:nvSpPr>
          <p:cNvPr id="578" name="Google Shape;578;p20"/>
          <p:cNvSpPr/>
          <p:nvPr/>
        </p:nvSpPr>
        <p:spPr>
          <a:xfrm>
            <a:off x="690612" y="2335583"/>
            <a:ext cx="8632824"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kỹ thuật thu thập khác nhau được sử dụng tùy theo loại dữ liệu và tính năng. Các kỹ thuật chính được liệt kê dưới đây.</a:t>
            </a:r>
            <a:endParaRPr sz="1300">
              <a:solidFill>
                <a:srgbClr val="262626"/>
              </a:solidFill>
              <a:latin typeface="Arial"/>
              <a:ea typeface="Arial"/>
              <a:cs typeface="Arial"/>
              <a:sym typeface="Arial"/>
            </a:endParaRPr>
          </a:p>
        </p:txBody>
      </p:sp>
      <p:grpSp>
        <p:nvGrpSpPr>
          <p:cNvPr id="579" name="Google Shape;579;p20"/>
          <p:cNvGrpSpPr/>
          <p:nvPr/>
        </p:nvGrpSpPr>
        <p:grpSpPr>
          <a:xfrm>
            <a:off x="559817" y="1902381"/>
            <a:ext cx="8675409" cy="200055"/>
            <a:chOff x="559817" y="2136914"/>
            <a:chExt cx="9157351" cy="200055"/>
          </a:xfrm>
        </p:grpSpPr>
        <p:sp>
          <p:nvSpPr>
            <p:cNvPr id="580" name="Google Shape;580;p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1" name="Google Shape;581;p20"/>
            <p:cNvSpPr/>
            <p:nvPr/>
          </p:nvSpPr>
          <p:spPr>
            <a:xfrm>
              <a:off x="712182" y="2136914"/>
              <a:ext cx="9004986"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Thu thập văn bản là quá trình lập kế hoạch thu thập tư liệu và tập hợp tư liệu phù hợp với mục tiêu, đặc điểm của nhiệm vụ.</a:t>
              </a:r>
              <a:endParaRPr sz="1300">
                <a:solidFill>
                  <a:srgbClr val="262626"/>
                </a:solidFill>
                <a:latin typeface="Arial"/>
                <a:ea typeface="Arial"/>
                <a:cs typeface="Arial"/>
                <a:sym typeface="Arial"/>
              </a:endParaRPr>
            </a:p>
          </p:txBody>
        </p:sp>
      </p:grpSp>
      <p:graphicFrame>
        <p:nvGraphicFramePr>
          <p:cNvPr id="582" name="Google Shape;582;p20"/>
          <p:cNvGraphicFramePr/>
          <p:nvPr/>
        </p:nvGraphicFramePr>
        <p:xfrm>
          <a:off x="655166" y="2774032"/>
          <a:ext cx="3000000" cy="3000000"/>
        </p:xfrm>
        <a:graphic>
          <a:graphicData uri="http://schemas.openxmlformats.org/drawingml/2006/table">
            <a:tbl>
              <a:tblPr bandRow="1" firstRow="1">
                <a:noFill/>
                <a:tableStyleId>{1C1C8594-2FCC-4FF6-A01D-A591534C84FB}</a:tableStyleId>
              </a:tblPr>
              <a:tblGrid>
                <a:gridCol w="1388900"/>
                <a:gridCol w="6003700"/>
                <a:gridCol w="1296150"/>
              </a:tblGrid>
              <a:tr h="295925">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Kỹ thuật</a:t>
                      </a:r>
                      <a:endParaRPr b="1"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Đặc tính</a:t>
                      </a:r>
                      <a:endParaRPr b="1" sz="1200" u="none" cap="none" strike="noStrike">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Loại dữ liệu</a:t>
                      </a:r>
                      <a:endParaRPr b="1" sz="1200" u="none" cap="none" strike="noStrike">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r>
              <a:tr h="6904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Crawling</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Thu thập tài liệu web và thông tin trên web, chẳng hạn như phương tiện truyền thông xã hội, tin tức và thông tin web</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Theo liên kết URL và thu thập lặp đi lặp lại</a:t>
                      </a:r>
                      <a:endParaRPr sz="1200" u="none" cap="none" strike="noStrike">
                        <a:solidFill>
                          <a:schemeClr val="dk1"/>
                        </a:solidFill>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tài liệu web</a:t>
                      </a:r>
                      <a:endParaRPr sz="1200" u="none" cap="none" strike="noStrike">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29592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Scraping</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Thu thập thông tin từ một trang web (hoặc tài liệu)</a:t>
                      </a:r>
                      <a:endParaRPr sz="1200" u="none" cap="none" strike="noStrike">
                        <a:solidFill>
                          <a:schemeClr val="dk1"/>
                        </a:solidFill>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tài liệu web</a:t>
                      </a:r>
                      <a:endParaRPr sz="1200" u="none" cap="none" strike="noStrike">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6904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FTP</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Truyền và nhận tệp từ máy chủ internet bằng giao thức TCP/IP</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Cân nhắc sử dụng SFTP để tăng cường bảo mật</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Cân nhắc việc xây dựng mạng riêng cho các máy chủ được liên kết</a:t>
                      </a:r>
                      <a:endParaRPr sz="1200" u="none" cap="none" strike="noStrike">
                        <a:solidFill>
                          <a:schemeClr val="dk1"/>
                        </a:solidFill>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Tệp</a:t>
                      </a:r>
                      <a:endParaRPr sz="1200" u="none" cap="none" strike="noStrike">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4932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Open API</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Cung cấp phương pháp thu thập dữ liệu với API mở cho phép dễ dàng truy cập vào dịch vụ, thông tin và dữ liệu.</a:t>
                      </a:r>
                      <a:endParaRPr sz="1200" u="none" cap="none" strike="noStrike">
                        <a:solidFill>
                          <a:schemeClr val="dk1"/>
                        </a:solidFill>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Dữ liệu thời gian thực</a:t>
                      </a:r>
                      <a:endParaRPr sz="1200" u="none" cap="none" strike="noStrike">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49320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RSS</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Giao thức phân phối nội dung dựa trên XML cho phép chia sẻ thông tin dựa trên web cập nhật</a:t>
                      </a:r>
                      <a:endParaRPr sz="1200" u="none" cap="none" strike="noStrike">
                        <a:solidFill>
                          <a:schemeClr val="dk1"/>
                        </a:solidFill>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Nội dung</a:t>
                      </a:r>
                      <a:endParaRPr sz="1200" u="none" cap="none" strike="noStrike">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grpSp>
        <p:nvGrpSpPr>
          <p:cNvPr id="588" name="Google Shape;588;p21"/>
          <p:cNvGrpSpPr/>
          <p:nvPr/>
        </p:nvGrpSpPr>
        <p:grpSpPr>
          <a:xfrm>
            <a:off x="450000" y="450000"/>
            <a:ext cx="9018000" cy="276999"/>
            <a:chOff x="450000" y="450000"/>
            <a:chExt cx="9018000" cy="276999"/>
          </a:xfrm>
        </p:grpSpPr>
        <p:sp>
          <p:nvSpPr>
            <p:cNvPr id="589" name="Google Shape;589;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sp>
          <p:nvSpPr>
            <p:cNvPr id="590" name="Google Shape;590;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591" name="Google Shape;591;p21"/>
          <p:cNvSpPr/>
          <p:nvPr/>
        </p:nvSpPr>
        <p:spPr>
          <a:xfrm>
            <a:off x="712182" y="2219332"/>
            <a:ext cx="8632824"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này không sao khi đã biết URL chính xác.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cần đăng nhập, hãy sử dụng thư viện Selenium để thay thế.</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Nội dung HTML mà không cần phân tích cú pháp.</a:t>
            </a:r>
            <a:endParaRPr sz="1300">
              <a:solidFill>
                <a:srgbClr val="262626"/>
              </a:solidFill>
              <a:latin typeface="Arial"/>
              <a:ea typeface="Arial"/>
              <a:cs typeface="Arial"/>
              <a:sym typeface="Arial"/>
            </a:endParaRPr>
          </a:p>
        </p:txBody>
      </p:sp>
      <p:sp>
        <p:nvSpPr>
          <p:cNvPr id="592" name="Google Shape;592;p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Dữ liệu văn bản từ trang web</a:t>
            </a:r>
            <a:endParaRPr/>
          </a:p>
        </p:txBody>
      </p:sp>
      <p:grpSp>
        <p:nvGrpSpPr>
          <p:cNvPr id="593" name="Google Shape;593;p21"/>
          <p:cNvGrpSpPr/>
          <p:nvPr/>
        </p:nvGrpSpPr>
        <p:grpSpPr>
          <a:xfrm>
            <a:off x="559817" y="1902381"/>
            <a:ext cx="8783192" cy="215444"/>
            <a:chOff x="559817" y="2136914"/>
            <a:chExt cx="8783192" cy="215444"/>
          </a:xfrm>
        </p:grpSpPr>
        <p:sp>
          <p:nvSpPr>
            <p:cNvPr id="594" name="Google Shape;594;p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5" name="Google Shape;595;p2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trang web có thư viện Yêu cầu</a:t>
              </a:r>
              <a:endParaRPr b="1" sz="1400">
                <a:solidFill>
                  <a:srgbClr val="FF4337"/>
                </a:solidFill>
                <a:latin typeface="Arial"/>
                <a:ea typeface="Arial"/>
                <a:cs typeface="Arial"/>
                <a:sym typeface="Arial"/>
              </a:endParaRPr>
            </a:p>
          </p:txBody>
        </p:sp>
      </p:grpSp>
      <p:grpSp>
        <p:nvGrpSpPr>
          <p:cNvPr id="596" name="Google Shape;596;p21"/>
          <p:cNvGrpSpPr/>
          <p:nvPr/>
        </p:nvGrpSpPr>
        <p:grpSpPr>
          <a:xfrm>
            <a:off x="557644" y="4425181"/>
            <a:ext cx="8782050" cy="715933"/>
            <a:chOff x="568325" y="5114926"/>
            <a:chExt cx="8782050" cy="739789"/>
          </a:xfrm>
        </p:grpSpPr>
        <p:sp>
          <p:nvSpPr>
            <p:cNvPr id="597" name="Google Shape;597;p21"/>
            <p:cNvSpPr/>
            <p:nvPr/>
          </p:nvSpPr>
          <p:spPr>
            <a:xfrm>
              <a:off x="568325" y="5114926"/>
              <a:ext cx="8782050" cy="7397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8" name="Google Shape;598;p21"/>
            <p:cNvGrpSpPr/>
            <p:nvPr/>
          </p:nvGrpSpPr>
          <p:grpSpPr>
            <a:xfrm>
              <a:off x="675835" y="5210921"/>
              <a:ext cx="2918106" cy="302131"/>
              <a:chOff x="732985" y="5582396"/>
              <a:chExt cx="2918106" cy="302131"/>
            </a:xfrm>
          </p:grpSpPr>
          <p:pic>
            <p:nvPicPr>
              <p:cNvPr descr="Byte - Free electronics icons" id="599" name="Google Shape;599;p21"/>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00" name="Google Shape;600;p21"/>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a:t>
                </a:r>
                <a:endParaRPr b="1" sz="1300">
                  <a:solidFill>
                    <a:srgbClr val="262626"/>
                  </a:solidFill>
                  <a:latin typeface="Arial"/>
                  <a:ea typeface="Arial"/>
                  <a:cs typeface="Arial"/>
                  <a:sym typeface="Arial"/>
                </a:endParaRPr>
              </a:p>
            </p:txBody>
          </p:sp>
        </p:grpSp>
        <p:sp>
          <p:nvSpPr>
            <p:cNvPr id="601" name="Google Shape;601;p21"/>
            <p:cNvSpPr txBox="1"/>
            <p:nvPr/>
          </p:nvSpPr>
          <p:spPr>
            <a:xfrm>
              <a:off x="1035256" y="5556975"/>
              <a:ext cx="8281138" cy="20672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Nếu status code là 200 thì OK.</a:t>
              </a:r>
              <a:endParaRPr sz="1300">
                <a:solidFill>
                  <a:srgbClr val="262626"/>
                </a:solidFill>
                <a:latin typeface="Arial"/>
                <a:ea typeface="Arial"/>
                <a:cs typeface="Arial"/>
                <a:sym typeface="Arial"/>
              </a:endParaRPr>
            </a:p>
          </p:txBody>
        </p:sp>
      </p:grpSp>
      <p:grpSp>
        <p:nvGrpSpPr>
          <p:cNvPr id="602" name="Google Shape;602;p21"/>
          <p:cNvGrpSpPr/>
          <p:nvPr/>
        </p:nvGrpSpPr>
        <p:grpSpPr>
          <a:xfrm>
            <a:off x="558296" y="3241051"/>
            <a:ext cx="8782050" cy="1089167"/>
            <a:chOff x="558296" y="3545161"/>
            <a:chExt cx="8782050" cy="1089167"/>
          </a:xfrm>
        </p:grpSpPr>
        <p:sp>
          <p:nvSpPr>
            <p:cNvPr id="603" name="Google Shape;603;p21"/>
            <p:cNvSpPr/>
            <p:nvPr/>
          </p:nvSpPr>
          <p:spPr>
            <a:xfrm>
              <a:off x="558296" y="3545161"/>
              <a:ext cx="8782050" cy="10891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4" name="Google Shape;604;p21"/>
            <p:cNvPicPr preferRelativeResize="0"/>
            <p:nvPr/>
          </p:nvPicPr>
          <p:blipFill rotWithShape="1">
            <a:blip r:embed="rId4">
              <a:alphaModFix/>
            </a:blip>
            <a:srcRect b="-670" l="-2508" r="16322" t="671"/>
            <a:stretch/>
          </p:blipFill>
          <p:spPr>
            <a:xfrm>
              <a:off x="712183" y="3658188"/>
              <a:ext cx="8627512" cy="898966"/>
            </a:xfrm>
            <a:prstGeom prst="rect">
              <a:avLst/>
            </a:prstGeom>
            <a:noFill/>
            <a:ln>
              <a:noFill/>
            </a:ln>
          </p:spPr>
        </p:pic>
        <p:sp>
          <p:nvSpPr>
            <p:cNvPr id="605" name="Google Shape;605;p21"/>
            <p:cNvSpPr/>
            <p:nvPr/>
          </p:nvSpPr>
          <p:spPr>
            <a:xfrm>
              <a:off x="645560" y="3637956"/>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2"/>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HTML đã tải xuống phải được phân tích cú pháp để truy cập nội dung mong muốn.</a:t>
            </a:r>
            <a:endParaRPr sz="1300">
              <a:solidFill>
                <a:srgbClr val="262626"/>
              </a:solidFill>
              <a:latin typeface="Arial"/>
              <a:ea typeface="Arial"/>
              <a:cs typeface="Arial"/>
              <a:sym typeface="Arial"/>
            </a:endParaRPr>
          </a:p>
        </p:txBody>
      </p:sp>
      <p:grpSp>
        <p:nvGrpSpPr>
          <p:cNvPr id="612" name="Google Shape;612;p22"/>
          <p:cNvGrpSpPr/>
          <p:nvPr/>
        </p:nvGrpSpPr>
        <p:grpSpPr>
          <a:xfrm>
            <a:off x="559817" y="1484784"/>
            <a:ext cx="8783192" cy="191328"/>
            <a:chOff x="559817" y="2136914"/>
            <a:chExt cx="8783192" cy="191328"/>
          </a:xfrm>
        </p:grpSpPr>
        <p:sp>
          <p:nvSpPr>
            <p:cNvPr id="613" name="Google Shape;613;p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4" name="Google Shape;614;p22"/>
            <p:cNvSpPr/>
            <p:nvPr/>
          </p:nvSpPr>
          <p:spPr>
            <a:xfrm>
              <a:off x="712182" y="2136914"/>
              <a:ext cx="863082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Phân tích cú pháp HTML bằng thư viện BeautifulSoup4:</a:t>
              </a:r>
              <a:endParaRPr sz="1200">
                <a:solidFill>
                  <a:srgbClr val="262626"/>
                </a:solidFill>
                <a:latin typeface="Arial"/>
                <a:ea typeface="Arial"/>
                <a:cs typeface="Arial"/>
                <a:sym typeface="Arial"/>
              </a:endParaRPr>
            </a:p>
          </p:txBody>
        </p:sp>
      </p:grpSp>
      <p:grpSp>
        <p:nvGrpSpPr>
          <p:cNvPr id="615" name="Google Shape;615;p22"/>
          <p:cNvGrpSpPr/>
          <p:nvPr/>
        </p:nvGrpSpPr>
        <p:grpSpPr>
          <a:xfrm>
            <a:off x="557644" y="4113118"/>
            <a:ext cx="8782050" cy="715933"/>
            <a:chOff x="568325" y="5114926"/>
            <a:chExt cx="8782050" cy="739789"/>
          </a:xfrm>
        </p:grpSpPr>
        <p:sp>
          <p:nvSpPr>
            <p:cNvPr id="616" name="Google Shape;616;p22"/>
            <p:cNvSpPr/>
            <p:nvPr/>
          </p:nvSpPr>
          <p:spPr>
            <a:xfrm>
              <a:off x="568325" y="5114926"/>
              <a:ext cx="8782050" cy="7397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7" name="Google Shape;617;p22"/>
            <p:cNvGrpSpPr/>
            <p:nvPr/>
          </p:nvGrpSpPr>
          <p:grpSpPr>
            <a:xfrm>
              <a:off x="675835" y="5210921"/>
              <a:ext cx="2918106" cy="302131"/>
              <a:chOff x="732985" y="5582396"/>
              <a:chExt cx="2918106" cy="302131"/>
            </a:xfrm>
          </p:grpSpPr>
          <p:pic>
            <p:nvPicPr>
              <p:cNvPr descr="Byte - Free electronics icons" id="618" name="Google Shape;618;p22"/>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19" name="Google Shape;619;p22"/>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a:t>
                </a:r>
                <a:endParaRPr b="1" sz="1300">
                  <a:solidFill>
                    <a:srgbClr val="262626"/>
                  </a:solidFill>
                  <a:latin typeface="Arial"/>
                  <a:ea typeface="Arial"/>
                  <a:cs typeface="Arial"/>
                  <a:sym typeface="Arial"/>
                </a:endParaRPr>
              </a:p>
            </p:txBody>
          </p:sp>
        </p:grpSp>
        <p:sp>
          <p:nvSpPr>
            <p:cNvPr id="620" name="Google Shape;620;p22"/>
            <p:cNvSpPr txBox="1"/>
            <p:nvPr/>
          </p:nvSpPr>
          <p:spPr>
            <a:xfrm>
              <a:off x="1035256" y="5556975"/>
              <a:ext cx="8281138" cy="20672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Trả về một đối tượng BeautifulSoup.</a:t>
              </a:r>
              <a:endParaRPr sz="1300">
                <a:solidFill>
                  <a:srgbClr val="262626"/>
                </a:solidFill>
                <a:latin typeface="Arial"/>
                <a:ea typeface="Arial"/>
                <a:cs typeface="Arial"/>
                <a:sym typeface="Arial"/>
              </a:endParaRPr>
            </a:p>
          </p:txBody>
        </p:sp>
      </p:grpSp>
      <p:grpSp>
        <p:nvGrpSpPr>
          <p:cNvPr id="621" name="Google Shape;621;p22"/>
          <p:cNvGrpSpPr/>
          <p:nvPr/>
        </p:nvGrpSpPr>
        <p:grpSpPr>
          <a:xfrm>
            <a:off x="450000" y="450000"/>
            <a:ext cx="9018000" cy="276999"/>
            <a:chOff x="450000" y="450000"/>
            <a:chExt cx="9018000" cy="276999"/>
          </a:xfrm>
        </p:grpSpPr>
        <p:sp>
          <p:nvSpPr>
            <p:cNvPr id="622" name="Google Shape;622;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sp>
          <p:nvSpPr>
            <p:cNvPr id="623" name="Google Shape;623;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624" name="Google Shape;624;p22"/>
          <p:cNvGrpSpPr/>
          <p:nvPr/>
        </p:nvGrpSpPr>
        <p:grpSpPr>
          <a:xfrm>
            <a:off x="558296" y="2195006"/>
            <a:ext cx="8782050" cy="1809247"/>
            <a:chOff x="558296" y="2570308"/>
            <a:chExt cx="8782050" cy="1809247"/>
          </a:xfrm>
        </p:grpSpPr>
        <p:grpSp>
          <p:nvGrpSpPr>
            <p:cNvPr id="625" name="Google Shape;625;p22"/>
            <p:cNvGrpSpPr/>
            <p:nvPr/>
          </p:nvGrpSpPr>
          <p:grpSpPr>
            <a:xfrm>
              <a:off x="558296" y="2570308"/>
              <a:ext cx="8782050" cy="1809247"/>
              <a:chOff x="558296" y="2570308"/>
              <a:chExt cx="8782050" cy="1809247"/>
            </a:xfrm>
          </p:grpSpPr>
          <p:sp>
            <p:nvSpPr>
              <p:cNvPr id="626" name="Google Shape;626;p22"/>
              <p:cNvSpPr/>
              <p:nvPr/>
            </p:nvSpPr>
            <p:spPr>
              <a:xfrm>
                <a:off x="558296" y="2570308"/>
                <a:ext cx="8782050" cy="18092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7" name="Google Shape;627;p22"/>
              <p:cNvPicPr preferRelativeResize="0"/>
              <p:nvPr/>
            </p:nvPicPr>
            <p:blipFill rotWithShape="1">
              <a:blip r:embed="rId4">
                <a:alphaModFix/>
              </a:blip>
              <a:srcRect b="0" l="0" r="17591" t="0"/>
              <a:stretch/>
            </p:blipFill>
            <p:spPr>
              <a:xfrm>
                <a:off x="951157" y="2682535"/>
                <a:ext cx="8388537" cy="1592477"/>
              </a:xfrm>
              <a:prstGeom prst="rect">
                <a:avLst/>
              </a:prstGeom>
              <a:noFill/>
              <a:ln>
                <a:noFill/>
              </a:ln>
            </p:spPr>
          </p:pic>
        </p:grpSp>
        <p:sp>
          <p:nvSpPr>
            <p:cNvPr id="628" name="Google Shape;628;p22"/>
            <p:cNvSpPr/>
            <p:nvPr/>
          </p:nvSpPr>
          <p:spPr>
            <a:xfrm>
              <a:off x="665154" y="268253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635" name="Google Shape;635;p23"/>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HTML đã tải xuống phải được phân tích cú pháp để truy cập nội dung mong muốn.</a:t>
            </a:r>
            <a:endParaRPr sz="1300">
              <a:solidFill>
                <a:srgbClr val="262626"/>
              </a:solidFill>
              <a:latin typeface="Arial"/>
              <a:ea typeface="Arial"/>
              <a:cs typeface="Arial"/>
              <a:sym typeface="Arial"/>
            </a:endParaRPr>
          </a:p>
        </p:txBody>
      </p:sp>
      <p:grpSp>
        <p:nvGrpSpPr>
          <p:cNvPr id="636" name="Google Shape;636;p23"/>
          <p:cNvGrpSpPr/>
          <p:nvPr/>
        </p:nvGrpSpPr>
        <p:grpSpPr>
          <a:xfrm>
            <a:off x="559817" y="1484784"/>
            <a:ext cx="8783192" cy="191328"/>
            <a:chOff x="559817" y="2136914"/>
            <a:chExt cx="8783192" cy="191328"/>
          </a:xfrm>
        </p:grpSpPr>
        <p:sp>
          <p:nvSpPr>
            <p:cNvPr id="637" name="Google Shape;637;p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8" name="Google Shape;638;p23"/>
            <p:cNvSpPr/>
            <p:nvPr/>
          </p:nvSpPr>
          <p:spPr>
            <a:xfrm>
              <a:off x="712182" y="2136914"/>
              <a:ext cx="863082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Phân tích cú pháp HTML bằng thư viện BeautifulSoup4:</a:t>
              </a:r>
              <a:endParaRPr sz="1200">
                <a:solidFill>
                  <a:srgbClr val="262626"/>
                </a:solidFill>
                <a:latin typeface="Arial"/>
                <a:ea typeface="Arial"/>
                <a:cs typeface="Arial"/>
                <a:sym typeface="Arial"/>
              </a:endParaRPr>
            </a:p>
          </p:txBody>
        </p:sp>
      </p:grpSp>
      <p:grpSp>
        <p:nvGrpSpPr>
          <p:cNvPr id="639" name="Google Shape;639;p23"/>
          <p:cNvGrpSpPr/>
          <p:nvPr/>
        </p:nvGrpSpPr>
        <p:grpSpPr>
          <a:xfrm>
            <a:off x="557644" y="4106555"/>
            <a:ext cx="8782050" cy="715933"/>
            <a:chOff x="568325" y="5114926"/>
            <a:chExt cx="8782050" cy="739789"/>
          </a:xfrm>
        </p:grpSpPr>
        <p:sp>
          <p:nvSpPr>
            <p:cNvPr id="640" name="Google Shape;640;p23"/>
            <p:cNvSpPr/>
            <p:nvPr/>
          </p:nvSpPr>
          <p:spPr>
            <a:xfrm>
              <a:off x="568325" y="5114926"/>
              <a:ext cx="8782050" cy="7397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41" name="Google Shape;641;p23"/>
            <p:cNvGrpSpPr/>
            <p:nvPr/>
          </p:nvGrpSpPr>
          <p:grpSpPr>
            <a:xfrm>
              <a:off x="675835" y="5210921"/>
              <a:ext cx="2918106" cy="302131"/>
              <a:chOff x="732985" y="5582396"/>
              <a:chExt cx="2918106" cy="302131"/>
            </a:xfrm>
          </p:grpSpPr>
          <p:pic>
            <p:nvPicPr>
              <p:cNvPr descr="Byte - Free electronics icons" id="642" name="Google Shape;642;p23"/>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43" name="Google Shape;643;p23"/>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a:t>
                </a:r>
                <a:endParaRPr b="1" sz="1300">
                  <a:solidFill>
                    <a:srgbClr val="262626"/>
                  </a:solidFill>
                  <a:latin typeface="Arial"/>
                  <a:ea typeface="Arial"/>
                  <a:cs typeface="Arial"/>
                  <a:sym typeface="Arial"/>
                </a:endParaRPr>
              </a:p>
            </p:txBody>
          </p:sp>
        </p:grpSp>
        <p:sp>
          <p:nvSpPr>
            <p:cNvPr id="644" name="Google Shape;644;p23"/>
            <p:cNvSpPr txBox="1"/>
            <p:nvPr/>
          </p:nvSpPr>
          <p:spPr>
            <a:xfrm>
              <a:off x="1035256" y="5556975"/>
              <a:ext cx="8281138" cy="20672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Nhận tất cả các đoạn văn.</a:t>
              </a:r>
              <a:endParaRPr sz="1300">
                <a:solidFill>
                  <a:srgbClr val="262626"/>
                </a:solidFill>
                <a:latin typeface="Arial"/>
                <a:ea typeface="Arial"/>
                <a:cs typeface="Arial"/>
                <a:sym typeface="Arial"/>
              </a:endParaRPr>
            </a:p>
          </p:txBody>
        </p:sp>
      </p:grpSp>
      <p:sp>
        <p:nvSpPr>
          <p:cNvPr id="645" name="Google Shape;645;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grpSp>
        <p:nvGrpSpPr>
          <p:cNvPr id="646" name="Google Shape;646;p23"/>
          <p:cNvGrpSpPr/>
          <p:nvPr/>
        </p:nvGrpSpPr>
        <p:grpSpPr>
          <a:xfrm>
            <a:off x="558296" y="2201275"/>
            <a:ext cx="8782050" cy="1809247"/>
            <a:chOff x="558296" y="2570308"/>
            <a:chExt cx="8782050" cy="1809247"/>
          </a:xfrm>
        </p:grpSpPr>
        <p:grpSp>
          <p:nvGrpSpPr>
            <p:cNvPr id="647" name="Google Shape;647;p23"/>
            <p:cNvGrpSpPr/>
            <p:nvPr/>
          </p:nvGrpSpPr>
          <p:grpSpPr>
            <a:xfrm>
              <a:off x="558296" y="2570308"/>
              <a:ext cx="8782050" cy="1809247"/>
              <a:chOff x="558296" y="2570308"/>
              <a:chExt cx="8782050" cy="1809247"/>
            </a:xfrm>
          </p:grpSpPr>
          <p:sp>
            <p:nvSpPr>
              <p:cNvPr id="648" name="Google Shape;648;p23"/>
              <p:cNvSpPr/>
              <p:nvPr/>
            </p:nvSpPr>
            <p:spPr>
              <a:xfrm>
                <a:off x="558296" y="2570308"/>
                <a:ext cx="8782050" cy="18092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9" name="Google Shape;649;p23"/>
              <p:cNvPicPr preferRelativeResize="0"/>
              <p:nvPr/>
            </p:nvPicPr>
            <p:blipFill rotWithShape="1">
              <a:blip r:embed="rId4">
                <a:alphaModFix/>
              </a:blip>
              <a:srcRect b="0" l="0" r="17365" t="0"/>
              <a:stretch/>
            </p:blipFill>
            <p:spPr>
              <a:xfrm>
                <a:off x="923935" y="2682535"/>
                <a:ext cx="8415759" cy="1592477"/>
              </a:xfrm>
              <a:prstGeom prst="rect">
                <a:avLst/>
              </a:prstGeom>
              <a:noFill/>
              <a:ln>
                <a:noFill/>
              </a:ln>
            </p:spPr>
          </p:pic>
        </p:grpSp>
        <p:sp>
          <p:nvSpPr>
            <p:cNvPr id="650" name="Google Shape;650;p23"/>
            <p:cNvSpPr/>
            <p:nvPr/>
          </p:nvSpPr>
          <p:spPr>
            <a:xfrm>
              <a:off x="643614" y="2670891"/>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4"/>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Nên phân tích cú pháp HTML đã tải về để truy cập nội dung mong muốn.​</a:t>
            </a:r>
            <a:endParaRPr/>
          </a:p>
        </p:txBody>
      </p:sp>
      <p:grpSp>
        <p:nvGrpSpPr>
          <p:cNvPr id="657" name="Google Shape;657;p24"/>
          <p:cNvGrpSpPr/>
          <p:nvPr/>
        </p:nvGrpSpPr>
        <p:grpSpPr>
          <a:xfrm>
            <a:off x="559817" y="1484784"/>
            <a:ext cx="8783192" cy="191328"/>
            <a:chOff x="559817" y="2136914"/>
            <a:chExt cx="8783192" cy="191328"/>
          </a:xfrm>
        </p:grpSpPr>
        <p:sp>
          <p:nvSpPr>
            <p:cNvPr id="658" name="Google Shape;658;p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9" name="Google Shape;659;p24"/>
            <p:cNvSpPr/>
            <p:nvPr/>
          </p:nvSpPr>
          <p:spPr>
            <a:xfrm>
              <a:off x="712182" y="2136914"/>
              <a:ext cx="863082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Phân tích cú pháp HTML bằng thư viện BeautifulSoup4:​</a:t>
              </a:r>
              <a:endParaRPr sz="1200">
                <a:solidFill>
                  <a:srgbClr val="262626"/>
                </a:solidFill>
                <a:latin typeface="Arial"/>
                <a:ea typeface="Arial"/>
                <a:cs typeface="Arial"/>
                <a:sym typeface="Arial"/>
              </a:endParaRPr>
            </a:p>
          </p:txBody>
        </p:sp>
      </p:grpSp>
      <p:grpSp>
        <p:nvGrpSpPr>
          <p:cNvPr id="660" name="Google Shape;660;p24"/>
          <p:cNvGrpSpPr/>
          <p:nvPr/>
        </p:nvGrpSpPr>
        <p:grpSpPr>
          <a:xfrm>
            <a:off x="557644" y="4117188"/>
            <a:ext cx="8782050" cy="715933"/>
            <a:chOff x="568325" y="5114926"/>
            <a:chExt cx="8782050" cy="739789"/>
          </a:xfrm>
        </p:grpSpPr>
        <p:sp>
          <p:nvSpPr>
            <p:cNvPr id="661" name="Google Shape;661;p24"/>
            <p:cNvSpPr/>
            <p:nvPr/>
          </p:nvSpPr>
          <p:spPr>
            <a:xfrm>
              <a:off x="568325" y="5114926"/>
              <a:ext cx="8782050" cy="7397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62" name="Google Shape;662;p24"/>
            <p:cNvGrpSpPr/>
            <p:nvPr/>
          </p:nvGrpSpPr>
          <p:grpSpPr>
            <a:xfrm>
              <a:off x="675835" y="5210921"/>
              <a:ext cx="2918106" cy="302131"/>
              <a:chOff x="732985" y="5582396"/>
              <a:chExt cx="2918106" cy="302131"/>
            </a:xfrm>
          </p:grpSpPr>
          <p:pic>
            <p:nvPicPr>
              <p:cNvPr descr="Byte - Free electronics icons" id="663" name="Google Shape;663;p24"/>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664" name="Google Shape;664;p24"/>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1-7</a:t>
                </a:r>
                <a:endParaRPr b="1" sz="1300">
                  <a:solidFill>
                    <a:srgbClr val="262626"/>
                  </a:solidFill>
                  <a:latin typeface="Arial"/>
                  <a:ea typeface="Arial"/>
                  <a:cs typeface="Arial"/>
                  <a:sym typeface="Arial"/>
                </a:endParaRPr>
              </a:p>
            </p:txBody>
          </p:sp>
        </p:grpSp>
        <p:sp>
          <p:nvSpPr>
            <p:cNvPr id="665" name="Google Shape;665;p24"/>
            <p:cNvSpPr txBox="1"/>
            <p:nvPr/>
          </p:nvSpPr>
          <p:spPr>
            <a:xfrm>
              <a:off x="1035256" y="5556975"/>
              <a:ext cx="8281138" cy="20672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Hợp nhất toàn bộ nội dung văn bản.​</a:t>
              </a:r>
              <a:endParaRPr sz="1300">
                <a:solidFill>
                  <a:srgbClr val="262626"/>
                </a:solidFill>
                <a:latin typeface="Arial"/>
                <a:ea typeface="Arial"/>
                <a:cs typeface="Arial"/>
                <a:sym typeface="Arial"/>
              </a:endParaRPr>
            </a:p>
          </p:txBody>
        </p:sp>
      </p:grpSp>
      <p:grpSp>
        <p:nvGrpSpPr>
          <p:cNvPr id="666" name="Google Shape;666;p24"/>
          <p:cNvGrpSpPr/>
          <p:nvPr/>
        </p:nvGrpSpPr>
        <p:grpSpPr>
          <a:xfrm>
            <a:off x="450000" y="450000"/>
            <a:ext cx="9018000" cy="276999"/>
            <a:chOff x="450000" y="450000"/>
            <a:chExt cx="9018000" cy="276999"/>
          </a:xfrm>
        </p:grpSpPr>
        <p:sp>
          <p:nvSpPr>
            <p:cNvPr id="667" name="Google Shape;667;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sp>
          <p:nvSpPr>
            <p:cNvPr id="668" name="Google Shape;668;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669" name="Google Shape;669;p24"/>
          <p:cNvGrpSpPr/>
          <p:nvPr/>
        </p:nvGrpSpPr>
        <p:grpSpPr>
          <a:xfrm>
            <a:off x="558296" y="2211908"/>
            <a:ext cx="8782050" cy="1809247"/>
            <a:chOff x="558296" y="2570308"/>
            <a:chExt cx="8782050" cy="1809247"/>
          </a:xfrm>
        </p:grpSpPr>
        <p:grpSp>
          <p:nvGrpSpPr>
            <p:cNvPr id="670" name="Google Shape;670;p24"/>
            <p:cNvGrpSpPr/>
            <p:nvPr/>
          </p:nvGrpSpPr>
          <p:grpSpPr>
            <a:xfrm>
              <a:off x="558296" y="2570308"/>
              <a:ext cx="8782050" cy="1809247"/>
              <a:chOff x="558296" y="2570308"/>
              <a:chExt cx="8782050" cy="1809247"/>
            </a:xfrm>
          </p:grpSpPr>
          <p:sp>
            <p:nvSpPr>
              <p:cNvPr id="671" name="Google Shape;671;p24"/>
              <p:cNvSpPr/>
              <p:nvPr/>
            </p:nvSpPr>
            <p:spPr>
              <a:xfrm>
                <a:off x="558296" y="2570308"/>
                <a:ext cx="8782050" cy="18092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72" name="Google Shape;672;p24"/>
              <p:cNvPicPr preferRelativeResize="0"/>
              <p:nvPr/>
            </p:nvPicPr>
            <p:blipFill rotWithShape="1">
              <a:blip r:embed="rId4">
                <a:alphaModFix/>
              </a:blip>
              <a:srcRect b="0" l="0" r="17698" t="0"/>
              <a:stretch/>
            </p:blipFill>
            <p:spPr>
              <a:xfrm>
                <a:off x="957793" y="2682535"/>
                <a:ext cx="8381901" cy="1592477"/>
              </a:xfrm>
              <a:prstGeom prst="rect">
                <a:avLst/>
              </a:prstGeom>
              <a:noFill/>
              <a:ln>
                <a:noFill/>
              </a:ln>
            </p:spPr>
          </p:pic>
        </p:grpSp>
        <p:sp>
          <p:nvSpPr>
            <p:cNvPr id="673" name="Google Shape;673;p24"/>
            <p:cNvSpPr/>
            <p:nvPr/>
          </p:nvSpPr>
          <p:spPr>
            <a:xfrm>
              <a:off x="667514" y="265516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25"/>
          <p:cNvSpPr/>
          <p:nvPr/>
        </p:nvSpPr>
        <p:spPr>
          <a:xfrm>
            <a:off x="712183" y="2571036"/>
            <a:ext cx="8629142" cy="2568359"/>
          </a:xfrm>
          <a:prstGeom prst="rect">
            <a:avLst/>
          </a:prstGeom>
          <a:solidFill>
            <a:srgbClr val="F2F2F2"/>
          </a:solidFill>
          <a:ln>
            <a:noFill/>
          </a:ln>
        </p:spPr>
        <p:txBody>
          <a:bodyPr anchorCtr="0" anchor="t" bIns="144000" lIns="0" spcFirstLastPara="1" rIns="216000" wrap="square" tIns="144000">
            <a:spAutoFit/>
          </a:bodyPr>
          <a:lstStyle/>
          <a:p>
            <a:pPr indent="0" lvl="0" marL="179388" marR="0" rtl="0" algn="l">
              <a:spcBef>
                <a:spcPts val="0"/>
              </a:spcBef>
              <a:spcAft>
                <a:spcPts val="0"/>
              </a:spcAft>
              <a:buNone/>
            </a:pPr>
            <a:r>
              <a:rPr lang="en-US" sz="1300">
                <a:solidFill>
                  <a:srgbClr val="262626"/>
                </a:solidFill>
                <a:latin typeface="Arial"/>
                <a:ea typeface="Arial"/>
                <a:cs typeface="Arial"/>
                <a:sym typeface="Arial"/>
              </a:rPr>
              <a:t>Học Máy (ML) là việc nghiên cứu khoa học về các thuật toán và mô hình thống kê được hệ thống máy tính sử dụng để thực hiện một tác vụ cụ thể mà không cần đến những hướng dẫn chi tiết; thay vào đó, hệ thống máy tính dựa vào các mẫu và suy luận. Học máy được xem là một tập con của trí tuệ nhân tạo. Các thuật toán học máy xây dựng mô hình toán học dựa vào dữ liệu mẫu, hay còn gọi là “dữ liệu đào tạo”, nhằm mục đích đưa ra những dự báo hoặc quyết định mà không cần lập trình đầy đủ để thực hiện tác vụ. [1][2]:2 Các thuật toán học máy được dùng trong rất nhiều ứng dụng, như lọc thư điện tử, thị giác máy tính, khi việc phát triển một thuật toán thông thường để thực hiện hiệu quả tác vụ rất khó hoặc bất khả thi.​</a:t>
            </a:r>
            <a:endParaRPr/>
          </a:p>
          <a:p>
            <a:pPr indent="0" lvl="0" marL="179388" marR="0" rtl="0" algn="l">
              <a:spcBef>
                <a:spcPts val="600"/>
              </a:spcBef>
              <a:spcAft>
                <a:spcPts val="0"/>
              </a:spcAft>
              <a:buNone/>
            </a:pPr>
            <a:r>
              <a:rPr lang="en-US" sz="1300">
                <a:solidFill>
                  <a:srgbClr val="262626"/>
                </a:solidFill>
                <a:latin typeface="Arial"/>
                <a:ea typeface="Arial"/>
                <a:cs typeface="Arial"/>
                <a:sym typeface="Arial"/>
              </a:rPr>
              <a:t>Học máy có liên quan mật thiết đến thống kê máy tính, tập trung vào việc đưa ra dự báo bằng máy tính. Nghiên cứu về tối ưu hóa toán học tạo ra các phương thức, lý thuyết và lĩnh vực ứng dụng cho ngành học máy. Khai thác dữ liệu là một lĩnh vực nghiên cứu trong học máy và tập trung vào phân tích dữ liệu thăm dò thông qua học không giám sát. [3] [4] Khi được ứng dụng vào kinh doanh, học máy còn được xem là phân tích dự báo.​</a:t>
            </a:r>
            <a:endParaRPr sz="1300">
              <a:solidFill>
                <a:srgbClr val="262626"/>
              </a:solidFill>
              <a:latin typeface="Arial"/>
              <a:ea typeface="Arial"/>
              <a:cs typeface="Arial"/>
              <a:sym typeface="Arial"/>
            </a:endParaRPr>
          </a:p>
        </p:txBody>
      </p:sp>
      <p:sp>
        <p:nvSpPr>
          <p:cNvPr id="680" name="Google Shape;680;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681" name="Google Shape;681;p25"/>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Nên phân tích cú pháp HTML đã tải về để truy cập nội dung mong muốn.​</a:t>
            </a:r>
            <a:endParaRPr/>
          </a:p>
        </p:txBody>
      </p:sp>
      <p:grpSp>
        <p:nvGrpSpPr>
          <p:cNvPr id="682" name="Google Shape;682;p25"/>
          <p:cNvGrpSpPr/>
          <p:nvPr/>
        </p:nvGrpSpPr>
        <p:grpSpPr>
          <a:xfrm>
            <a:off x="559817" y="1484784"/>
            <a:ext cx="8783192" cy="191328"/>
            <a:chOff x="559817" y="2136914"/>
            <a:chExt cx="8783192" cy="191328"/>
          </a:xfrm>
        </p:grpSpPr>
        <p:sp>
          <p:nvSpPr>
            <p:cNvPr id="683" name="Google Shape;683;p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84" name="Google Shape;684;p25"/>
            <p:cNvSpPr/>
            <p:nvPr/>
          </p:nvSpPr>
          <p:spPr>
            <a:xfrm>
              <a:off x="712182" y="2136914"/>
              <a:ext cx="863082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Phân tích cú pháp HTML bằng thư viện BeautifulSoup4:​</a:t>
              </a:r>
              <a:endParaRPr sz="1200">
                <a:solidFill>
                  <a:srgbClr val="262626"/>
                </a:solidFill>
                <a:latin typeface="Arial"/>
                <a:ea typeface="Arial"/>
                <a:cs typeface="Arial"/>
                <a:sym typeface="Arial"/>
              </a:endParaRPr>
            </a:p>
          </p:txBody>
        </p:sp>
      </p:grpSp>
      <p:grpSp>
        <p:nvGrpSpPr>
          <p:cNvPr id="685" name="Google Shape;685;p25"/>
          <p:cNvGrpSpPr/>
          <p:nvPr/>
        </p:nvGrpSpPr>
        <p:grpSpPr>
          <a:xfrm>
            <a:off x="727493" y="2247396"/>
            <a:ext cx="6960223" cy="223667"/>
            <a:chOff x="907247" y="2211672"/>
            <a:chExt cx="6960223" cy="223667"/>
          </a:xfrm>
        </p:grpSpPr>
        <p:sp>
          <p:nvSpPr>
            <p:cNvPr id="686" name="Google Shape;686;p25"/>
            <p:cNvSpPr/>
            <p:nvPr/>
          </p:nvSpPr>
          <p:spPr>
            <a:xfrm>
              <a:off x="1279004" y="2219895"/>
              <a:ext cx="6588466"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Một kết quả mẫu.​</a:t>
              </a:r>
              <a:endParaRPr/>
            </a:p>
          </p:txBody>
        </p:sp>
        <p:sp>
          <p:nvSpPr>
            <p:cNvPr id="687" name="Google Shape;687;p25"/>
            <p:cNvSpPr/>
            <p:nvPr/>
          </p:nvSpPr>
          <p:spPr>
            <a:xfrm>
              <a:off x="907247" y="221167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sp>
        <p:nvSpPr>
          <p:cNvPr id="688" name="Google Shape;688;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26"/>
          <p:cNvPicPr preferRelativeResize="0"/>
          <p:nvPr/>
        </p:nvPicPr>
        <p:blipFill rotWithShape="1">
          <a:blip r:embed="rId3">
            <a:alphaModFix/>
          </a:blip>
          <a:srcRect b="0" l="0" r="0" t="0"/>
          <a:stretch/>
        </p:blipFill>
        <p:spPr>
          <a:xfrm>
            <a:off x="4195286" y="4293096"/>
            <a:ext cx="1512252" cy="1229886"/>
          </a:xfrm>
          <a:prstGeom prst="rect">
            <a:avLst/>
          </a:prstGeom>
          <a:noFill/>
          <a:ln>
            <a:noFill/>
          </a:ln>
        </p:spPr>
      </p:pic>
      <p:sp>
        <p:nvSpPr>
          <p:cNvPr id="695" name="Google Shape;695;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696" name="Google Shape;696;p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Dữ liệu văn bản từ Twitter</a:t>
            </a:r>
            <a:endParaRPr/>
          </a:p>
        </p:txBody>
      </p:sp>
      <p:grpSp>
        <p:nvGrpSpPr>
          <p:cNvPr id="697" name="Google Shape;697;p26"/>
          <p:cNvGrpSpPr/>
          <p:nvPr/>
        </p:nvGrpSpPr>
        <p:grpSpPr>
          <a:xfrm>
            <a:off x="559817" y="1902381"/>
            <a:ext cx="8783192" cy="200055"/>
            <a:chOff x="559817" y="2136914"/>
            <a:chExt cx="8783192" cy="200055"/>
          </a:xfrm>
        </p:grpSpPr>
        <p:sp>
          <p:nvSpPr>
            <p:cNvPr id="698" name="Google Shape;698;p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99" name="Google Shape;699;p2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Giới thiệu về Twitter:​</a:t>
              </a:r>
              <a:endParaRPr/>
            </a:p>
          </p:txBody>
        </p:sp>
      </p:grpSp>
      <p:sp>
        <p:nvSpPr>
          <p:cNvPr id="700" name="Google Shape;700;p26"/>
          <p:cNvSpPr/>
          <p:nvPr/>
        </p:nvSpPr>
        <p:spPr>
          <a:xfrm>
            <a:off x="712182" y="2219332"/>
            <a:ext cx="8632824" cy="1556049"/>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xã hội, tin tức và tiểu blog.​</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Người dùng đăng bài và tương tác qua các tin nhắn ngắn được gọi là tweet.​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dùng để chia sẻ tin tức, ý tưởng, quảng cáo, xây dựng các mối quan hệ, v.v.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API của Twitter cho phép truy cập vào các tính năng của Twitter mà không cần phải thông qua trang web.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Nguồn dữ liệu văn bản.​</a:t>
            </a:r>
            <a:endParaRPr/>
          </a:p>
        </p:txBody>
      </p:sp>
      <p:sp>
        <p:nvSpPr>
          <p:cNvPr id="701" name="Google Shape;701;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27"/>
          <p:cNvSpPr/>
          <p:nvPr/>
        </p:nvSpPr>
        <p:spPr>
          <a:xfrm>
            <a:off x="908932" y="2219315"/>
            <a:ext cx="8434077" cy="2305503"/>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300">
                <a:solidFill>
                  <a:srgbClr val="262626"/>
                </a:solidFill>
                <a:latin typeface="Arial"/>
                <a:ea typeface="Arial"/>
                <a:cs typeface="Arial"/>
                <a:sym typeface="Arial"/>
              </a:rPr>
              <a:t>1) Tạo một tài khoản nhà phát triển rồi đăng nhập</a:t>
            </a:r>
            <a:endParaRPr sz="1300">
              <a:solidFill>
                <a:srgbClr val="262626"/>
              </a:solidFill>
              <a:latin typeface="Arial"/>
              <a:ea typeface="Arial"/>
              <a:cs typeface="Arial"/>
              <a:sym typeface="Arial"/>
            </a:endParaRPr>
          </a:p>
          <a:p>
            <a:pPr indent="0" lvl="0" marL="0" marR="0" rtl="0" algn="l">
              <a:lnSpc>
                <a:spcPct val="150000"/>
              </a:lnSpc>
              <a:spcBef>
                <a:spcPts val="800"/>
              </a:spcBef>
              <a:spcAft>
                <a:spcPts val="0"/>
              </a:spcAft>
              <a:buNone/>
            </a:pPr>
            <a:r>
              <a:rPr lang="en-US" sz="1300">
                <a:solidFill>
                  <a:srgbClr val="262626"/>
                </a:solidFill>
                <a:latin typeface="Arial"/>
                <a:ea typeface="Arial"/>
                <a:cs typeface="Arial"/>
                <a:sym typeface="Arial"/>
              </a:rPr>
              <a:t>2) Đi tới https://apps.twitter.com/ rồi nhấp vào nút </a:t>
            </a:r>
            <a:r>
              <a:rPr lang="en-US" sz="1300">
                <a:solidFill>
                  <a:srgbClr val="1429A0"/>
                </a:solidFill>
                <a:latin typeface="Arial"/>
                <a:ea typeface="Arial"/>
                <a:cs typeface="Arial"/>
                <a:sym typeface="Arial"/>
              </a:rPr>
              <a:t>Create an app.</a:t>
            </a:r>
            <a:endParaRPr/>
          </a:p>
          <a:p>
            <a:pPr indent="0" lvl="0" marL="0" marR="0" rtl="0" algn="l">
              <a:lnSpc>
                <a:spcPct val="150000"/>
              </a:lnSpc>
              <a:spcBef>
                <a:spcPts val="800"/>
              </a:spcBef>
              <a:spcAft>
                <a:spcPts val="0"/>
              </a:spcAft>
              <a:buNone/>
            </a:pPr>
            <a:r>
              <a:rPr lang="en-US" sz="1300">
                <a:solidFill>
                  <a:srgbClr val="262626"/>
                </a:solidFill>
                <a:latin typeface="Arial"/>
                <a:ea typeface="Arial"/>
                <a:cs typeface="Arial"/>
                <a:sym typeface="Arial"/>
              </a:rPr>
              <a:t>3) Điền vào mẫu rồi nhấp vào nút </a:t>
            </a:r>
            <a:r>
              <a:rPr lang="en-US" sz="1300">
                <a:solidFill>
                  <a:srgbClr val="1429A0"/>
                </a:solidFill>
                <a:latin typeface="Arial"/>
                <a:ea typeface="Arial"/>
                <a:cs typeface="Arial"/>
                <a:sym typeface="Arial"/>
              </a:rPr>
              <a:t>Create</a:t>
            </a:r>
            <a:r>
              <a:rPr lang="en-US" sz="1300">
                <a:solidFill>
                  <a:srgbClr val="262626"/>
                </a:solidFill>
                <a:latin typeface="Arial"/>
                <a:ea typeface="Arial"/>
                <a:cs typeface="Arial"/>
                <a:sym typeface="Arial"/>
              </a:rPr>
              <a:t>.</a:t>
            </a:r>
            <a:endParaRPr/>
          </a:p>
          <a:p>
            <a:pPr indent="0" lvl="0" marL="0" marR="0" rtl="0" algn="l">
              <a:lnSpc>
                <a:spcPct val="150000"/>
              </a:lnSpc>
              <a:spcBef>
                <a:spcPts val="800"/>
              </a:spcBef>
              <a:spcAft>
                <a:spcPts val="0"/>
              </a:spcAft>
              <a:buNone/>
            </a:pPr>
            <a:r>
              <a:rPr lang="en-US" sz="1300">
                <a:solidFill>
                  <a:srgbClr val="262626"/>
                </a:solidFill>
                <a:latin typeface="Arial"/>
                <a:ea typeface="Arial"/>
                <a:cs typeface="Arial"/>
                <a:sym typeface="Arial"/>
              </a:rPr>
              <a:t>4) Nhấn chuột vào tab </a:t>
            </a:r>
            <a:r>
              <a:rPr lang="en-US" sz="1300">
                <a:solidFill>
                  <a:srgbClr val="1429A0"/>
                </a:solidFill>
                <a:latin typeface="Arial"/>
                <a:ea typeface="Arial"/>
                <a:cs typeface="Arial"/>
                <a:sym typeface="Arial"/>
              </a:rPr>
              <a:t>Keys and tokens</a:t>
            </a:r>
            <a:r>
              <a:rPr lang="en-US" sz="1300">
                <a:solidFill>
                  <a:srgbClr val="262626"/>
                </a:solidFill>
                <a:latin typeface="Arial"/>
                <a:ea typeface="Arial"/>
                <a:cs typeface="Arial"/>
                <a:sym typeface="Arial"/>
              </a:rPr>
              <a:t>​.</a:t>
            </a:r>
            <a:endParaRPr/>
          </a:p>
          <a:p>
            <a:pPr indent="0" lvl="0" marL="0" marR="0" rtl="0" algn="l">
              <a:lnSpc>
                <a:spcPct val="150000"/>
              </a:lnSpc>
              <a:spcBef>
                <a:spcPts val="800"/>
              </a:spcBef>
              <a:spcAft>
                <a:spcPts val="0"/>
              </a:spcAft>
              <a:buNone/>
            </a:pPr>
            <a:r>
              <a:rPr lang="en-US" sz="1300">
                <a:solidFill>
                  <a:srgbClr val="262626"/>
                </a:solidFill>
                <a:latin typeface="Arial"/>
                <a:ea typeface="Arial"/>
                <a:cs typeface="Arial"/>
                <a:sym typeface="Arial"/>
              </a:rPr>
              <a:t>       </a:t>
            </a:r>
            <a:r>
              <a:rPr lang="en-US" sz="14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The “Consumer API key” và  “Consumer API secret key” đã có sẵn.</a:t>
            </a:r>
            <a:endParaRPr/>
          </a:p>
          <a:p>
            <a:pPr indent="0" lvl="0" marL="0" marR="0" rtl="0" algn="l">
              <a:lnSpc>
                <a:spcPct val="150000"/>
              </a:lnSpc>
              <a:spcBef>
                <a:spcPts val="800"/>
              </a:spcBef>
              <a:spcAft>
                <a:spcPts val="0"/>
              </a:spcAft>
              <a:buNone/>
            </a:pPr>
            <a:r>
              <a:rPr lang="en-US" sz="1300">
                <a:solidFill>
                  <a:srgbClr val="262626"/>
                </a:solidFill>
                <a:latin typeface="Arial"/>
                <a:ea typeface="Arial"/>
                <a:cs typeface="Arial"/>
                <a:sym typeface="Arial"/>
              </a:rPr>
              <a:t>5) Để tạo “Access token” và  “Access token secret”, nhấp chuột vào nút </a:t>
            </a:r>
            <a:r>
              <a:rPr lang="en-US" sz="1300">
                <a:solidFill>
                  <a:srgbClr val="1429A0"/>
                </a:solidFill>
                <a:latin typeface="Arial"/>
                <a:ea typeface="Arial"/>
                <a:cs typeface="Arial"/>
                <a:sym typeface="Arial"/>
              </a:rPr>
              <a:t>Create my access token</a:t>
            </a:r>
            <a:r>
              <a:rPr lang="en-US" sz="1300">
                <a:solidFill>
                  <a:srgbClr val="262626"/>
                </a:solidFill>
                <a:latin typeface="Arial"/>
                <a:ea typeface="Arial"/>
                <a:cs typeface="Arial"/>
                <a:sym typeface="Arial"/>
              </a:rPr>
              <a:t>.</a:t>
            </a:r>
            <a:endParaRPr/>
          </a:p>
        </p:txBody>
      </p:sp>
      <p:grpSp>
        <p:nvGrpSpPr>
          <p:cNvPr id="708" name="Google Shape;708;p27"/>
          <p:cNvGrpSpPr/>
          <p:nvPr/>
        </p:nvGrpSpPr>
        <p:grpSpPr>
          <a:xfrm>
            <a:off x="559817" y="1484784"/>
            <a:ext cx="8783192" cy="200055"/>
            <a:chOff x="559817" y="2136914"/>
            <a:chExt cx="8783192" cy="200055"/>
          </a:xfrm>
        </p:grpSpPr>
        <p:sp>
          <p:nvSpPr>
            <p:cNvPr id="709" name="Google Shape;709;p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10" name="Google Shape;710;p2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Đọc Tweet từ Twitter:​</a:t>
              </a:r>
              <a:endParaRPr/>
            </a:p>
          </p:txBody>
        </p:sp>
      </p:grpSp>
      <p:sp>
        <p:nvSpPr>
          <p:cNvPr id="711" name="Google Shape;711;p27"/>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Đăng ký quyền truy cập bằng các bước sau:​</a:t>
            </a:r>
            <a:endParaRPr sz="1300">
              <a:solidFill>
                <a:srgbClr val="262626"/>
              </a:solidFill>
              <a:latin typeface="Arial"/>
              <a:ea typeface="Arial"/>
              <a:cs typeface="Arial"/>
              <a:sym typeface="Arial"/>
            </a:endParaRPr>
          </a:p>
        </p:txBody>
      </p:sp>
      <p:sp>
        <p:nvSpPr>
          <p:cNvPr id="712" name="Google Shape;712;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sp>
        <p:nvSpPr>
          <p:cNvPr id="713" name="Google Shape;713;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grpSp>
        <p:nvGrpSpPr>
          <p:cNvPr id="719" name="Google Shape;719;p28"/>
          <p:cNvGrpSpPr/>
          <p:nvPr/>
        </p:nvGrpSpPr>
        <p:grpSpPr>
          <a:xfrm>
            <a:off x="559817" y="1484784"/>
            <a:ext cx="8783192" cy="200055"/>
            <a:chOff x="559817" y="2136914"/>
            <a:chExt cx="8783192" cy="200055"/>
          </a:xfrm>
        </p:grpSpPr>
        <p:sp>
          <p:nvSpPr>
            <p:cNvPr id="720" name="Google Shape;720;p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1" name="Google Shape;721;p2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Đọc Tweet từ Twitter:​</a:t>
              </a:r>
              <a:endParaRPr/>
            </a:p>
          </p:txBody>
        </p:sp>
      </p:grpSp>
      <p:grpSp>
        <p:nvGrpSpPr>
          <p:cNvPr id="722" name="Google Shape;722;p28"/>
          <p:cNvGrpSpPr/>
          <p:nvPr/>
        </p:nvGrpSpPr>
        <p:grpSpPr>
          <a:xfrm>
            <a:off x="557644" y="1844824"/>
            <a:ext cx="6065263" cy="223667"/>
            <a:chOff x="712181" y="1859275"/>
            <a:chExt cx="6065263" cy="223667"/>
          </a:xfrm>
        </p:grpSpPr>
        <p:sp>
          <p:nvSpPr>
            <p:cNvPr id="723" name="Google Shape;723;p28"/>
            <p:cNvSpPr/>
            <p:nvPr/>
          </p:nvSpPr>
          <p:spPr>
            <a:xfrm>
              <a:off x="1070692" y="1872483"/>
              <a:ext cx="5706752"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Dùng thư viện Tweepy để lấy tweet:</a:t>
              </a:r>
              <a:endParaRPr/>
            </a:p>
          </p:txBody>
        </p:sp>
        <p:sp>
          <p:nvSpPr>
            <p:cNvPr id="724" name="Google Shape;724;p28"/>
            <p:cNvSpPr/>
            <p:nvPr/>
          </p:nvSpPr>
          <p:spPr>
            <a:xfrm>
              <a:off x="712181" y="185927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grpSp>
        <p:nvGrpSpPr>
          <p:cNvPr id="725" name="Google Shape;725;p28"/>
          <p:cNvGrpSpPr/>
          <p:nvPr/>
        </p:nvGrpSpPr>
        <p:grpSpPr>
          <a:xfrm>
            <a:off x="557644" y="2141919"/>
            <a:ext cx="8782050" cy="3062167"/>
            <a:chOff x="557644" y="2165436"/>
            <a:chExt cx="8782050" cy="3062167"/>
          </a:xfrm>
        </p:grpSpPr>
        <p:sp>
          <p:nvSpPr>
            <p:cNvPr id="726" name="Google Shape;726;p28"/>
            <p:cNvSpPr/>
            <p:nvPr/>
          </p:nvSpPr>
          <p:spPr>
            <a:xfrm>
              <a:off x="557644" y="2165436"/>
              <a:ext cx="8782050" cy="30621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27" name="Google Shape;727;p28"/>
            <p:cNvPicPr preferRelativeResize="0"/>
            <p:nvPr/>
          </p:nvPicPr>
          <p:blipFill rotWithShape="1">
            <a:blip r:embed="rId3">
              <a:alphaModFix/>
            </a:blip>
            <a:srcRect b="0" l="0" r="14290" t="0"/>
            <a:stretch/>
          </p:blipFill>
          <p:spPr>
            <a:xfrm>
              <a:off x="635172" y="2219571"/>
              <a:ext cx="8704212" cy="2940528"/>
            </a:xfrm>
            <a:prstGeom prst="rect">
              <a:avLst/>
            </a:prstGeom>
            <a:noFill/>
            <a:ln>
              <a:noFill/>
            </a:ln>
          </p:spPr>
        </p:pic>
      </p:grpSp>
      <p:grpSp>
        <p:nvGrpSpPr>
          <p:cNvPr id="728" name="Google Shape;728;p28"/>
          <p:cNvGrpSpPr/>
          <p:nvPr/>
        </p:nvGrpSpPr>
        <p:grpSpPr>
          <a:xfrm>
            <a:off x="557644" y="5297468"/>
            <a:ext cx="8782050" cy="715933"/>
            <a:chOff x="568325" y="5114926"/>
            <a:chExt cx="8782050" cy="739789"/>
          </a:xfrm>
        </p:grpSpPr>
        <p:sp>
          <p:nvSpPr>
            <p:cNvPr id="729" name="Google Shape;729;p28"/>
            <p:cNvSpPr/>
            <p:nvPr/>
          </p:nvSpPr>
          <p:spPr>
            <a:xfrm>
              <a:off x="568325" y="5114926"/>
              <a:ext cx="8782050" cy="7397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30" name="Google Shape;730;p28"/>
            <p:cNvGrpSpPr/>
            <p:nvPr/>
          </p:nvGrpSpPr>
          <p:grpSpPr>
            <a:xfrm>
              <a:off x="675835" y="5210921"/>
              <a:ext cx="2918106" cy="302131"/>
              <a:chOff x="732985" y="5582396"/>
              <a:chExt cx="2918106" cy="302131"/>
            </a:xfrm>
          </p:grpSpPr>
          <p:pic>
            <p:nvPicPr>
              <p:cNvPr descr="Byte - Free electronics icons" id="731" name="Google Shape;731;p28"/>
              <p:cNvPicPr preferRelativeResize="0"/>
              <p:nvPr/>
            </p:nvPicPr>
            <p:blipFill rotWithShape="1">
              <a:blip r:embed="rId4">
                <a:alphaModFix/>
              </a:blip>
              <a:srcRect b="-5938" l="13871" r="14480" t="-7084"/>
              <a:stretch/>
            </p:blipFill>
            <p:spPr>
              <a:xfrm>
                <a:off x="732985" y="5605886"/>
                <a:ext cx="295715" cy="244889"/>
              </a:xfrm>
              <a:prstGeom prst="rect">
                <a:avLst/>
              </a:prstGeom>
              <a:noFill/>
              <a:ln>
                <a:noFill/>
              </a:ln>
            </p:spPr>
          </p:pic>
          <p:sp>
            <p:nvSpPr>
              <p:cNvPr id="732" name="Google Shape;732;p2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 ~ 1-7</a:t>
                </a:r>
                <a:endParaRPr b="1" sz="1300">
                  <a:solidFill>
                    <a:srgbClr val="262626"/>
                  </a:solidFill>
                  <a:latin typeface="Arial"/>
                  <a:ea typeface="Arial"/>
                  <a:cs typeface="Arial"/>
                  <a:sym typeface="Arial"/>
                </a:endParaRPr>
              </a:p>
            </p:txBody>
          </p:sp>
        </p:grpSp>
        <p:sp>
          <p:nvSpPr>
            <p:cNvPr id="733" name="Google Shape;733;p28"/>
            <p:cNvSpPr txBox="1"/>
            <p:nvPr/>
          </p:nvSpPr>
          <p:spPr>
            <a:xfrm>
              <a:off x="1035256" y="5556975"/>
              <a:ext cx="8281138" cy="20672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Thay thế bằng bối cảnh của riêng bạn</a:t>
              </a:r>
              <a:endParaRPr sz="1300">
                <a:solidFill>
                  <a:srgbClr val="262626"/>
                </a:solidFill>
                <a:latin typeface="Arial"/>
                <a:ea typeface="Arial"/>
                <a:cs typeface="Arial"/>
                <a:sym typeface="Arial"/>
              </a:endParaRPr>
            </a:p>
          </p:txBody>
        </p:sp>
      </p:grpSp>
      <p:sp>
        <p:nvSpPr>
          <p:cNvPr id="734" name="Google Shape;734;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sp>
        <p:nvSpPr>
          <p:cNvPr id="735" name="Google Shape;735;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29"/>
          <p:cNvSpPr/>
          <p:nvPr/>
        </p:nvSpPr>
        <p:spPr>
          <a:xfrm>
            <a:off x="559816" y="2152771"/>
            <a:ext cx="9000107" cy="4032448"/>
          </a:xfrm>
          <a:prstGeom prst="rect">
            <a:avLst/>
          </a:prstGeom>
          <a:solidFill>
            <a:srgbClr val="F2F2F2"/>
          </a:solidFill>
          <a:ln>
            <a:noFill/>
          </a:ln>
        </p:spPr>
        <p:txBody>
          <a:bodyPr anchorCtr="0" anchor="ctr" bIns="72000" lIns="0" spcFirstLastPara="1" rIns="0" wrap="square" tIns="72000">
            <a:noAutofit/>
          </a:bodyPr>
          <a:lstStyle/>
          <a:p>
            <a:pPr indent="0" lvl="0" marL="179388" marR="0" rtl="0" algn="l">
              <a:spcBef>
                <a:spcPts val="0"/>
              </a:spcBef>
              <a:spcAft>
                <a:spcPts val="0"/>
              </a:spcAft>
              <a:buNone/>
            </a:pPr>
            <a:r>
              <a:rPr lang="en-US" sz="1200">
                <a:solidFill>
                  <a:srgbClr val="262626"/>
                </a:solidFill>
                <a:latin typeface="Arial"/>
                <a:ea typeface="Arial"/>
                <a:cs typeface="Arial"/>
                <a:sym typeface="Arial"/>
              </a:rPr>
              <a:t>Eric McCormack ủng hộ lời kêu gọi đưa các nhà tài trợ của Hollywood Trump vào 'danh sách đen' https://t.co/r64ILsB5Mp https://t.co/5gCWP9aStI​</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Nếu bạn không hiểu nhu cầu của người dân, chắc chắn chính trị không dành cho bạn. ​</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Trump và Modi đều đắc cử vì… https://t.co/PQR7L4JJsz​</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@JohnBerman bạn đã nghe ý kiến của Trump về cách loại bỏ Dorian/bão chưa? Tôi nghe nói ông ta đề xuất… https://t.co/Sde1ieROWO​</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"Chúng ta có nên mong chờ dấu chấm hết của G.O.P?" MICHELLE GOLDBERG https://t.co/xf9ggrWEPc​</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Tổng thống Afghanistan Ashraf Ghani đến Washington để gặp Donald Trump | 2019-09-06 https://t.co/dNJsyIbLI2​</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Thời báo Trung Đông: Cơn bão lý tưởng: Cánh truyền thông chỉ trích Trump về bản đồ bão ‘Sharpie-gate’ https://t.co/Hwv6p6nwpP @DaPathanGuy @TimesofMEast​</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Thời báo Trung Đông: Chiến lược Bão của Trump đứng đầu Bản tin Internet tuần này https://t.co/QX0yrghNDO @DaPathanGuy @TimesofMEast​</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Thời báo Trung Đông: Google’s Hellish 3 Một thời gian dài, Trump tạm dừng thuế quan, và tăng https://t.co/M9xKV2ARIc @DaPathanGuy @TimesofMEast​</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Thời báo Trung Đông: Trump muốn tư nhân hóa FANNIE và FREDDIE… https://t.co/OuBJp6STQ0 @DaPathanGuy @TimesofMEast​</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Trump trình bày bản đồ cũ với Alabama trong dự báo của Dorian https://t.co/Ihkq7yuax6​</a:t>
            </a:r>
            <a:endParaRPr/>
          </a:p>
          <a:p>
            <a:pPr indent="0" lvl="0" marL="179388" marR="0" rtl="0" algn="l">
              <a:spcBef>
                <a:spcPts val="600"/>
              </a:spcBef>
              <a:spcAft>
                <a:spcPts val="0"/>
              </a:spcAft>
              <a:buNone/>
            </a:pPr>
            <a:r>
              <a:rPr lang="en-US" sz="1200">
                <a:solidFill>
                  <a:srgbClr val="262626"/>
                </a:solidFill>
                <a:latin typeface="Arial"/>
                <a:ea typeface="Arial"/>
                <a:cs typeface="Arial"/>
                <a:sym typeface="Arial"/>
              </a:rPr>
              <a:t>Thời báo Trung Đông: Chính quyền Trump xúc tiến ngăn California https://t.co/h03hooqRzQ @DaPathanGuy @TimesofMEast​</a:t>
            </a:r>
            <a:endParaRPr sz="1200">
              <a:solidFill>
                <a:srgbClr val="262626"/>
              </a:solidFill>
              <a:latin typeface="Arial"/>
              <a:ea typeface="Arial"/>
              <a:cs typeface="Arial"/>
              <a:sym typeface="Arial"/>
            </a:endParaRPr>
          </a:p>
        </p:txBody>
      </p:sp>
      <p:sp>
        <p:nvSpPr>
          <p:cNvPr id="742" name="Google Shape;742;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nvGrpSpPr>
          <p:cNvPr id="743" name="Google Shape;743;p29"/>
          <p:cNvGrpSpPr/>
          <p:nvPr/>
        </p:nvGrpSpPr>
        <p:grpSpPr>
          <a:xfrm>
            <a:off x="559817" y="1484784"/>
            <a:ext cx="8783192" cy="200055"/>
            <a:chOff x="559817" y="2136914"/>
            <a:chExt cx="8783192" cy="200055"/>
          </a:xfrm>
        </p:grpSpPr>
        <p:sp>
          <p:nvSpPr>
            <p:cNvPr id="744" name="Google Shape;744;p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45" name="Google Shape;745;p2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Đọc Tweet từ Twitter:​</a:t>
              </a:r>
              <a:endParaRPr/>
            </a:p>
          </p:txBody>
        </p:sp>
      </p:grpSp>
      <p:sp>
        <p:nvSpPr>
          <p:cNvPr id="746" name="Google Shape;746;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Thu thập dữ liệu</a:t>
            </a:r>
            <a:endParaRPr b="1" sz="1800">
              <a:solidFill>
                <a:schemeClr val="lt1"/>
              </a:solidFill>
              <a:latin typeface="Arial"/>
              <a:ea typeface="Arial"/>
              <a:cs typeface="Arial"/>
              <a:sym typeface="Arial"/>
            </a:endParaRPr>
          </a:p>
        </p:txBody>
      </p:sp>
      <p:grpSp>
        <p:nvGrpSpPr>
          <p:cNvPr id="747" name="Google Shape;747;p29"/>
          <p:cNvGrpSpPr/>
          <p:nvPr/>
        </p:nvGrpSpPr>
        <p:grpSpPr>
          <a:xfrm>
            <a:off x="557644" y="1844824"/>
            <a:ext cx="6065263" cy="223667"/>
            <a:chOff x="712181" y="1859275"/>
            <a:chExt cx="6065263" cy="223667"/>
          </a:xfrm>
        </p:grpSpPr>
        <p:sp>
          <p:nvSpPr>
            <p:cNvPr id="748" name="Google Shape;748;p29"/>
            <p:cNvSpPr/>
            <p:nvPr/>
          </p:nvSpPr>
          <p:spPr>
            <a:xfrm>
              <a:off x="1070692" y="1872483"/>
              <a:ext cx="5706752"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Một kết quả đơn giản:​</a:t>
              </a:r>
              <a:endParaRPr sz="1300">
                <a:solidFill>
                  <a:srgbClr val="262626"/>
                </a:solidFill>
                <a:latin typeface="Arial"/>
                <a:ea typeface="Arial"/>
                <a:cs typeface="Arial"/>
                <a:sym typeface="Arial"/>
              </a:endParaRPr>
            </a:p>
          </p:txBody>
        </p:sp>
        <p:sp>
          <p:nvSpPr>
            <p:cNvPr id="749" name="Google Shape;749;p29"/>
            <p:cNvSpPr/>
            <p:nvPr/>
          </p:nvSpPr>
          <p:spPr>
            <a:xfrm>
              <a:off x="712181" y="185927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
          <p:cNvSpPr/>
          <p:nvPr/>
        </p:nvSpPr>
        <p:spPr>
          <a:xfrm>
            <a:off x="710975" y="1619179"/>
            <a:ext cx="8630058" cy="993476"/>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Xử lý văn bản đầu vào từ các nguồn có định dạng văn bản khác nhau để trích xuất thông tin chất lượng cao.</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Ngôn ngữ cấu trúc và các mẫu lấy được bằng cách xử lý ngôn ngữ tự nhiên, đồng thời đánh giá và phân tích các kết quả này để sử dụng chúng cho các ứng dụng trong thế giới thực.</a:t>
            </a:r>
            <a:endParaRPr b="0" i="0" sz="1300" u="none" cap="none" strike="noStrike">
              <a:solidFill>
                <a:srgbClr val="262626"/>
              </a:solidFill>
              <a:latin typeface="Arial"/>
              <a:ea typeface="Arial"/>
              <a:cs typeface="Arial"/>
              <a:sym typeface="Arial"/>
            </a:endParaRPr>
          </a:p>
        </p:txBody>
      </p:sp>
      <p:grpSp>
        <p:nvGrpSpPr>
          <p:cNvPr id="162" name="Google Shape;162;p3"/>
          <p:cNvGrpSpPr/>
          <p:nvPr/>
        </p:nvGrpSpPr>
        <p:grpSpPr>
          <a:xfrm>
            <a:off x="441605" y="1288351"/>
            <a:ext cx="8899428" cy="233692"/>
            <a:chOff x="441747" y="1714333"/>
            <a:chExt cx="8902281" cy="233767"/>
          </a:xfrm>
        </p:grpSpPr>
        <p:sp>
          <p:nvSpPr>
            <p:cNvPr id="163" name="Google Shape;163;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Các mục tiêu của chương</a:t>
              </a:r>
              <a:endParaRPr b="1" i="0" sz="1400" u="none" cap="none" strike="noStrike">
                <a:solidFill>
                  <a:srgbClr val="262626"/>
                </a:solidFill>
                <a:latin typeface="Arial"/>
                <a:ea typeface="Arial"/>
                <a:cs typeface="Arial"/>
                <a:sym typeface="Arial"/>
              </a:endParaRPr>
            </a:p>
          </p:txBody>
        </p:sp>
        <p:sp>
          <p:nvSpPr>
            <p:cNvPr id="164" name="Google Shape;164;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165" name="Google Shape;165;p3"/>
          <p:cNvGrpSpPr/>
          <p:nvPr/>
        </p:nvGrpSpPr>
        <p:grpSpPr>
          <a:xfrm>
            <a:off x="444472" y="2852936"/>
            <a:ext cx="8899428" cy="233692"/>
            <a:chOff x="441747" y="1714333"/>
            <a:chExt cx="8902281" cy="233767"/>
          </a:xfrm>
        </p:grpSpPr>
        <p:sp>
          <p:nvSpPr>
            <p:cNvPr id="166" name="Google Shape;166;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Nội dung các chương</a:t>
              </a:r>
              <a:endParaRPr b="1" sz="1400">
                <a:solidFill>
                  <a:srgbClr val="262626"/>
                </a:solidFill>
                <a:latin typeface="Arial"/>
                <a:ea typeface="Arial"/>
                <a:cs typeface="Arial"/>
                <a:sym typeface="Arial"/>
              </a:endParaRPr>
            </a:p>
          </p:txBody>
        </p:sp>
        <p:sp>
          <p:nvSpPr>
            <p:cNvPr id="167" name="Google Shape;167;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168" name="Google Shape;168;p3"/>
          <p:cNvSpPr/>
          <p:nvPr/>
        </p:nvSpPr>
        <p:spPr>
          <a:xfrm>
            <a:off x="705590" y="3157721"/>
            <a:ext cx="8630058" cy="1398715"/>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a:solidFill>
                  <a:srgbClr val="1D1C1D"/>
                </a:solidFill>
                <a:latin typeface="Arial"/>
                <a:ea typeface="Arial"/>
                <a:cs typeface="Arial"/>
                <a:sym typeface="Arial"/>
              </a:rPr>
              <a:t>Chương 1. Khai thác văn bản </a:t>
            </a:r>
            <a:endParaRPr/>
          </a:p>
          <a:p>
            <a:pPr indent="-285664" lvl="0" marL="285664" marR="0" rtl="0" algn="l">
              <a:spcBef>
                <a:spcPts val="800"/>
              </a:spcBef>
              <a:spcAft>
                <a:spcPts val="0"/>
              </a:spcAft>
              <a:buClr>
                <a:srgbClr val="A5A5A5"/>
              </a:buClr>
              <a:buSzPts val="1300"/>
              <a:buFont typeface="Noto Sans Symbols"/>
              <a:buChar char="✔"/>
            </a:pPr>
            <a:r>
              <a:rPr b="0" i="0" lang="en-US" sz="1300">
                <a:solidFill>
                  <a:srgbClr val="1D1C1D"/>
                </a:solidFill>
                <a:latin typeface="Arial"/>
                <a:ea typeface="Arial"/>
                <a:cs typeface="Arial"/>
                <a:sym typeface="Arial"/>
              </a:rPr>
              <a:t>Chương 2. Tiền xử lý văn bản</a:t>
            </a:r>
            <a:endParaRPr b="0" i="0" sz="1300">
              <a:solidFill>
                <a:srgbClr val="1D1C1D"/>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b="0" i="0" lang="en-US" sz="1300">
                <a:solidFill>
                  <a:srgbClr val="1D1C1D"/>
                </a:solidFill>
                <a:latin typeface="Arial"/>
                <a:ea typeface="Arial"/>
                <a:cs typeface="Arial"/>
                <a:sym typeface="Arial"/>
              </a:rPr>
              <a:t>Chương 3. Mô hình ngôn ngữ</a:t>
            </a:r>
            <a:endParaRPr b="0" i="0" sz="1300">
              <a:solidFill>
                <a:srgbClr val="1D1C1D"/>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b="0" i="0" lang="en-US" sz="1300">
                <a:solidFill>
                  <a:srgbClr val="1D1C1D"/>
                </a:solidFill>
                <a:latin typeface="Arial"/>
                <a:ea typeface="Arial"/>
                <a:cs typeface="Arial"/>
                <a:sym typeface="Arial"/>
              </a:rPr>
              <a:t>Chương</a:t>
            </a:r>
            <a:r>
              <a:rPr lang="en-US" sz="1300">
                <a:solidFill>
                  <a:srgbClr val="1D1C1D"/>
                </a:solidFill>
                <a:latin typeface="Arial"/>
                <a:ea typeface="Arial"/>
                <a:cs typeface="Arial"/>
                <a:sym typeface="Arial"/>
              </a:rPr>
              <a:t> 4. Xử lý ngôn ngữ tự nhiên bằng Keras.</a:t>
            </a:r>
            <a:endParaRPr/>
          </a:p>
        </p:txBody>
      </p:sp>
      <p:grpSp>
        <p:nvGrpSpPr>
          <p:cNvPr id="169" name="Google Shape;169;p3"/>
          <p:cNvGrpSpPr/>
          <p:nvPr/>
        </p:nvGrpSpPr>
        <p:grpSpPr>
          <a:xfrm>
            <a:off x="449856" y="450955"/>
            <a:ext cx="8999458" cy="369214"/>
            <a:chOff x="450000" y="450000"/>
            <a:chExt cx="9002343" cy="369332"/>
          </a:xfrm>
        </p:grpSpPr>
        <p:sp>
          <p:nvSpPr>
            <p:cNvPr id="170" name="Google Shape;170;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99">
                  <a:solidFill>
                    <a:srgbClr val="002F8E"/>
                  </a:solidFill>
                  <a:latin typeface="Arial"/>
                  <a:ea typeface="Arial"/>
                  <a:cs typeface="Arial"/>
                  <a:sym typeface="Arial"/>
                </a:rPr>
                <a:t>Mô tả chương học</a:t>
              </a:r>
              <a:endParaRPr b="1" sz="2399">
                <a:solidFill>
                  <a:srgbClr val="002F8E"/>
                </a:solidFill>
                <a:latin typeface="Arial"/>
                <a:ea typeface="Arial"/>
                <a:cs typeface="Arial"/>
                <a:sym typeface="Arial"/>
              </a:endParaRPr>
            </a:p>
          </p:txBody>
        </p:sp>
        <p:cxnSp>
          <p:nvCxnSpPr>
            <p:cNvPr id="171" name="Google Shape;171;p3"/>
            <p:cNvCxnSpPr/>
            <p:nvPr/>
          </p:nvCxnSpPr>
          <p:spPr>
            <a:xfrm>
              <a:off x="3617843" y="630000"/>
              <a:ext cx="5834500" cy="0"/>
            </a:xfrm>
            <a:prstGeom prst="straightConnector1">
              <a:avLst/>
            </a:prstGeom>
            <a:noFill/>
            <a:ln cap="flat" cmpd="sng" w="12700">
              <a:solidFill>
                <a:srgbClr val="1428A0"/>
              </a:solidFill>
              <a:prstDash val="solid"/>
              <a:miter lim="800000"/>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pSp>
        <p:nvGrpSpPr>
          <p:cNvPr id="755" name="Google Shape;755;p30"/>
          <p:cNvGrpSpPr/>
          <p:nvPr/>
        </p:nvGrpSpPr>
        <p:grpSpPr>
          <a:xfrm>
            <a:off x="989683" y="2636912"/>
            <a:ext cx="8264212" cy="3429097"/>
            <a:chOff x="989683" y="2748696"/>
            <a:chExt cx="8264212" cy="3429097"/>
          </a:xfrm>
        </p:grpSpPr>
        <p:sp>
          <p:nvSpPr>
            <p:cNvPr id="756" name="Google Shape;756;p30"/>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Khai thác văn bản </a:t>
              </a:r>
              <a:endParaRPr b="1" sz="3200">
                <a:solidFill>
                  <a:srgbClr val="000000"/>
                </a:solidFill>
                <a:latin typeface="Arial"/>
                <a:ea typeface="Arial"/>
                <a:cs typeface="Arial"/>
                <a:sym typeface="Arial"/>
              </a:endParaRPr>
            </a:p>
          </p:txBody>
        </p:sp>
        <p:sp>
          <p:nvSpPr>
            <p:cNvPr id="757" name="Google Shape;757;p3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758" name="Google Shape;758;p30"/>
            <p:cNvGrpSpPr/>
            <p:nvPr/>
          </p:nvGrpSpPr>
          <p:grpSpPr>
            <a:xfrm>
              <a:off x="1062980" y="3839616"/>
              <a:ext cx="5700472" cy="2338177"/>
              <a:chOff x="1051307" y="3823421"/>
              <a:chExt cx="5700472" cy="2338177"/>
            </a:xfrm>
          </p:grpSpPr>
          <p:grpSp>
            <p:nvGrpSpPr>
              <p:cNvPr id="759" name="Google Shape;759;p30"/>
              <p:cNvGrpSpPr/>
              <p:nvPr/>
            </p:nvGrpSpPr>
            <p:grpSpPr>
              <a:xfrm>
                <a:off x="1051307" y="3823421"/>
                <a:ext cx="5700472" cy="278083"/>
                <a:chOff x="1051307" y="3823421"/>
                <a:chExt cx="5700472" cy="278083"/>
              </a:xfrm>
            </p:grpSpPr>
            <p:sp>
              <p:nvSpPr>
                <p:cNvPr id="760" name="Google Shape;760;p30"/>
                <p:cNvSpPr/>
                <p:nvPr/>
              </p:nvSpPr>
              <p:spPr>
                <a:xfrm>
                  <a:off x="1234128" y="3824594"/>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Khai thác văn bản là gì?</a:t>
                  </a:r>
                  <a:endParaRPr/>
                </a:p>
              </p:txBody>
            </p:sp>
            <p:sp>
              <p:nvSpPr>
                <p:cNvPr id="761" name="Google Shape;761;p30"/>
                <p:cNvSpPr/>
                <p:nvPr/>
              </p:nvSpPr>
              <p:spPr>
                <a:xfrm>
                  <a:off x="1051307" y="382342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762" name="Google Shape;762;p30"/>
              <p:cNvGrpSpPr/>
              <p:nvPr/>
            </p:nvGrpSpPr>
            <p:grpSpPr>
              <a:xfrm>
                <a:off x="1051307" y="4235447"/>
                <a:ext cx="5700472" cy="278084"/>
                <a:chOff x="1051307" y="4253117"/>
                <a:chExt cx="5700472" cy="278084"/>
              </a:xfrm>
            </p:grpSpPr>
            <p:sp>
              <p:nvSpPr>
                <p:cNvPr id="763" name="Google Shape;763;p30"/>
                <p:cNvSpPr/>
                <p:nvPr/>
              </p:nvSpPr>
              <p:spPr>
                <a:xfrm>
                  <a:off x="1234128" y="425429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Thu thập dữ liệu</a:t>
                  </a:r>
                  <a:endParaRPr sz="1799">
                    <a:solidFill>
                      <a:srgbClr val="A5A5A5"/>
                    </a:solidFill>
                    <a:latin typeface="Arial"/>
                    <a:ea typeface="Arial"/>
                    <a:cs typeface="Arial"/>
                    <a:sym typeface="Arial"/>
                  </a:endParaRPr>
                </a:p>
              </p:txBody>
            </p:sp>
            <p:sp>
              <p:nvSpPr>
                <p:cNvPr id="764" name="Google Shape;764;p30"/>
                <p:cNvSpPr/>
                <p:nvPr/>
              </p:nvSpPr>
              <p:spPr>
                <a:xfrm>
                  <a:off x="1051307" y="425311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765" name="Google Shape;765;p30"/>
              <p:cNvGrpSpPr/>
              <p:nvPr/>
            </p:nvGrpSpPr>
            <p:grpSpPr>
              <a:xfrm>
                <a:off x="1051307" y="4647474"/>
                <a:ext cx="5700472" cy="278065"/>
                <a:chOff x="571500" y="5165783"/>
                <a:chExt cx="5702300" cy="278154"/>
              </a:xfrm>
            </p:grpSpPr>
            <p:sp>
              <p:nvSpPr>
                <p:cNvPr id="766" name="Google Shape;766;p30"/>
                <p:cNvSpPr/>
                <p:nvPr/>
              </p:nvSpPr>
              <p:spPr>
                <a:xfrm>
                  <a:off x="754380" y="5166977"/>
                  <a:ext cx="551942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1.3. Thao tác chuỗi</a:t>
                  </a:r>
                  <a:endParaRPr sz="1799">
                    <a:solidFill>
                      <a:srgbClr val="3F3F3F"/>
                    </a:solidFill>
                    <a:latin typeface="Arial"/>
                    <a:ea typeface="Arial"/>
                    <a:cs typeface="Arial"/>
                    <a:sym typeface="Arial"/>
                  </a:endParaRPr>
                </a:p>
              </p:txBody>
            </p:sp>
            <p:sp>
              <p:nvSpPr>
                <p:cNvPr id="767" name="Google Shape;767;p30"/>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768" name="Google Shape;768;p30"/>
              <p:cNvGrpSpPr/>
              <p:nvPr/>
            </p:nvGrpSpPr>
            <p:grpSpPr>
              <a:xfrm>
                <a:off x="1051307" y="5059482"/>
                <a:ext cx="5700472" cy="278083"/>
                <a:chOff x="571500" y="5165783"/>
                <a:chExt cx="5702300" cy="278172"/>
              </a:xfrm>
            </p:grpSpPr>
            <p:sp>
              <p:nvSpPr>
                <p:cNvPr id="769" name="Google Shape;769;p30"/>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1.4. Xử lý ngôn ngữ tự nhiên (NLP) </a:t>
                  </a:r>
                  <a:endParaRPr/>
                </a:p>
              </p:txBody>
            </p:sp>
            <p:sp>
              <p:nvSpPr>
                <p:cNvPr id="770" name="Google Shape;770;p30"/>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771" name="Google Shape;771;p30"/>
              <p:cNvGrpSpPr/>
              <p:nvPr/>
            </p:nvGrpSpPr>
            <p:grpSpPr>
              <a:xfrm>
                <a:off x="1051307" y="5471508"/>
                <a:ext cx="3588334" cy="278064"/>
                <a:chOff x="1051307" y="5517232"/>
                <a:chExt cx="3588334" cy="278064"/>
              </a:xfrm>
            </p:grpSpPr>
            <p:sp>
              <p:nvSpPr>
                <p:cNvPr id="772" name="Google Shape;772;p30"/>
                <p:cNvSpPr/>
                <p:nvPr/>
              </p:nvSpPr>
              <p:spPr>
                <a:xfrm>
                  <a:off x="1051307" y="5517232"/>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73" name="Google Shape;773;p30"/>
                <p:cNvSpPr/>
                <p:nvPr/>
              </p:nvSpPr>
              <p:spPr>
                <a:xfrm>
                  <a:off x="1234128" y="5518425"/>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1.5. Dữ liệu tuần tự</a:t>
                  </a:r>
                  <a:endParaRPr sz="1799">
                    <a:solidFill>
                      <a:srgbClr val="A5A5A5"/>
                    </a:solidFill>
                    <a:latin typeface="Arial"/>
                    <a:ea typeface="Arial"/>
                    <a:cs typeface="Arial"/>
                    <a:sym typeface="Arial"/>
                  </a:endParaRPr>
                </a:p>
              </p:txBody>
            </p:sp>
          </p:grpSp>
          <p:grpSp>
            <p:nvGrpSpPr>
              <p:cNvPr id="774" name="Google Shape;774;p30"/>
              <p:cNvGrpSpPr/>
              <p:nvPr/>
            </p:nvGrpSpPr>
            <p:grpSpPr>
              <a:xfrm>
                <a:off x="1051307" y="5883515"/>
                <a:ext cx="3408394" cy="278083"/>
                <a:chOff x="1051307" y="5943581"/>
                <a:chExt cx="3408394" cy="278083"/>
              </a:xfrm>
            </p:grpSpPr>
            <p:sp>
              <p:nvSpPr>
                <p:cNvPr id="775" name="Google Shape;775;p30"/>
                <p:cNvSpPr/>
                <p:nvPr/>
              </p:nvSpPr>
              <p:spPr>
                <a:xfrm>
                  <a:off x="1051307" y="594358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776" name="Google Shape;776;p30"/>
                <p:cNvSpPr/>
                <p:nvPr/>
              </p:nvSpPr>
              <p:spPr>
                <a:xfrm>
                  <a:off x="1234128" y="5944754"/>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1.6. Corpus</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graphicFrame>
        <p:nvGraphicFramePr>
          <p:cNvPr id="782" name="Google Shape;782;p31"/>
          <p:cNvGraphicFramePr/>
          <p:nvPr/>
        </p:nvGraphicFramePr>
        <p:xfrm>
          <a:off x="559817" y="2276872"/>
          <a:ext cx="3000000" cy="3000000"/>
        </p:xfrm>
        <a:graphic>
          <a:graphicData uri="http://schemas.openxmlformats.org/drawingml/2006/table">
            <a:tbl>
              <a:tblPr bandRow="1" firstRow="1">
                <a:noFill/>
                <a:tableStyleId>{1C1C8594-2FCC-4FF6-A01D-A591534C84FB}</a:tableStyleId>
              </a:tblPr>
              <a:tblGrid>
                <a:gridCol w="2983550"/>
                <a:gridCol w="5800675"/>
              </a:tblGrid>
              <a:tr h="28165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Hàm</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.lstrip()</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Xóa không gian bên trái.</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.rstrip()</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Xóa không gian bên phải.</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.strip()</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Loại bỏ không gian ở cả hai bên.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.replace(</a:t>
                      </a:r>
                      <a:r>
                        <a:rPr b="0" lang="en-US" sz="1200" u="none" cap="none" strike="noStrike">
                          <a:solidFill>
                            <a:srgbClr val="FF0000"/>
                          </a:solidFill>
                          <a:latin typeface="Arial"/>
                          <a:ea typeface="Arial"/>
                          <a:cs typeface="Arial"/>
                          <a:sym typeface="Arial"/>
                        </a:rPr>
                        <a:t>str1, str2</a:t>
                      </a:r>
                      <a:r>
                        <a:rPr b="0" lang="en-US" sz="1200" u="none" cap="none" strike="noStrike">
                          <a:solidFill>
                            <a:srgbClr val="262626"/>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Thay chuỗi con </a:t>
                      </a:r>
                      <a:r>
                        <a:rPr b="0" lang="en-US" sz="1200" u="none" cap="none" strike="noStrike">
                          <a:solidFill>
                            <a:srgbClr val="FF0000"/>
                          </a:solidFill>
                          <a:latin typeface="Arial"/>
                          <a:ea typeface="Arial"/>
                          <a:cs typeface="Arial"/>
                          <a:sym typeface="Arial"/>
                        </a:rPr>
                        <a:t>str1</a:t>
                      </a:r>
                      <a:r>
                        <a:rPr b="0" lang="en-US" sz="1200" u="none" cap="none" strike="noStrike">
                          <a:solidFill>
                            <a:srgbClr val="262626"/>
                          </a:solidFill>
                          <a:latin typeface="Arial"/>
                          <a:ea typeface="Arial"/>
                          <a:cs typeface="Arial"/>
                          <a:sym typeface="Arial"/>
                        </a:rPr>
                        <a:t> bằng </a:t>
                      </a:r>
                      <a:r>
                        <a:rPr b="0" lang="en-US" sz="1200" u="none" cap="none" strike="noStrike">
                          <a:solidFill>
                            <a:srgbClr val="FF0000"/>
                          </a:solidFill>
                          <a:latin typeface="Arial"/>
                          <a:ea typeface="Arial"/>
                          <a:cs typeface="Arial"/>
                          <a:sym typeface="Arial"/>
                        </a:rPr>
                        <a:t>str2</a:t>
                      </a:r>
                      <a:r>
                        <a:rPr b="0" lang="en-US" sz="1200" u="none" cap="none" strike="noStrike">
                          <a:solidFill>
                            <a:srgbClr val="262626"/>
                          </a:solidFill>
                          <a:latin typeface="Arial"/>
                          <a:ea typeface="Arial"/>
                          <a:cs typeface="Arial"/>
                          <a:sym typeface="Arial"/>
                        </a:rPr>
                        <a:t>.</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.count(</a:t>
                      </a:r>
                      <a:r>
                        <a:rPr b="0" lang="en-US" sz="1200" u="none" cap="none" strike="noStrike">
                          <a:solidFill>
                            <a:srgbClr val="FF0000"/>
                          </a:solidFill>
                          <a:latin typeface="Arial"/>
                          <a:ea typeface="Arial"/>
                          <a:cs typeface="Arial"/>
                          <a:sym typeface="Arial"/>
                        </a:rPr>
                        <a:t>str</a:t>
                      </a:r>
                      <a:r>
                        <a:rPr b="0" lang="en-US" sz="1200" u="none" cap="none" strike="noStrike">
                          <a:solidFill>
                            <a:srgbClr val="262626"/>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Số lần xuất hiện của </a:t>
                      </a:r>
                      <a:r>
                        <a:rPr b="0" lang="en-US" sz="1200" u="none" cap="none" strike="noStrike">
                          <a:solidFill>
                            <a:srgbClr val="FF0000"/>
                          </a:solidFill>
                          <a:latin typeface="Arial"/>
                          <a:ea typeface="Arial"/>
                          <a:cs typeface="Arial"/>
                          <a:sym typeface="Arial"/>
                        </a:rPr>
                        <a:t>str</a:t>
                      </a:r>
                      <a:r>
                        <a:rPr b="0" lang="en-US" sz="1200" u="none" cap="none" strike="noStrike">
                          <a:solidFill>
                            <a:srgbClr val="262626"/>
                          </a:solidFill>
                          <a:latin typeface="Arial"/>
                          <a:ea typeface="Arial"/>
                          <a:cs typeface="Arial"/>
                          <a:sym typeface="Arial"/>
                        </a:rPr>
                        <a:t> trong x.</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.find(</a:t>
                      </a:r>
                      <a:r>
                        <a:rPr b="0" lang="en-US" sz="1200" u="none" cap="none" strike="noStrike">
                          <a:solidFill>
                            <a:srgbClr val="FF0000"/>
                          </a:solidFill>
                          <a:latin typeface="Arial"/>
                          <a:ea typeface="Arial"/>
                          <a:cs typeface="Arial"/>
                          <a:sym typeface="Arial"/>
                        </a:rPr>
                        <a:t>str</a:t>
                      </a:r>
                      <a:r>
                        <a:rPr b="0" lang="en-US" sz="1200" u="none" cap="none" strike="noStrike">
                          <a:solidFill>
                            <a:srgbClr val="262626"/>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Tìm chuỗi con </a:t>
                      </a:r>
                      <a:r>
                        <a:rPr b="0" lang="en-US" sz="1200" u="none" cap="none" strike="noStrike">
                          <a:solidFill>
                            <a:srgbClr val="FF0000"/>
                          </a:solidFill>
                          <a:latin typeface="Arial"/>
                          <a:ea typeface="Arial"/>
                          <a:cs typeface="Arial"/>
                          <a:sym typeface="Arial"/>
                        </a:rPr>
                        <a:t>str</a:t>
                      </a:r>
                      <a:r>
                        <a:rPr b="0" lang="en-US" sz="1200" u="none" cap="none" strike="noStrike">
                          <a:solidFill>
                            <a:srgbClr val="262626"/>
                          </a:solidFill>
                          <a:latin typeface="Arial"/>
                          <a:ea typeface="Arial"/>
                          <a:cs typeface="Arial"/>
                          <a:sym typeface="Arial"/>
                        </a:rPr>
                        <a:t>. Trả về -1 nếu không tìm thấy.</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.index(</a:t>
                      </a:r>
                      <a:r>
                        <a:rPr b="0" lang="en-US" sz="1200" u="none" cap="none" strike="noStrike">
                          <a:solidFill>
                            <a:srgbClr val="FF0000"/>
                          </a:solidFill>
                          <a:latin typeface="Arial"/>
                          <a:ea typeface="Arial"/>
                          <a:cs typeface="Arial"/>
                          <a:sym typeface="Arial"/>
                        </a:rPr>
                        <a:t>str</a:t>
                      </a:r>
                      <a:r>
                        <a:rPr b="0" lang="en-US" sz="1200" u="none" cap="none" strike="noStrike">
                          <a:solidFill>
                            <a:srgbClr val="262626"/>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Tìm chuỗi con </a:t>
                      </a:r>
                      <a:r>
                        <a:rPr b="0" lang="en-US" sz="1200" u="none" cap="none" strike="noStrike">
                          <a:solidFill>
                            <a:srgbClr val="FF0000"/>
                          </a:solidFill>
                          <a:latin typeface="Arial"/>
                          <a:ea typeface="Arial"/>
                          <a:cs typeface="Arial"/>
                          <a:sym typeface="Arial"/>
                        </a:rPr>
                        <a:t>str</a:t>
                      </a:r>
                      <a:r>
                        <a:rPr b="0" lang="en-US" sz="1200" u="none" cap="none" strike="noStrike">
                          <a:solidFill>
                            <a:srgbClr val="262626"/>
                          </a:solidFill>
                          <a:latin typeface="Arial"/>
                          <a:ea typeface="Arial"/>
                          <a:cs typeface="Arial"/>
                          <a:sym typeface="Arial"/>
                        </a:rPr>
                        <a:t>. Ném một lỗi nếu không tìm thấy.</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y</a:t>
                      </a:r>
                      <a:r>
                        <a:rPr b="0" lang="en-US" sz="1200" u="none" cap="none" strike="noStrike">
                          <a:solidFill>
                            <a:srgbClr val="262626"/>
                          </a:solidFill>
                          <a:latin typeface="Arial"/>
                          <a:ea typeface="Arial"/>
                          <a:cs typeface="Arial"/>
                          <a:sym typeface="Arial"/>
                        </a:rPr>
                        <a:t>.join(</a:t>
                      </a:r>
                      <a:r>
                        <a:rPr b="0" lang="en-US" sz="1200" u="none" cap="none" strike="noStrike">
                          <a:solidFill>
                            <a:srgbClr val="00B050"/>
                          </a:solidFill>
                          <a:latin typeface="Arial"/>
                          <a:ea typeface="Arial"/>
                          <a:cs typeface="Arial"/>
                          <a:sym typeface="Arial"/>
                        </a:rPr>
                        <a:t>str_list</a:t>
                      </a:r>
                      <a:r>
                        <a:rPr b="0" lang="en-US" sz="1200" u="none" cap="none" strike="noStrike">
                          <a:solidFill>
                            <a:srgbClr val="262626"/>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Nối các phần tử của </a:t>
                      </a:r>
                      <a:r>
                        <a:rPr b="0" lang="en-US" sz="1200" u="none" cap="none" strike="noStrike">
                          <a:solidFill>
                            <a:srgbClr val="00B050"/>
                          </a:solidFill>
                          <a:latin typeface="Arial"/>
                          <a:ea typeface="Arial"/>
                          <a:cs typeface="Arial"/>
                          <a:sym typeface="Arial"/>
                        </a:rPr>
                        <a:t>str_list </a:t>
                      </a:r>
                      <a:r>
                        <a:rPr b="0" lang="en-US" sz="1200" u="none" cap="none" strike="noStrike">
                          <a:solidFill>
                            <a:srgbClr val="262626"/>
                          </a:solidFill>
                          <a:latin typeface="Arial"/>
                          <a:ea typeface="Arial"/>
                          <a:cs typeface="Arial"/>
                          <a:sym typeface="Arial"/>
                        </a:rPr>
                        <a:t>bằng cách sử dụng </a:t>
                      </a:r>
                      <a:r>
                        <a:rPr b="0" lang="en-US" sz="1200" u="none" cap="none" strike="noStrike">
                          <a:solidFill>
                            <a:srgbClr val="FF0000"/>
                          </a:solidFill>
                          <a:latin typeface="Arial"/>
                          <a:ea typeface="Arial"/>
                          <a:cs typeface="Arial"/>
                          <a:sym typeface="Arial"/>
                        </a:rPr>
                        <a:t>y</a:t>
                      </a:r>
                      <a:r>
                        <a:rPr b="0" lang="en-US" sz="1200" u="none" cap="none" strike="noStrike">
                          <a:solidFill>
                            <a:srgbClr val="262626"/>
                          </a:solidFill>
                          <a:latin typeface="Arial"/>
                          <a:ea typeface="Arial"/>
                          <a:cs typeface="Arial"/>
                          <a:sym typeface="Arial"/>
                        </a:rPr>
                        <a:t> làm dấu tách.</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.split(</a:t>
                      </a:r>
                      <a:r>
                        <a:rPr b="0" lang="en-US" sz="1200" u="none" cap="none" strike="noStrike">
                          <a:solidFill>
                            <a:srgbClr val="FF0000"/>
                          </a:solidFill>
                          <a:latin typeface="Arial"/>
                          <a:ea typeface="Arial"/>
                          <a:cs typeface="Arial"/>
                          <a:sym typeface="Arial"/>
                        </a:rPr>
                        <a:t>y</a:t>
                      </a:r>
                      <a:r>
                        <a:rPr b="0" lang="en-US" sz="1200" u="none" cap="none" strike="noStrike">
                          <a:solidFill>
                            <a:srgbClr val="262626"/>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Ngắt một chuỗi bằng cách sử dụng </a:t>
                      </a:r>
                      <a:r>
                        <a:rPr b="0" lang="en-US" sz="1200" u="none" cap="none" strike="noStrike">
                          <a:solidFill>
                            <a:srgbClr val="FF0000"/>
                          </a:solidFill>
                          <a:latin typeface="Arial"/>
                          <a:ea typeface="Arial"/>
                          <a:cs typeface="Arial"/>
                          <a:sym typeface="Arial"/>
                        </a:rPr>
                        <a:t>y</a:t>
                      </a:r>
                      <a:r>
                        <a:rPr b="0" lang="en-US" sz="1200" u="none" cap="none" strike="noStrike">
                          <a:solidFill>
                            <a:srgbClr val="262626"/>
                          </a:solidFill>
                          <a:latin typeface="Arial"/>
                          <a:ea typeface="Arial"/>
                          <a:cs typeface="Arial"/>
                          <a:sym typeface="Arial"/>
                        </a:rPr>
                        <a:t> làm dấu tách.</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.upper()</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Chuyển đổi </a:t>
                      </a:r>
                      <a:r>
                        <a:rPr b="0" lang="en-US" sz="1200" u="none" cap="none" strike="noStrike">
                          <a:solidFill>
                            <a:srgbClr val="00B05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 thành chữ hoa.</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.lower()</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Chuyển đổi </a:t>
                      </a:r>
                      <a:r>
                        <a:rPr b="0" lang="en-US" sz="1200" u="none" cap="none" strike="noStrike">
                          <a:solidFill>
                            <a:srgbClr val="00B05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 thành chữ thường.</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75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len(</a:t>
                      </a:r>
                      <a:r>
                        <a:rPr b="0" lang="en-US" sz="1200" u="none" cap="none" strike="noStrike">
                          <a:solidFill>
                            <a:srgbClr val="193EB0"/>
                          </a:solidFill>
                          <a:latin typeface="Arial"/>
                          <a:ea typeface="Arial"/>
                          <a:cs typeface="Arial"/>
                          <a:sym typeface="Arial"/>
                        </a:rPr>
                        <a:t>x</a:t>
                      </a:r>
                      <a:r>
                        <a:rPr b="0" lang="en-US" sz="1200" u="none" cap="none" strike="noStrike">
                          <a:solidFill>
                            <a:srgbClr val="262626"/>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Trả về độ dài chuỗi.</a:t>
                      </a:r>
                      <a:endParaRPr b="0" sz="1200" u="none" cap="none" strike="noStrike">
                        <a:solidFill>
                          <a:srgbClr val="262626"/>
                        </a:solidFill>
                        <a:latin typeface="Arial"/>
                        <a:ea typeface="Arial"/>
                        <a:cs typeface="Arial"/>
                        <a:sym typeface="Arial"/>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783" name="Google Shape;783;p31"/>
          <p:cNvGrpSpPr/>
          <p:nvPr/>
        </p:nvGrpSpPr>
        <p:grpSpPr>
          <a:xfrm>
            <a:off x="450000" y="450000"/>
            <a:ext cx="9018000" cy="276999"/>
            <a:chOff x="450000" y="450000"/>
            <a:chExt cx="9018000" cy="276999"/>
          </a:xfrm>
        </p:grpSpPr>
        <p:sp>
          <p:nvSpPr>
            <p:cNvPr id="784" name="Google Shape;784;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785" name="Google Shape;785;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786" name="Google Shape;786;p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chuỗi</a:t>
            </a:r>
            <a:endParaRPr b="1" sz="2400">
              <a:solidFill>
                <a:srgbClr val="0C0C0C"/>
              </a:solidFill>
              <a:latin typeface="Arial"/>
              <a:ea typeface="Arial"/>
              <a:cs typeface="Arial"/>
              <a:sym typeface="Arial"/>
            </a:endParaRPr>
          </a:p>
        </p:txBody>
      </p:sp>
      <p:grpSp>
        <p:nvGrpSpPr>
          <p:cNvPr id="787" name="Google Shape;787;p31"/>
          <p:cNvGrpSpPr/>
          <p:nvPr/>
        </p:nvGrpSpPr>
        <p:grpSpPr>
          <a:xfrm>
            <a:off x="559817" y="1902381"/>
            <a:ext cx="8783192" cy="215444"/>
            <a:chOff x="559817" y="2136914"/>
            <a:chExt cx="8783192" cy="215444"/>
          </a:xfrm>
        </p:grpSpPr>
        <p:sp>
          <p:nvSpPr>
            <p:cNvPr id="788" name="Google Shape;788;p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89" name="Google Shape;789;p3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hàm và phương thức hữu ích để thao tác chuỗi:</a:t>
              </a:r>
              <a:endParaRPr sz="1400">
                <a:solidFill>
                  <a:srgbClr val="262626"/>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2"/>
          <p:cNvSpPr/>
          <p:nvPr/>
        </p:nvSpPr>
        <p:spPr>
          <a:xfrm>
            <a:off x="712182" y="1801735"/>
            <a:ext cx="8632824" cy="155604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sử dụng để tạo các mẫu chuỗi.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Hữu ích để nhận dạng và xử lý các mẫu chuỗi phức tạp </a:t>
            </a:r>
            <a:r>
              <a:rPr lang="en-US" sz="12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tiền xử lý dữ liệu văn bản.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Mạnh mẽ hơn sự kết hợp của các hàm hoặc phương thức chuỗi thông thường.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hỗ trợ bởi nhiều ngôn ngữ bao gồm cả Python.</a:t>
            </a:r>
            <a:endParaRPr sz="1300">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p:txBody>
      </p:sp>
      <p:grpSp>
        <p:nvGrpSpPr>
          <p:cNvPr id="796" name="Google Shape;796;p32"/>
          <p:cNvGrpSpPr/>
          <p:nvPr/>
        </p:nvGrpSpPr>
        <p:grpSpPr>
          <a:xfrm>
            <a:off x="559817" y="1484784"/>
            <a:ext cx="8783192" cy="200055"/>
            <a:chOff x="559817" y="2136914"/>
            <a:chExt cx="8783192" cy="200055"/>
          </a:xfrm>
        </p:grpSpPr>
        <p:sp>
          <p:nvSpPr>
            <p:cNvPr id="797" name="Google Shape;797;p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98" name="Google Shape;798;p3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Các hàm và phương thức hữu ích để thao tác chuỗi:</a:t>
              </a:r>
              <a:endParaRPr sz="1300">
                <a:solidFill>
                  <a:srgbClr val="262626"/>
                </a:solidFill>
                <a:latin typeface="Arial"/>
                <a:ea typeface="Arial"/>
                <a:cs typeface="Arial"/>
                <a:sym typeface="Arial"/>
              </a:endParaRPr>
            </a:p>
          </p:txBody>
        </p:sp>
      </p:grpSp>
      <p:grpSp>
        <p:nvGrpSpPr>
          <p:cNvPr id="799" name="Google Shape;799;p32"/>
          <p:cNvGrpSpPr/>
          <p:nvPr/>
        </p:nvGrpSpPr>
        <p:grpSpPr>
          <a:xfrm>
            <a:off x="450000" y="450000"/>
            <a:ext cx="9018000" cy="276999"/>
            <a:chOff x="450000" y="450000"/>
            <a:chExt cx="9018000" cy="276999"/>
          </a:xfrm>
        </p:grpSpPr>
        <p:sp>
          <p:nvSpPr>
            <p:cNvPr id="800" name="Google Shape;800;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801" name="Google Shape;801;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33"/>
          <p:cNvSpPr/>
          <p:nvPr/>
        </p:nvSpPr>
        <p:spPr>
          <a:xfrm>
            <a:off x="712182" y="2219332"/>
            <a:ext cx="8632824"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ký tự có ý nghĩa đặc biệt trong các biểu thức chính quy.</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a:t>
            </a:r>
            <a:r>
              <a:rPr b="1" lang="en-US" sz="1300">
                <a:solidFill>
                  <a:srgbClr val="FF0000"/>
                </a:solidFill>
                <a:latin typeface="Arial"/>
                <a:ea typeface="Arial"/>
                <a:cs typeface="Arial"/>
                <a:sym typeface="Arial"/>
              </a:rPr>
              <a:t>.    ^    $    *    +    ?    {    }    [    ]    \    |    (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được sử dụng để xây dựng các mẫu.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tin thêm có thể được tìm thấy tại: </a:t>
            </a:r>
            <a:r>
              <a:rPr lang="en-US" sz="1300" u="sng">
                <a:solidFill>
                  <a:srgbClr val="262626"/>
                </a:solidFill>
                <a:latin typeface="Arial"/>
                <a:ea typeface="Arial"/>
                <a:cs typeface="Arial"/>
                <a:sym typeface="Arial"/>
                <a:hlinkClick r:id="rId3">
                  <a:extLst>
                    <a:ext uri="{A12FA001-AC4F-418D-AE19-62706E023703}">
                      <ahyp:hlinkClr val="tx"/>
                    </a:ext>
                  </a:extLst>
                </a:hlinkClick>
              </a:rPr>
              <a:t>https://docs.python.org/3/howto/regex.html</a:t>
            </a:r>
            <a:r>
              <a:rPr lang="en-US" sz="1300">
                <a:solidFill>
                  <a:srgbClr val="262626"/>
                </a:solidFill>
                <a:latin typeface="Arial"/>
                <a:ea typeface="Arial"/>
                <a:cs typeface="Arial"/>
                <a:sym typeface="Arial"/>
              </a:rPr>
              <a:t> </a:t>
            </a:r>
            <a:endParaRPr/>
          </a:p>
        </p:txBody>
      </p:sp>
      <p:sp>
        <p:nvSpPr>
          <p:cNvPr id="808" name="Google Shape;808;p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Biểu hiện thông thường</a:t>
            </a:r>
            <a:endParaRPr b="1" sz="2400">
              <a:solidFill>
                <a:srgbClr val="0C0C0C"/>
              </a:solidFill>
              <a:latin typeface="Arial"/>
              <a:ea typeface="Arial"/>
              <a:cs typeface="Arial"/>
              <a:sym typeface="Arial"/>
            </a:endParaRPr>
          </a:p>
        </p:txBody>
      </p:sp>
      <p:grpSp>
        <p:nvGrpSpPr>
          <p:cNvPr id="809" name="Google Shape;809;p33"/>
          <p:cNvGrpSpPr/>
          <p:nvPr/>
        </p:nvGrpSpPr>
        <p:grpSpPr>
          <a:xfrm>
            <a:off x="559817" y="1902381"/>
            <a:ext cx="8783192" cy="200055"/>
            <a:chOff x="559817" y="2136914"/>
            <a:chExt cx="8783192" cy="200055"/>
          </a:xfrm>
        </p:grpSpPr>
        <p:sp>
          <p:nvSpPr>
            <p:cNvPr id="810" name="Google Shape;810;p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11" name="Google Shape;811;p3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Siêu ký tự:</a:t>
              </a:r>
              <a:endParaRPr/>
            </a:p>
          </p:txBody>
        </p:sp>
      </p:grpSp>
      <p:grpSp>
        <p:nvGrpSpPr>
          <p:cNvPr id="812" name="Google Shape;812;p33"/>
          <p:cNvGrpSpPr/>
          <p:nvPr/>
        </p:nvGrpSpPr>
        <p:grpSpPr>
          <a:xfrm>
            <a:off x="450000" y="450000"/>
            <a:ext cx="9018000" cy="276999"/>
            <a:chOff x="450000" y="450000"/>
            <a:chExt cx="9018000" cy="276999"/>
          </a:xfrm>
        </p:grpSpPr>
        <p:sp>
          <p:nvSpPr>
            <p:cNvPr id="813" name="Google Shape;813;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814" name="Google Shape;814;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graphicFrame>
        <p:nvGraphicFramePr>
          <p:cNvPr id="820" name="Google Shape;820;p34"/>
          <p:cNvGraphicFramePr/>
          <p:nvPr/>
        </p:nvGraphicFramePr>
        <p:xfrm>
          <a:off x="711201" y="2939395"/>
          <a:ext cx="3000000" cy="3000000"/>
        </p:xfrm>
        <a:graphic>
          <a:graphicData uri="http://schemas.openxmlformats.org/drawingml/2006/table">
            <a:tbl>
              <a:tblPr>
                <a:noFill/>
                <a:tableStyleId>{BF46C823-5611-4BB8-9758-AB5EA331B79A}</a:tableStyleId>
              </a:tblPr>
              <a:tblGrid>
                <a:gridCol w="1316575"/>
                <a:gridCol w="1316575"/>
                <a:gridCol w="1316575"/>
                <a:gridCol w="4683125"/>
              </a:tblGrid>
              <a:tr h="1524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524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abc</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là trong 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1524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abc</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“before”</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50000"/>
                        </a:lnSpc>
                        <a:spcBef>
                          <a:spcPts val="0"/>
                        </a:spcBef>
                        <a:spcAft>
                          <a:spcPts val="0"/>
                        </a:spcAft>
                        <a:buNone/>
                      </a:pPr>
                      <a:r>
                        <a:rPr b="0" lang="en-US" sz="1200" u="none" cap="none" strike="noStrike">
                          <a:solidFill>
                            <a:srgbClr val="262626"/>
                          </a:solidFill>
                          <a:latin typeface="Arial"/>
                          <a:ea typeface="Arial"/>
                          <a:cs typeface="Arial"/>
                          <a:sym typeface="Arial"/>
                        </a:rPr>
                        <a:t>“b” là trong chuỗi.</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1524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abc</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“dude”</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50000"/>
                        </a:lnSpc>
                        <a:spcBef>
                          <a:spcPts val="0"/>
                        </a:spcBef>
                        <a:spcAft>
                          <a:spcPts val="0"/>
                        </a:spcAft>
                        <a:buNone/>
                      </a:pPr>
                      <a:r>
                        <a:rPr b="0" lang="en-US" sz="1200" u="none" cap="none" strike="noStrike">
                          <a:solidFill>
                            <a:srgbClr val="262626"/>
                          </a:solidFill>
                          <a:latin typeface="Arial"/>
                          <a:ea typeface="Arial"/>
                          <a:cs typeface="Arial"/>
                          <a:sym typeface="Arial"/>
                        </a:rPr>
                        <a:t>Không có “a” hay “b” hay “c” trong 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821" name="Google Shape;821;p34"/>
          <p:cNvSpPr/>
          <p:nvPr/>
        </p:nvSpPr>
        <p:spPr>
          <a:xfrm>
            <a:off x="712182" y="1801735"/>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kèm theo một bộ ký tự dưới dạng mẫu đối sánh.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Bất kỳ ký tự nào cũng có thể được đặt trong dấu </a:t>
            </a:r>
            <a:r>
              <a:rPr b="1" lang="en-US" sz="13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a:t>
            </a:r>
            <a:r>
              <a:rPr b="1"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abc</a:t>
            </a:r>
            <a:r>
              <a:rPr b="1"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khớp với bất kỳ mẫu nào chứa ký tự “a” hoặc “b” hoặc “c”.</a:t>
            </a:r>
            <a:endParaRPr sz="1300">
              <a:solidFill>
                <a:srgbClr val="262626"/>
              </a:solidFill>
              <a:latin typeface="Arial"/>
              <a:ea typeface="Arial"/>
              <a:cs typeface="Arial"/>
              <a:sym typeface="Arial"/>
            </a:endParaRPr>
          </a:p>
        </p:txBody>
      </p:sp>
      <p:grpSp>
        <p:nvGrpSpPr>
          <p:cNvPr id="822" name="Google Shape;822;p34"/>
          <p:cNvGrpSpPr/>
          <p:nvPr/>
        </p:nvGrpSpPr>
        <p:grpSpPr>
          <a:xfrm>
            <a:off x="559817" y="1484784"/>
            <a:ext cx="8783192" cy="200055"/>
            <a:chOff x="559817" y="2136914"/>
            <a:chExt cx="8783192" cy="200055"/>
          </a:xfrm>
        </p:grpSpPr>
        <p:sp>
          <p:nvSpPr>
            <p:cNvPr id="823" name="Google Shape;823;p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24" name="Google Shape;824;p3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0000"/>
                  </a:solidFill>
                  <a:latin typeface="Arial"/>
                  <a:ea typeface="Arial"/>
                  <a:cs typeface="Arial"/>
                  <a:sym typeface="Arial"/>
                </a:rPr>
                <a:t>[ ]</a:t>
              </a:r>
              <a:endParaRPr/>
            </a:p>
          </p:txBody>
        </p:sp>
      </p:grpSp>
      <p:sp>
        <p:nvSpPr>
          <p:cNvPr id="825" name="Google Shape;825;p34"/>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826" name="Google Shape;826;p34"/>
          <p:cNvGrpSpPr/>
          <p:nvPr/>
        </p:nvGrpSpPr>
        <p:grpSpPr>
          <a:xfrm>
            <a:off x="450000" y="450000"/>
            <a:ext cx="9018000" cy="276999"/>
            <a:chOff x="450000" y="450000"/>
            <a:chExt cx="9018000" cy="276999"/>
          </a:xfrm>
        </p:grpSpPr>
        <p:sp>
          <p:nvSpPr>
            <p:cNvPr id="827" name="Google Shape;827;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828" name="Google Shape;828;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grpSp>
        <p:nvGrpSpPr>
          <p:cNvPr id="834" name="Google Shape;834;p35"/>
          <p:cNvGrpSpPr/>
          <p:nvPr/>
        </p:nvGrpSpPr>
        <p:grpSpPr>
          <a:xfrm>
            <a:off x="1279004" y="2264092"/>
            <a:ext cx="8294377" cy="1416566"/>
            <a:chOff x="1049647" y="2954821"/>
            <a:chExt cx="8294377" cy="1416566"/>
          </a:xfrm>
        </p:grpSpPr>
        <p:sp>
          <p:nvSpPr>
            <p:cNvPr id="835" name="Google Shape;835;p35"/>
            <p:cNvSpPr/>
            <p:nvPr/>
          </p:nvSpPr>
          <p:spPr>
            <a:xfrm>
              <a:off x="1049648" y="2954821"/>
              <a:ext cx="570675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0-5</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 tương tự với “</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012345</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 </a:t>
              </a:r>
              <a:endParaRPr/>
            </a:p>
          </p:txBody>
        </p:sp>
        <p:sp>
          <p:nvSpPr>
            <p:cNvPr id="836" name="Google Shape;836;p35"/>
            <p:cNvSpPr/>
            <p:nvPr/>
          </p:nvSpPr>
          <p:spPr>
            <a:xfrm>
              <a:off x="1049648" y="3365454"/>
              <a:ext cx="570675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0-9</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 có nghĩa là toàn bộ tập hợp các chữ số. </a:t>
              </a:r>
              <a:endParaRPr/>
            </a:p>
          </p:txBody>
        </p:sp>
        <p:sp>
          <p:nvSpPr>
            <p:cNvPr id="837" name="Google Shape;837;p35"/>
            <p:cNvSpPr/>
            <p:nvPr/>
          </p:nvSpPr>
          <p:spPr>
            <a:xfrm>
              <a:off x="1049648" y="3776087"/>
              <a:ext cx="570675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a-d</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 tương tự với “</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abcd</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a:t>
              </a:r>
              <a:endParaRPr/>
            </a:p>
          </p:txBody>
        </p:sp>
        <p:sp>
          <p:nvSpPr>
            <p:cNvPr id="838" name="Google Shape;838;p35"/>
            <p:cNvSpPr/>
            <p:nvPr/>
          </p:nvSpPr>
          <p:spPr>
            <a:xfrm>
              <a:off x="1049647" y="4186721"/>
              <a:ext cx="829437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a-zA-Z</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 có nghĩa là toàn bộ bộ chữ cái cả chữ hoa và chữ thường.</a:t>
              </a:r>
              <a:endParaRPr/>
            </a:p>
          </p:txBody>
        </p:sp>
      </p:grpSp>
      <p:sp>
        <p:nvSpPr>
          <p:cNvPr id="839" name="Google Shape;839;p35"/>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có thể sử dụng dấu gạch nối “-” để biểu thị một dãy ký tự.</a:t>
            </a:r>
            <a:endParaRPr/>
          </a:p>
        </p:txBody>
      </p:sp>
      <p:grpSp>
        <p:nvGrpSpPr>
          <p:cNvPr id="840" name="Google Shape;840;p35"/>
          <p:cNvGrpSpPr/>
          <p:nvPr/>
        </p:nvGrpSpPr>
        <p:grpSpPr>
          <a:xfrm>
            <a:off x="559817" y="1484784"/>
            <a:ext cx="8783192" cy="200055"/>
            <a:chOff x="559817" y="2136914"/>
            <a:chExt cx="8783192" cy="200055"/>
          </a:xfrm>
        </p:grpSpPr>
        <p:sp>
          <p:nvSpPr>
            <p:cNvPr id="841" name="Google Shape;841;p3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42" name="Google Shape;842;p3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0000"/>
                  </a:solidFill>
                  <a:latin typeface="Arial"/>
                  <a:ea typeface="Arial"/>
                  <a:cs typeface="Arial"/>
                  <a:sym typeface="Arial"/>
                </a:rPr>
                <a:t>[ ]</a:t>
              </a:r>
              <a:endParaRPr/>
            </a:p>
          </p:txBody>
        </p:sp>
      </p:grpSp>
      <p:sp>
        <p:nvSpPr>
          <p:cNvPr id="843" name="Google Shape;843;p35"/>
          <p:cNvSpPr/>
          <p:nvPr/>
        </p:nvSpPr>
        <p:spPr>
          <a:xfrm>
            <a:off x="908916" y="2245673"/>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
        <p:nvSpPr>
          <p:cNvPr id="844" name="Google Shape;844;p35"/>
          <p:cNvSpPr/>
          <p:nvPr/>
        </p:nvSpPr>
        <p:spPr>
          <a:xfrm>
            <a:off x="908916" y="2655224"/>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
        <p:nvSpPr>
          <p:cNvPr id="845" name="Google Shape;845;p35"/>
          <p:cNvSpPr/>
          <p:nvPr/>
        </p:nvSpPr>
        <p:spPr>
          <a:xfrm>
            <a:off x="903401" y="306700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
        <p:nvSpPr>
          <p:cNvPr id="846" name="Google Shape;846;p35"/>
          <p:cNvSpPr/>
          <p:nvPr/>
        </p:nvSpPr>
        <p:spPr>
          <a:xfrm>
            <a:off x="903400" y="3476556"/>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
        <p:nvSpPr>
          <p:cNvPr id="847" name="Google Shape;847;p35"/>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848" name="Google Shape;848;p35"/>
          <p:cNvGrpSpPr/>
          <p:nvPr/>
        </p:nvGrpSpPr>
        <p:grpSpPr>
          <a:xfrm>
            <a:off x="450000" y="450000"/>
            <a:ext cx="9018000" cy="276999"/>
            <a:chOff x="450000" y="450000"/>
            <a:chExt cx="9018000" cy="276999"/>
          </a:xfrm>
        </p:grpSpPr>
        <p:sp>
          <p:nvSpPr>
            <p:cNvPr id="849" name="Google Shape;849;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850" name="Google Shape;850;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graphicFrame>
        <p:nvGraphicFramePr>
          <p:cNvPr id="856" name="Google Shape;856;p36"/>
          <p:cNvGraphicFramePr/>
          <p:nvPr/>
        </p:nvGraphicFramePr>
        <p:xfrm>
          <a:off x="711200" y="2579355"/>
          <a:ext cx="3000000" cy="3000000"/>
        </p:xfrm>
        <a:graphic>
          <a:graphicData uri="http://schemas.openxmlformats.org/drawingml/2006/table">
            <a:tbl>
              <a:tblPr>
                <a:noFill/>
                <a:tableStyleId>{BF46C823-5611-4BB8-9758-AB5EA331B79A}</a:tableStyleId>
              </a:tblPr>
              <a:tblGrid>
                <a:gridCol w="1242475"/>
                <a:gridCol w="1242475"/>
                <a:gridCol w="1242475"/>
                <a:gridCol w="4905375"/>
              </a:tblGrid>
              <a:tr h="25652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89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^abc</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Trong chuỗi không có ký tự nào khác ngoài “a” hoặc “b” hoặc “c”.</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^abc</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“before”</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50000"/>
                        </a:lnSpc>
                        <a:spcBef>
                          <a:spcPts val="0"/>
                        </a:spcBef>
                        <a:spcAft>
                          <a:spcPts val="0"/>
                        </a:spcAft>
                        <a:buNone/>
                      </a:pPr>
                      <a:r>
                        <a:rPr b="0" lang="en-US" sz="1200" u="none" cap="none" strike="noStrike">
                          <a:solidFill>
                            <a:srgbClr val="262626"/>
                          </a:solidFill>
                          <a:latin typeface="Arial"/>
                          <a:ea typeface="Arial"/>
                          <a:cs typeface="Arial"/>
                          <a:sym typeface="Arial"/>
                        </a:rPr>
                        <a:t>Có các ký tự khác ngoài “a” hoặc “b” hoặc “c” trong chuỗi.</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^abc</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“dude”</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50000"/>
                        </a:lnSpc>
                        <a:spcBef>
                          <a:spcPts val="0"/>
                        </a:spcBef>
                        <a:spcAft>
                          <a:spcPts val="0"/>
                        </a:spcAft>
                        <a:buNone/>
                      </a:pPr>
                      <a:r>
                        <a:rPr b="0" lang="en-US" sz="1200" u="none" cap="none" strike="noStrike">
                          <a:solidFill>
                            <a:srgbClr val="262626"/>
                          </a:solidFill>
                          <a:latin typeface="Arial"/>
                          <a:ea typeface="Arial"/>
                          <a:cs typeface="Arial"/>
                          <a:sym typeface="Arial"/>
                        </a:rPr>
                        <a:t>Có các ký tự khác ngoài “a” hoặc “b” hoặc “c” trong chuỗi.</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857" name="Google Shape;857;p36"/>
          <p:cNvSpPr/>
          <p:nvPr/>
        </p:nvSpPr>
        <p:spPr>
          <a:xfrm>
            <a:off x="712182" y="1801735"/>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ký tự không có trong tập hợp kèm theo sẽ được khớp.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t>
            </a:r>
            <a:r>
              <a:rPr b="1"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phải là ký tự đầu tiên trong dấu ngoặc vuông.</a:t>
            </a:r>
            <a:endParaRPr sz="1300">
              <a:solidFill>
                <a:srgbClr val="262626"/>
              </a:solidFill>
              <a:latin typeface="Arial"/>
              <a:ea typeface="Arial"/>
              <a:cs typeface="Arial"/>
              <a:sym typeface="Arial"/>
            </a:endParaRPr>
          </a:p>
        </p:txBody>
      </p:sp>
      <p:grpSp>
        <p:nvGrpSpPr>
          <p:cNvPr id="858" name="Google Shape;858;p36"/>
          <p:cNvGrpSpPr/>
          <p:nvPr/>
        </p:nvGrpSpPr>
        <p:grpSpPr>
          <a:xfrm>
            <a:off x="559817" y="1484784"/>
            <a:ext cx="8783192" cy="200055"/>
            <a:chOff x="559817" y="2136914"/>
            <a:chExt cx="8783192" cy="200055"/>
          </a:xfrm>
        </p:grpSpPr>
        <p:sp>
          <p:nvSpPr>
            <p:cNvPr id="859" name="Google Shape;859;p3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60" name="Google Shape;860;p3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0000"/>
                  </a:solidFill>
                  <a:latin typeface="Arial"/>
                  <a:ea typeface="Arial"/>
                  <a:cs typeface="Arial"/>
                  <a:sym typeface="Arial"/>
                </a:rPr>
                <a:t>[^ ]</a:t>
              </a:r>
              <a:endParaRPr/>
            </a:p>
          </p:txBody>
        </p:sp>
      </p:grpSp>
      <p:sp>
        <p:nvSpPr>
          <p:cNvPr id="861" name="Google Shape;861;p36"/>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862" name="Google Shape;862;p36"/>
          <p:cNvGrpSpPr/>
          <p:nvPr/>
        </p:nvGrpSpPr>
        <p:grpSpPr>
          <a:xfrm>
            <a:off x="450000" y="450000"/>
            <a:ext cx="9018000" cy="276999"/>
            <a:chOff x="450000" y="450000"/>
            <a:chExt cx="9018000" cy="276999"/>
          </a:xfrm>
        </p:grpSpPr>
        <p:sp>
          <p:nvSpPr>
            <p:cNvPr id="863" name="Google Shape;863;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864" name="Google Shape;864;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37"/>
          <p:cNvSpPr/>
          <p:nvPr/>
        </p:nvSpPr>
        <p:spPr>
          <a:xfrm>
            <a:off x="918964" y="2264092"/>
            <a:ext cx="5706752" cy="149271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   “</a:t>
            </a:r>
            <a:r>
              <a:rPr lang="en-US" sz="1200">
                <a:solidFill>
                  <a:srgbClr val="0070C0"/>
                </a:solidFill>
                <a:latin typeface="Arial"/>
                <a:ea typeface="Arial"/>
                <a:cs typeface="Arial"/>
                <a:sym typeface="Arial"/>
              </a:rPr>
              <a:t>\w</a:t>
            </a:r>
            <a:r>
              <a:rPr lang="en-US" sz="1200">
                <a:solidFill>
                  <a:srgbClr val="262626"/>
                </a:solidFill>
                <a:latin typeface="Arial"/>
                <a:ea typeface="Arial"/>
                <a:cs typeface="Arial"/>
                <a:sym typeface="Arial"/>
              </a:rPr>
              <a:t>” tương tự với “</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a-zA-Z0-9_</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   “</a:t>
            </a:r>
            <a:r>
              <a:rPr lang="en-US" sz="1200">
                <a:solidFill>
                  <a:srgbClr val="0070C0"/>
                </a:solidFill>
                <a:latin typeface="Arial"/>
                <a:ea typeface="Arial"/>
                <a:cs typeface="Arial"/>
                <a:sym typeface="Arial"/>
              </a:rPr>
              <a:t>\W</a:t>
            </a:r>
            <a:r>
              <a:rPr lang="en-US" sz="1200">
                <a:solidFill>
                  <a:srgbClr val="262626"/>
                </a:solidFill>
                <a:latin typeface="Arial"/>
                <a:ea typeface="Arial"/>
                <a:cs typeface="Arial"/>
                <a:sym typeface="Arial"/>
              </a:rPr>
              <a:t>” tương tự với “</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^a-zA-Z0-9_</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   </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   “</a:t>
            </a:r>
            <a:r>
              <a:rPr lang="en-US" sz="1200">
                <a:solidFill>
                  <a:srgbClr val="0070C0"/>
                </a:solidFill>
                <a:latin typeface="Arial"/>
                <a:ea typeface="Arial"/>
                <a:cs typeface="Arial"/>
                <a:sym typeface="Arial"/>
              </a:rPr>
              <a:t>\d</a:t>
            </a:r>
            <a:r>
              <a:rPr lang="en-US" sz="1200">
                <a:solidFill>
                  <a:srgbClr val="262626"/>
                </a:solidFill>
                <a:latin typeface="Arial"/>
                <a:ea typeface="Arial"/>
                <a:cs typeface="Arial"/>
                <a:sym typeface="Arial"/>
              </a:rPr>
              <a:t>” tương tự với “</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0-9</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   “</a:t>
            </a:r>
            <a:r>
              <a:rPr lang="en-US" sz="1200">
                <a:solidFill>
                  <a:srgbClr val="0070C0"/>
                </a:solidFill>
                <a:latin typeface="Arial"/>
                <a:ea typeface="Arial"/>
                <a:cs typeface="Arial"/>
                <a:sym typeface="Arial"/>
              </a:rPr>
              <a:t>\D</a:t>
            </a:r>
            <a:r>
              <a:rPr lang="en-US" sz="1200">
                <a:solidFill>
                  <a:srgbClr val="262626"/>
                </a:solidFill>
                <a:latin typeface="Arial"/>
                <a:ea typeface="Arial"/>
                <a:cs typeface="Arial"/>
                <a:sym typeface="Arial"/>
              </a:rPr>
              <a:t>” tương tự với “</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^0-9</a:t>
            </a: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   “</a:t>
            </a:r>
            <a:r>
              <a:rPr lang="en-US" sz="1200">
                <a:solidFill>
                  <a:srgbClr val="0070C0"/>
                </a:solidFill>
                <a:latin typeface="Arial"/>
                <a:ea typeface="Arial"/>
                <a:cs typeface="Arial"/>
                <a:sym typeface="Arial"/>
              </a:rPr>
              <a:t>\s</a:t>
            </a:r>
            <a:r>
              <a:rPr lang="en-US" sz="1200">
                <a:solidFill>
                  <a:srgbClr val="262626"/>
                </a:solidFill>
                <a:latin typeface="Arial"/>
                <a:ea typeface="Arial"/>
                <a:cs typeface="Arial"/>
                <a:sym typeface="Arial"/>
              </a:rPr>
              <a:t>” có nghĩa là ký tự khoảng trắng.</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   “</a:t>
            </a:r>
            <a:r>
              <a:rPr lang="en-US" sz="1200">
                <a:solidFill>
                  <a:srgbClr val="0070C0"/>
                </a:solidFill>
                <a:latin typeface="Arial"/>
                <a:ea typeface="Arial"/>
                <a:cs typeface="Arial"/>
                <a:sym typeface="Arial"/>
              </a:rPr>
              <a:t>\S</a:t>
            </a:r>
            <a:r>
              <a:rPr lang="en-US" sz="1200">
                <a:solidFill>
                  <a:srgbClr val="262626"/>
                </a:solidFill>
                <a:latin typeface="Arial"/>
                <a:ea typeface="Arial"/>
                <a:cs typeface="Arial"/>
                <a:sym typeface="Arial"/>
              </a:rPr>
              <a:t>” có nghĩa là ký tự không phải khoảng trắng.</a:t>
            </a:r>
            <a:endParaRPr/>
          </a:p>
        </p:txBody>
      </p:sp>
      <p:sp>
        <p:nvSpPr>
          <p:cNvPr id="871" name="Google Shape;871;p37"/>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các biểu thức tốc ký như sau:</a:t>
            </a:r>
            <a:endParaRPr sz="1300">
              <a:solidFill>
                <a:srgbClr val="262626"/>
              </a:solidFill>
              <a:latin typeface="Arial"/>
              <a:ea typeface="Arial"/>
              <a:cs typeface="Arial"/>
              <a:sym typeface="Arial"/>
            </a:endParaRPr>
          </a:p>
        </p:txBody>
      </p:sp>
      <p:grpSp>
        <p:nvGrpSpPr>
          <p:cNvPr id="872" name="Google Shape;872;p37"/>
          <p:cNvGrpSpPr/>
          <p:nvPr/>
        </p:nvGrpSpPr>
        <p:grpSpPr>
          <a:xfrm>
            <a:off x="559817" y="1484784"/>
            <a:ext cx="8783192" cy="200055"/>
            <a:chOff x="559817" y="2136914"/>
            <a:chExt cx="8783192" cy="200055"/>
          </a:xfrm>
        </p:grpSpPr>
        <p:sp>
          <p:nvSpPr>
            <p:cNvPr id="873" name="Google Shape;873;p3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74" name="Google Shape;874;p3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0000"/>
                  </a:solidFill>
                  <a:latin typeface="Arial"/>
                  <a:ea typeface="Arial"/>
                  <a:cs typeface="Arial"/>
                  <a:sym typeface="Arial"/>
                </a:rPr>
                <a:t>[ ] </a:t>
              </a:r>
              <a:r>
                <a:rPr lang="en-US" sz="1300">
                  <a:solidFill>
                    <a:schemeClr val="dk1"/>
                  </a:solidFill>
                  <a:latin typeface="Arial"/>
                  <a:ea typeface="Arial"/>
                  <a:cs typeface="Arial"/>
                  <a:sym typeface="Arial"/>
                </a:rPr>
                <a:t>và</a:t>
              </a:r>
              <a:r>
                <a:rPr lang="en-US" sz="1300">
                  <a:solidFill>
                    <a:srgbClr val="262626"/>
                  </a:solidFill>
                  <a:latin typeface="Arial"/>
                  <a:ea typeface="Arial"/>
                  <a:cs typeface="Arial"/>
                  <a:sym typeface="Arial"/>
                </a:rPr>
                <a:t> </a:t>
              </a:r>
              <a:r>
                <a:rPr b="1" lang="en-US" sz="1300">
                  <a:solidFill>
                    <a:srgbClr val="FF0000"/>
                  </a:solidFill>
                  <a:latin typeface="Arial"/>
                  <a:ea typeface="Arial"/>
                  <a:cs typeface="Arial"/>
                  <a:sym typeface="Arial"/>
                </a:rPr>
                <a:t>[^ ]</a:t>
              </a:r>
              <a:endParaRPr/>
            </a:p>
          </p:txBody>
        </p:sp>
      </p:grpSp>
      <p:sp>
        <p:nvSpPr>
          <p:cNvPr id="875" name="Google Shape;875;p37"/>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876" name="Google Shape;876;p37"/>
          <p:cNvGrpSpPr/>
          <p:nvPr/>
        </p:nvGrpSpPr>
        <p:grpSpPr>
          <a:xfrm>
            <a:off x="450000" y="450000"/>
            <a:ext cx="9018000" cy="276999"/>
            <a:chOff x="450000" y="450000"/>
            <a:chExt cx="9018000" cy="276999"/>
          </a:xfrm>
        </p:grpSpPr>
        <p:sp>
          <p:nvSpPr>
            <p:cNvPr id="877" name="Google Shape;877;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878" name="Google Shape;878;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graphicFrame>
        <p:nvGraphicFramePr>
          <p:cNvPr id="884" name="Google Shape;884;p38"/>
          <p:cNvGraphicFramePr/>
          <p:nvPr/>
        </p:nvGraphicFramePr>
        <p:xfrm>
          <a:off x="711200" y="2579355"/>
          <a:ext cx="3000000" cy="3000000"/>
        </p:xfrm>
        <a:graphic>
          <a:graphicData uri="http://schemas.openxmlformats.org/drawingml/2006/table">
            <a:tbl>
              <a:tblPr>
                <a:noFill/>
                <a:tableStyleId>{BF46C823-5611-4BB8-9758-AB5EA331B79A}</a:tableStyleId>
              </a:tblPr>
              <a:tblGrid>
                <a:gridCol w="1283850"/>
                <a:gridCol w="1461650"/>
                <a:gridCol w="1034350"/>
                <a:gridCol w="4860925"/>
              </a:tblGrid>
              <a:tr h="1524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 </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b”</a:t>
                      </a:r>
                      <a:endParaRPr/>
                    </a:p>
                  </a:txBody>
                  <a:tcPr marT="0" marB="0"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“aab”</a:t>
                      </a:r>
                      <a:endParaRPr/>
                    </a:p>
                  </a:txBody>
                  <a:tcPr marT="0" marB="0"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0" marB="0"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ở giữa chuỗi khớp với dấu chấm.</a:t>
                      </a:r>
                      <a:endParaRPr b="0" sz="1200" u="none" cap="none" strike="noStrike">
                        <a:solidFill>
                          <a:srgbClr val="262626"/>
                        </a:solidFill>
                        <a:latin typeface="Arial"/>
                        <a:ea typeface="Arial"/>
                        <a:cs typeface="Arial"/>
                        <a:sym typeface="Arial"/>
                      </a:endParaRPr>
                    </a:p>
                  </a:txBody>
                  <a:tcPr marT="0" marB="0"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b”</a:t>
                      </a:r>
                      <a:endParaRPr/>
                    </a:p>
                  </a:txBody>
                  <a:tcPr marT="0" marB="0"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“a0b”</a:t>
                      </a:r>
                      <a:endParaRPr/>
                    </a:p>
                  </a:txBody>
                  <a:tcPr marT="0" marB="0"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0" marB="0"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Số 0 ở giữa chuỗi khớp với dấu chấm.</a:t>
                      </a:r>
                      <a:endParaRPr b="0" sz="1200" u="none" cap="none" strike="noStrike">
                        <a:solidFill>
                          <a:srgbClr val="262626"/>
                        </a:solidFill>
                        <a:latin typeface="Arial"/>
                        <a:ea typeface="Arial"/>
                        <a:cs typeface="Arial"/>
                        <a:sym typeface="Arial"/>
                      </a:endParaRPr>
                    </a:p>
                  </a:txBody>
                  <a:tcPr marT="0" marB="0"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b”</a:t>
                      </a:r>
                      <a:endParaRPr/>
                    </a:p>
                  </a:txBody>
                  <a:tcPr marT="0" marB="0"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“abc”</a:t>
                      </a:r>
                      <a:endParaRPr/>
                    </a:p>
                  </a:txBody>
                  <a:tcPr marT="0" marB="0"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0" marB="0"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50000"/>
                        </a:lnSpc>
                        <a:spcBef>
                          <a:spcPts val="0"/>
                        </a:spcBef>
                        <a:spcAft>
                          <a:spcPts val="0"/>
                        </a:spcAft>
                        <a:buNone/>
                      </a:pPr>
                      <a:r>
                        <a:rPr b="0" lang="en-US" sz="1200" u="none" cap="none" strike="noStrike">
                          <a:solidFill>
                            <a:srgbClr val="262626"/>
                          </a:solidFill>
                          <a:latin typeface="Arial"/>
                          <a:ea typeface="Arial"/>
                          <a:cs typeface="Arial"/>
                          <a:sym typeface="Arial"/>
                        </a:rPr>
                        <a:t>Không có ký tự nào ở giữa “a” và “b”.</a:t>
                      </a:r>
                      <a:endParaRPr/>
                    </a:p>
                  </a:txBody>
                  <a:tcPr marT="0" marB="0"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885" name="Google Shape;885;p38"/>
          <p:cNvSpPr/>
          <p:nvPr/>
        </p:nvSpPr>
        <p:spPr>
          <a:xfrm>
            <a:off x="712182" y="1801735"/>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Dấu chấm khớp với bất kỳ ký tự nào.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là dấu chấm dưới dạng một ký tự (không phải là siêu ký tự).</a:t>
            </a:r>
            <a:endParaRPr sz="1300">
              <a:solidFill>
                <a:srgbClr val="262626"/>
              </a:solidFill>
              <a:latin typeface="Arial"/>
              <a:ea typeface="Arial"/>
              <a:cs typeface="Arial"/>
              <a:sym typeface="Arial"/>
            </a:endParaRPr>
          </a:p>
        </p:txBody>
      </p:sp>
      <p:grpSp>
        <p:nvGrpSpPr>
          <p:cNvPr id="886" name="Google Shape;886;p38"/>
          <p:cNvGrpSpPr/>
          <p:nvPr/>
        </p:nvGrpSpPr>
        <p:grpSpPr>
          <a:xfrm>
            <a:off x="559817" y="1484784"/>
            <a:ext cx="8783192" cy="200055"/>
            <a:chOff x="559817" y="2136914"/>
            <a:chExt cx="8783192" cy="200055"/>
          </a:xfrm>
        </p:grpSpPr>
        <p:sp>
          <p:nvSpPr>
            <p:cNvPr id="887" name="Google Shape;887;p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88" name="Google Shape;888;p3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193EB0"/>
                  </a:solidFill>
                  <a:latin typeface="Arial"/>
                  <a:ea typeface="Arial"/>
                  <a:cs typeface="Arial"/>
                  <a:sym typeface="Arial"/>
                </a:rPr>
                <a:t>Dot</a:t>
              </a:r>
              <a:r>
                <a:rPr b="1" lang="en-US" sz="1300">
                  <a:solidFill>
                    <a:srgbClr val="FF0000"/>
                  </a:solidFill>
                  <a:latin typeface="Arial"/>
                  <a:ea typeface="Arial"/>
                  <a:cs typeface="Arial"/>
                  <a:sym typeface="Arial"/>
                </a:rPr>
                <a:t> .</a:t>
              </a:r>
              <a:endParaRPr/>
            </a:p>
          </p:txBody>
        </p:sp>
      </p:grpSp>
      <p:sp>
        <p:nvSpPr>
          <p:cNvPr id="889" name="Google Shape;889;p38"/>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890" name="Google Shape;890;p38"/>
          <p:cNvGrpSpPr/>
          <p:nvPr/>
        </p:nvGrpSpPr>
        <p:grpSpPr>
          <a:xfrm>
            <a:off x="450000" y="450000"/>
            <a:ext cx="9018000" cy="276999"/>
            <a:chOff x="450000" y="450000"/>
            <a:chExt cx="9018000" cy="276999"/>
          </a:xfrm>
        </p:grpSpPr>
        <p:sp>
          <p:nvSpPr>
            <p:cNvPr id="891" name="Google Shape;891;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892" name="Google Shape;892;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graphicFrame>
        <p:nvGraphicFramePr>
          <p:cNvPr id="898" name="Google Shape;898;p39"/>
          <p:cNvGraphicFramePr/>
          <p:nvPr/>
        </p:nvGraphicFramePr>
        <p:xfrm>
          <a:off x="703264" y="2291323"/>
          <a:ext cx="3000000" cy="3000000"/>
        </p:xfrm>
        <a:graphic>
          <a:graphicData uri="http://schemas.openxmlformats.org/drawingml/2006/table">
            <a:tbl>
              <a:tblPr>
                <a:noFill/>
                <a:tableStyleId>{BF46C823-5611-4BB8-9758-AB5EA331B79A}</a:tableStyleId>
              </a:tblPr>
              <a:tblGrid>
                <a:gridCol w="1314975"/>
                <a:gridCol w="1314975"/>
                <a:gridCol w="1314975"/>
                <a:gridCol w="4695825"/>
              </a:tblGrid>
              <a:tr h="1507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 </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không xuất hiện.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xuất hiện một lần.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“caaat”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50000"/>
                        </a:lnSpc>
                        <a:spcBef>
                          <a:spcPts val="0"/>
                        </a:spcBef>
                        <a:spcAft>
                          <a:spcPts val="0"/>
                        </a:spcAft>
                        <a:buNone/>
                      </a:pPr>
                      <a:r>
                        <a:rPr b="0" lang="en-US" sz="1200" u="none" cap="none" strike="noStrike">
                          <a:solidFill>
                            <a:srgbClr val="262626"/>
                          </a:solidFill>
                          <a:latin typeface="Arial"/>
                          <a:ea typeface="Arial"/>
                          <a:cs typeface="Arial"/>
                          <a:sym typeface="Arial"/>
                        </a:rPr>
                        <a:t>“a” được lặp lại ba lần.</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899" name="Google Shape;899;p39"/>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Pattern that repeats the preceding character for any number of times (including 0).</a:t>
            </a:r>
            <a:endParaRPr/>
          </a:p>
        </p:txBody>
      </p:sp>
      <p:grpSp>
        <p:nvGrpSpPr>
          <p:cNvPr id="900" name="Google Shape;900;p39"/>
          <p:cNvGrpSpPr/>
          <p:nvPr/>
        </p:nvGrpSpPr>
        <p:grpSpPr>
          <a:xfrm>
            <a:off x="559817" y="1484784"/>
            <a:ext cx="8783192" cy="200055"/>
            <a:chOff x="559817" y="2136914"/>
            <a:chExt cx="8783192" cy="200055"/>
          </a:xfrm>
        </p:grpSpPr>
        <p:sp>
          <p:nvSpPr>
            <p:cNvPr id="901" name="Google Shape;901;p3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02" name="Google Shape;902;p3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4337"/>
                  </a:solidFill>
                  <a:latin typeface="Arial"/>
                  <a:ea typeface="Arial"/>
                  <a:cs typeface="Arial"/>
                  <a:sym typeface="Arial"/>
                </a:rPr>
                <a:t>*</a:t>
              </a:r>
              <a:endParaRPr/>
            </a:p>
          </p:txBody>
        </p:sp>
      </p:grpSp>
      <p:grpSp>
        <p:nvGrpSpPr>
          <p:cNvPr id="903" name="Google Shape;903;p39"/>
          <p:cNvGrpSpPr/>
          <p:nvPr/>
        </p:nvGrpSpPr>
        <p:grpSpPr>
          <a:xfrm>
            <a:off x="450000" y="450000"/>
            <a:ext cx="9018000" cy="276999"/>
            <a:chOff x="450000" y="450000"/>
            <a:chExt cx="9018000" cy="276999"/>
          </a:xfrm>
        </p:grpSpPr>
        <p:sp>
          <p:nvSpPr>
            <p:cNvPr id="904" name="Google Shape;904;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905" name="Google Shape;905;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4"/>
          <p:cNvGrpSpPr/>
          <p:nvPr/>
        </p:nvGrpSpPr>
        <p:grpSpPr>
          <a:xfrm>
            <a:off x="989683" y="2636912"/>
            <a:ext cx="8264212" cy="3429087"/>
            <a:chOff x="989683" y="2748696"/>
            <a:chExt cx="8264212" cy="3429087"/>
          </a:xfrm>
        </p:grpSpPr>
        <p:sp>
          <p:nvSpPr>
            <p:cNvPr id="178" name="Google Shape;178;p4"/>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Khám phá dữ liệu văn bản</a:t>
              </a:r>
              <a:endParaRPr b="1" sz="3200">
                <a:solidFill>
                  <a:srgbClr val="000000"/>
                </a:solidFill>
                <a:latin typeface="Arial"/>
                <a:ea typeface="Arial"/>
                <a:cs typeface="Arial"/>
                <a:sym typeface="Arial"/>
              </a:endParaRPr>
            </a:p>
          </p:txBody>
        </p:sp>
        <p:sp>
          <p:nvSpPr>
            <p:cNvPr id="179" name="Google Shape;179;p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180" name="Google Shape;180;p4"/>
            <p:cNvGrpSpPr/>
            <p:nvPr/>
          </p:nvGrpSpPr>
          <p:grpSpPr>
            <a:xfrm>
              <a:off x="1062980" y="3839616"/>
              <a:ext cx="5700472" cy="2338167"/>
              <a:chOff x="1051307" y="3823421"/>
              <a:chExt cx="5700472" cy="2338167"/>
            </a:xfrm>
          </p:grpSpPr>
          <p:grpSp>
            <p:nvGrpSpPr>
              <p:cNvPr id="181" name="Google Shape;181;p4"/>
              <p:cNvGrpSpPr/>
              <p:nvPr/>
            </p:nvGrpSpPr>
            <p:grpSpPr>
              <a:xfrm>
                <a:off x="1051307" y="3823421"/>
                <a:ext cx="5700472" cy="278064"/>
                <a:chOff x="1051307" y="3823421"/>
                <a:chExt cx="5700472" cy="278064"/>
              </a:xfrm>
            </p:grpSpPr>
            <p:sp>
              <p:nvSpPr>
                <p:cNvPr id="182" name="Google Shape;182;p4"/>
                <p:cNvSpPr/>
                <p:nvPr/>
              </p:nvSpPr>
              <p:spPr>
                <a:xfrm>
                  <a:off x="1234128" y="3824614"/>
                  <a:ext cx="551765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1.1. Khai thác văn bản là gì?</a:t>
                  </a:r>
                  <a:endParaRPr/>
                </a:p>
              </p:txBody>
            </p:sp>
            <p:sp>
              <p:nvSpPr>
                <p:cNvPr id="183" name="Google Shape;183;p4"/>
                <p:cNvSpPr/>
                <p:nvPr/>
              </p:nvSpPr>
              <p:spPr>
                <a:xfrm>
                  <a:off x="1051307" y="3823421"/>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84" name="Google Shape;184;p4"/>
              <p:cNvGrpSpPr/>
              <p:nvPr/>
            </p:nvGrpSpPr>
            <p:grpSpPr>
              <a:xfrm>
                <a:off x="1051307" y="4235447"/>
                <a:ext cx="5700472" cy="278084"/>
                <a:chOff x="1051307" y="4253117"/>
                <a:chExt cx="5700472" cy="278084"/>
              </a:xfrm>
            </p:grpSpPr>
            <p:sp>
              <p:nvSpPr>
                <p:cNvPr id="185" name="Google Shape;185;p4"/>
                <p:cNvSpPr/>
                <p:nvPr/>
              </p:nvSpPr>
              <p:spPr>
                <a:xfrm>
                  <a:off x="1234128" y="425429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Thu thập dữ liệu</a:t>
                  </a:r>
                  <a:endParaRPr sz="1799">
                    <a:solidFill>
                      <a:srgbClr val="A5A5A5"/>
                    </a:solidFill>
                    <a:latin typeface="Arial"/>
                    <a:ea typeface="Arial"/>
                    <a:cs typeface="Arial"/>
                    <a:sym typeface="Arial"/>
                  </a:endParaRPr>
                </a:p>
              </p:txBody>
            </p:sp>
            <p:sp>
              <p:nvSpPr>
                <p:cNvPr id="186" name="Google Shape;186;p4"/>
                <p:cNvSpPr/>
                <p:nvPr/>
              </p:nvSpPr>
              <p:spPr>
                <a:xfrm>
                  <a:off x="1051307" y="425311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87" name="Google Shape;187;p4"/>
              <p:cNvGrpSpPr/>
              <p:nvPr/>
            </p:nvGrpSpPr>
            <p:grpSpPr>
              <a:xfrm>
                <a:off x="1051307" y="4647474"/>
                <a:ext cx="5700472" cy="278065"/>
                <a:chOff x="571500" y="5165783"/>
                <a:chExt cx="5702300" cy="278154"/>
              </a:xfrm>
            </p:grpSpPr>
            <p:sp>
              <p:nvSpPr>
                <p:cNvPr id="188" name="Google Shape;188;p4"/>
                <p:cNvSpPr/>
                <p:nvPr/>
              </p:nvSpPr>
              <p:spPr>
                <a:xfrm>
                  <a:off x="754380" y="5166977"/>
                  <a:ext cx="551942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Thao tác chuỗi</a:t>
                  </a:r>
                  <a:endParaRPr sz="1799">
                    <a:solidFill>
                      <a:srgbClr val="A5A5A5"/>
                    </a:solidFill>
                    <a:latin typeface="Arial"/>
                    <a:ea typeface="Arial"/>
                    <a:cs typeface="Arial"/>
                    <a:sym typeface="Arial"/>
                  </a:endParaRPr>
                </a:p>
              </p:txBody>
            </p:sp>
            <p:sp>
              <p:nvSpPr>
                <p:cNvPr id="189" name="Google Shape;189;p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190" name="Google Shape;190;p4"/>
              <p:cNvGrpSpPr/>
              <p:nvPr/>
            </p:nvGrpSpPr>
            <p:grpSpPr>
              <a:xfrm>
                <a:off x="1051307" y="5059482"/>
                <a:ext cx="5700472" cy="278083"/>
                <a:chOff x="571500" y="5165783"/>
                <a:chExt cx="5702300" cy="278172"/>
              </a:xfrm>
            </p:grpSpPr>
            <p:sp>
              <p:nvSpPr>
                <p:cNvPr id="191" name="Google Shape;191;p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1.4. Xử lý ngôn ngữ tự nhiên (NLP) </a:t>
                  </a:r>
                  <a:endParaRPr/>
                </a:p>
              </p:txBody>
            </p:sp>
            <p:sp>
              <p:nvSpPr>
                <p:cNvPr id="192" name="Google Shape;192;p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193" name="Google Shape;193;p4"/>
              <p:cNvGrpSpPr/>
              <p:nvPr/>
            </p:nvGrpSpPr>
            <p:grpSpPr>
              <a:xfrm>
                <a:off x="1051307" y="5471508"/>
                <a:ext cx="3588334" cy="278064"/>
                <a:chOff x="1051307" y="5517232"/>
                <a:chExt cx="3588334" cy="278064"/>
              </a:xfrm>
            </p:grpSpPr>
            <p:sp>
              <p:nvSpPr>
                <p:cNvPr id="194" name="Google Shape;194;p4"/>
                <p:cNvSpPr/>
                <p:nvPr/>
              </p:nvSpPr>
              <p:spPr>
                <a:xfrm>
                  <a:off x="1051307" y="5517232"/>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95" name="Google Shape;195;p4"/>
                <p:cNvSpPr/>
                <p:nvPr/>
              </p:nvSpPr>
              <p:spPr>
                <a:xfrm>
                  <a:off x="1234128" y="5518425"/>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1.5. Dữ liệu tuần tự</a:t>
                  </a:r>
                  <a:endParaRPr sz="1799">
                    <a:solidFill>
                      <a:srgbClr val="A5A5A5"/>
                    </a:solidFill>
                    <a:latin typeface="Arial"/>
                    <a:ea typeface="Arial"/>
                    <a:cs typeface="Arial"/>
                    <a:sym typeface="Arial"/>
                  </a:endParaRPr>
                </a:p>
              </p:txBody>
            </p:sp>
          </p:grpSp>
          <p:grpSp>
            <p:nvGrpSpPr>
              <p:cNvPr id="196" name="Google Shape;196;p4"/>
              <p:cNvGrpSpPr/>
              <p:nvPr/>
            </p:nvGrpSpPr>
            <p:grpSpPr>
              <a:xfrm>
                <a:off x="1051307" y="5883515"/>
                <a:ext cx="3408421" cy="278073"/>
                <a:chOff x="1051307" y="5943581"/>
                <a:chExt cx="3408421" cy="278073"/>
              </a:xfrm>
            </p:grpSpPr>
            <p:sp>
              <p:nvSpPr>
                <p:cNvPr id="197" name="Google Shape;197;p4"/>
                <p:cNvSpPr/>
                <p:nvPr/>
              </p:nvSpPr>
              <p:spPr>
                <a:xfrm>
                  <a:off x="1051307" y="594358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98" name="Google Shape;198;p4"/>
                <p:cNvSpPr/>
                <p:nvPr/>
              </p:nvSpPr>
              <p:spPr>
                <a:xfrm>
                  <a:off x="1234128" y="5944754"/>
                  <a:ext cx="3225600" cy="276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1.6. Corpus</a:t>
                  </a:r>
                  <a:endParaRPr/>
                </a:p>
              </p:txBody>
            </p:sp>
          </p:gr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graphicFrame>
        <p:nvGraphicFramePr>
          <p:cNvPr id="911" name="Google Shape;911;p40"/>
          <p:cNvGraphicFramePr/>
          <p:nvPr/>
        </p:nvGraphicFramePr>
        <p:xfrm>
          <a:off x="703264" y="2291323"/>
          <a:ext cx="3000000" cy="3000000"/>
        </p:xfrm>
        <a:graphic>
          <a:graphicData uri="http://schemas.openxmlformats.org/drawingml/2006/table">
            <a:tbl>
              <a:tblPr>
                <a:noFill/>
                <a:tableStyleId>{BF46C823-5611-4BB8-9758-AB5EA331B79A}</a:tableStyleId>
              </a:tblPr>
              <a:tblGrid>
                <a:gridCol w="1314975"/>
                <a:gridCol w="1314975"/>
                <a:gridCol w="1314975"/>
                <a:gridCol w="4695825"/>
              </a:tblGrid>
              <a:tr h="1507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không xuất hiện.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xuất hiện 1 lần.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“caaat”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50000"/>
                        </a:lnSpc>
                        <a:spcBef>
                          <a:spcPts val="0"/>
                        </a:spcBef>
                        <a:spcAft>
                          <a:spcPts val="0"/>
                        </a:spcAft>
                        <a:buNone/>
                      </a:pPr>
                      <a:r>
                        <a:rPr b="0" lang="en-US" sz="1200" u="none" cap="none" strike="noStrike">
                          <a:solidFill>
                            <a:srgbClr val="262626"/>
                          </a:solidFill>
                          <a:latin typeface="Arial"/>
                          <a:ea typeface="Arial"/>
                          <a:cs typeface="Arial"/>
                          <a:sym typeface="Arial"/>
                        </a:rPr>
                        <a:t>“a” được lặp lại ba lần.</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912" name="Google Shape;912;p40"/>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Mẫu lặp lại ký tự trước đó ít nhất một lần hoặc nhiều lần.</a:t>
            </a:r>
            <a:endParaRPr sz="1300">
              <a:solidFill>
                <a:srgbClr val="262626"/>
              </a:solidFill>
              <a:latin typeface="Arial"/>
              <a:ea typeface="Arial"/>
              <a:cs typeface="Arial"/>
              <a:sym typeface="Arial"/>
            </a:endParaRPr>
          </a:p>
        </p:txBody>
      </p:sp>
      <p:grpSp>
        <p:nvGrpSpPr>
          <p:cNvPr id="913" name="Google Shape;913;p40"/>
          <p:cNvGrpSpPr/>
          <p:nvPr/>
        </p:nvGrpSpPr>
        <p:grpSpPr>
          <a:xfrm>
            <a:off x="559817" y="1484784"/>
            <a:ext cx="8783192" cy="200055"/>
            <a:chOff x="559817" y="2136914"/>
            <a:chExt cx="8783192" cy="200055"/>
          </a:xfrm>
        </p:grpSpPr>
        <p:sp>
          <p:nvSpPr>
            <p:cNvPr id="914" name="Google Shape;914;p4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15" name="Google Shape;915;p4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4337"/>
                  </a:solidFill>
                  <a:latin typeface="Arial"/>
                  <a:ea typeface="Arial"/>
                  <a:cs typeface="Arial"/>
                  <a:sym typeface="Arial"/>
                </a:rPr>
                <a:t>+</a:t>
              </a:r>
              <a:endParaRPr/>
            </a:p>
          </p:txBody>
        </p:sp>
      </p:grpSp>
      <p:grpSp>
        <p:nvGrpSpPr>
          <p:cNvPr id="916" name="Google Shape;916;p40"/>
          <p:cNvGrpSpPr/>
          <p:nvPr/>
        </p:nvGrpSpPr>
        <p:grpSpPr>
          <a:xfrm>
            <a:off x="450000" y="450000"/>
            <a:ext cx="9018000" cy="276999"/>
            <a:chOff x="450000" y="450000"/>
            <a:chExt cx="9018000" cy="276999"/>
          </a:xfrm>
        </p:grpSpPr>
        <p:sp>
          <p:nvSpPr>
            <p:cNvPr id="917" name="Google Shape;917;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918" name="Google Shape;918;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graphicFrame>
        <p:nvGraphicFramePr>
          <p:cNvPr id="924" name="Google Shape;924;p41"/>
          <p:cNvGraphicFramePr/>
          <p:nvPr/>
        </p:nvGraphicFramePr>
        <p:xfrm>
          <a:off x="703264" y="2291323"/>
          <a:ext cx="3000000" cy="3000000"/>
        </p:xfrm>
        <a:graphic>
          <a:graphicData uri="http://schemas.openxmlformats.org/drawingml/2006/table">
            <a:tbl>
              <a:tblPr>
                <a:noFill/>
                <a:tableStyleId>{BF46C823-5611-4BB8-9758-AB5EA331B79A}</a:tableStyleId>
              </a:tblPr>
              <a:tblGrid>
                <a:gridCol w="1314975"/>
                <a:gridCol w="1314975"/>
                <a:gridCol w="1314975"/>
                <a:gridCol w="4695825"/>
              </a:tblGrid>
              <a:tr h="1507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không xuất hiện.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xuất hiện một lần.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50000"/>
                        </a:lnSpc>
                        <a:spcBef>
                          <a:spcPts val="0"/>
                        </a:spcBef>
                        <a:spcAft>
                          <a:spcPts val="0"/>
                        </a:spcAft>
                        <a:buNone/>
                      </a:pPr>
                      <a:r>
                        <a:rPr b="0" lang="en-US" sz="1200" u="none" cap="none" strike="noStrike">
                          <a:solidFill>
                            <a:srgbClr val="262626"/>
                          </a:solidFill>
                          <a:latin typeface="Arial"/>
                          <a:ea typeface="Arial"/>
                          <a:cs typeface="Arial"/>
                          <a:sym typeface="Arial"/>
                        </a:rPr>
                        <a:t>“a” được lặp lại hai lần (hơn một lần).</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925" name="Google Shape;925;p41"/>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Mẫu mà ký tự phía trước không xuất hiện hoặc chỉ xuất hiện một lần.</a:t>
            </a:r>
            <a:endParaRPr sz="1300">
              <a:solidFill>
                <a:srgbClr val="262626"/>
              </a:solidFill>
              <a:latin typeface="Arial"/>
              <a:ea typeface="Arial"/>
              <a:cs typeface="Arial"/>
              <a:sym typeface="Arial"/>
            </a:endParaRPr>
          </a:p>
        </p:txBody>
      </p:sp>
      <p:grpSp>
        <p:nvGrpSpPr>
          <p:cNvPr id="926" name="Google Shape;926;p41"/>
          <p:cNvGrpSpPr/>
          <p:nvPr/>
        </p:nvGrpSpPr>
        <p:grpSpPr>
          <a:xfrm>
            <a:off x="559817" y="1484784"/>
            <a:ext cx="8783192" cy="200055"/>
            <a:chOff x="559817" y="2136914"/>
            <a:chExt cx="8783192" cy="200055"/>
          </a:xfrm>
        </p:grpSpPr>
        <p:sp>
          <p:nvSpPr>
            <p:cNvPr id="927" name="Google Shape;927;p4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28" name="Google Shape;928;p4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4337"/>
                  </a:solidFill>
                  <a:latin typeface="Arial"/>
                  <a:ea typeface="Arial"/>
                  <a:cs typeface="Arial"/>
                  <a:sym typeface="Arial"/>
                </a:rPr>
                <a:t>?</a:t>
              </a:r>
              <a:endParaRPr/>
            </a:p>
          </p:txBody>
        </p:sp>
      </p:grpSp>
      <p:sp>
        <p:nvSpPr>
          <p:cNvPr id="929" name="Google Shape;929;p41"/>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930" name="Google Shape;930;p41"/>
          <p:cNvGrpSpPr/>
          <p:nvPr/>
        </p:nvGrpSpPr>
        <p:grpSpPr>
          <a:xfrm>
            <a:off x="450000" y="450000"/>
            <a:ext cx="9018000" cy="276999"/>
            <a:chOff x="450000" y="450000"/>
            <a:chExt cx="9018000" cy="276999"/>
          </a:xfrm>
        </p:grpSpPr>
        <p:sp>
          <p:nvSpPr>
            <p:cNvPr id="931" name="Google Shape;931;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932" name="Google Shape;932;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graphicFrame>
        <p:nvGraphicFramePr>
          <p:cNvPr id="938" name="Google Shape;938;p42"/>
          <p:cNvGraphicFramePr/>
          <p:nvPr/>
        </p:nvGraphicFramePr>
        <p:xfrm>
          <a:off x="703264" y="2291323"/>
          <a:ext cx="3000000" cy="3000000"/>
        </p:xfrm>
        <a:graphic>
          <a:graphicData uri="http://schemas.openxmlformats.org/drawingml/2006/table">
            <a:tbl>
              <a:tblPr>
                <a:noFill/>
                <a:tableStyleId>{BF46C823-5611-4BB8-9758-AB5EA331B79A}</a:tableStyleId>
              </a:tblPr>
              <a:tblGrid>
                <a:gridCol w="1314975"/>
                <a:gridCol w="1314975"/>
                <a:gridCol w="1314975"/>
                <a:gridCol w="4695825"/>
              </a:tblGrid>
              <a:tr h="1507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{2}</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không lặp lại hai lần.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{2}</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không lặp lại hai lần.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{2}</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50000"/>
                        </a:lnSpc>
                        <a:spcBef>
                          <a:spcPts val="0"/>
                        </a:spcBef>
                        <a:spcAft>
                          <a:spcPts val="0"/>
                        </a:spcAft>
                        <a:buNone/>
                      </a:pPr>
                      <a:r>
                        <a:rPr b="0" lang="en-US" sz="1200" u="none" cap="none" strike="noStrike">
                          <a:solidFill>
                            <a:srgbClr val="262626"/>
                          </a:solidFill>
                          <a:latin typeface="Arial"/>
                          <a:ea typeface="Arial"/>
                          <a:cs typeface="Arial"/>
                          <a:sym typeface="Arial"/>
                        </a:rPr>
                        <a:t>“a” được lặp lại đúng hai lần.</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939" name="Google Shape;939;p42"/>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Mẫu trong đó ký tự đứng trước được lặp lại </a:t>
            </a:r>
            <a:r>
              <a:rPr i="1" lang="en-US" sz="1300">
                <a:solidFill>
                  <a:srgbClr val="00B0F0"/>
                </a:solidFill>
                <a:latin typeface="Arial"/>
                <a:ea typeface="Arial"/>
                <a:cs typeface="Arial"/>
                <a:sym typeface="Arial"/>
              </a:rPr>
              <a:t>m</a:t>
            </a:r>
            <a:r>
              <a:rPr lang="en-US" sz="1300">
                <a:solidFill>
                  <a:srgbClr val="262626"/>
                </a:solidFill>
                <a:latin typeface="Arial"/>
                <a:ea typeface="Arial"/>
                <a:cs typeface="Arial"/>
                <a:sym typeface="Arial"/>
              </a:rPr>
              <a:t> lần.</a:t>
            </a:r>
            <a:endParaRPr sz="1300">
              <a:solidFill>
                <a:srgbClr val="262626"/>
              </a:solidFill>
              <a:latin typeface="Arial"/>
              <a:ea typeface="Arial"/>
              <a:cs typeface="Arial"/>
              <a:sym typeface="Arial"/>
            </a:endParaRPr>
          </a:p>
        </p:txBody>
      </p:sp>
      <p:grpSp>
        <p:nvGrpSpPr>
          <p:cNvPr id="940" name="Google Shape;940;p42"/>
          <p:cNvGrpSpPr/>
          <p:nvPr/>
        </p:nvGrpSpPr>
        <p:grpSpPr>
          <a:xfrm>
            <a:off x="559817" y="1484784"/>
            <a:ext cx="8783192" cy="200055"/>
            <a:chOff x="559817" y="2136914"/>
            <a:chExt cx="8783192" cy="200055"/>
          </a:xfrm>
        </p:grpSpPr>
        <p:sp>
          <p:nvSpPr>
            <p:cNvPr id="941" name="Google Shape;941;p4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42" name="Google Shape;942;p4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4337"/>
                  </a:solidFill>
                  <a:latin typeface="Arial"/>
                  <a:ea typeface="Arial"/>
                  <a:cs typeface="Arial"/>
                  <a:sym typeface="Arial"/>
                </a:rPr>
                <a:t>{</a:t>
              </a:r>
              <a:r>
                <a:rPr b="1" lang="en-US" sz="1300">
                  <a:solidFill>
                    <a:srgbClr val="00B050"/>
                  </a:solidFill>
                  <a:latin typeface="Arial"/>
                  <a:ea typeface="Arial"/>
                  <a:cs typeface="Arial"/>
                  <a:sym typeface="Arial"/>
                </a:rPr>
                <a:t>m</a:t>
              </a:r>
              <a:r>
                <a:rPr b="1" lang="en-US" sz="1300">
                  <a:solidFill>
                    <a:srgbClr val="FF4337"/>
                  </a:solidFill>
                  <a:latin typeface="Arial"/>
                  <a:ea typeface="Arial"/>
                  <a:cs typeface="Arial"/>
                  <a:sym typeface="Arial"/>
                </a:rPr>
                <a:t>}</a:t>
              </a:r>
              <a:endParaRPr/>
            </a:p>
          </p:txBody>
        </p:sp>
      </p:grpSp>
      <p:sp>
        <p:nvSpPr>
          <p:cNvPr id="943" name="Google Shape;943;p42"/>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944" name="Google Shape;944;p42"/>
          <p:cNvGrpSpPr/>
          <p:nvPr/>
        </p:nvGrpSpPr>
        <p:grpSpPr>
          <a:xfrm>
            <a:off x="450000" y="450000"/>
            <a:ext cx="9018000" cy="276999"/>
            <a:chOff x="450000" y="450000"/>
            <a:chExt cx="9018000" cy="276999"/>
          </a:xfrm>
        </p:grpSpPr>
        <p:sp>
          <p:nvSpPr>
            <p:cNvPr id="945" name="Google Shape;945;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946" name="Google Shape;946;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graphicFrame>
        <p:nvGraphicFramePr>
          <p:cNvPr id="952" name="Google Shape;952;p43"/>
          <p:cNvGraphicFramePr/>
          <p:nvPr/>
        </p:nvGraphicFramePr>
        <p:xfrm>
          <a:off x="703264" y="2291323"/>
          <a:ext cx="3000000" cy="3000000"/>
        </p:xfrm>
        <a:graphic>
          <a:graphicData uri="http://schemas.openxmlformats.org/drawingml/2006/table">
            <a:tbl>
              <a:tblPr>
                <a:noFill/>
                <a:tableStyleId>{BF46C823-5611-4BB8-9758-AB5EA331B79A}</a:tableStyleId>
              </a:tblPr>
              <a:tblGrid>
                <a:gridCol w="1314975"/>
                <a:gridCol w="1314975"/>
                <a:gridCol w="1314975"/>
                <a:gridCol w="4695825"/>
              </a:tblGrid>
              <a:tr h="1507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{2,5}</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được lặp lại ít hơn hai lần.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{2,5}</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được lặp lại ba lần.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“ca</a:t>
                      </a:r>
                      <a:r>
                        <a:rPr b="0" lang="en-US" sz="1200" u="none" cap="none" strike="noStrike">
                          <a:solidFill>
                            <a:srgbClr val="FF0000"/>
                          </a:solidFill>
                          <a:latin typeface="Arial"/>
                          <a:ea typeface="Arial"/>
                          <a:cs typeface="Arial"/>
                          <a:sym typeface="Arial"/>
                        </a:rPr>
                        <a:t>{2,5}</a:t>
                      </a:r>
                      <a:r>
                        <a:rPr b="0" lang="en-US" sz="1200" u="none" cap="none" strike="noStrike">
                          <a:solidFill>
                            <a:srgbClr val="193EB0"/>
                          </a:solidFill>
                          <a:latin typeface="Arial"/>
                          <a:ea typeface="Arial"/>
                          <a:cs typeface="Arial"/>
                          <a:sym typeface="Arial"/>
                        </a:rPr>
                        <a:t>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“caaaaaat”</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 được lặp lại nhiều hơn năm lần.</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953" name="Google Shape;953;p43"/>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Mẫu trong đó ký tự đứng trước được lặp lại từ m đến n lần.</a:t>
            </a:r>
            <a:endParaRPr sz="1300">
              <a:solidFill>
                <a:srgbClr val="262626"/>
              </a:solidFill>
              <a:latin typeface="Arial"/>
              <a:ea typeface="Arial"/>
              <a:cs typeface="Arial"/>
              <a:sym typeface="Arial"/>
            </a:endParaRPr>
          </a:p>
        </p:txBody>
      </p:sp>
      <p:grpSp>
        <p:nvGrpSpPr>
          <p:cNvPr id="954" name="Google Shape;954;p43"/>
          <p:cNvGrpSpPr/>
          <p:nvPr/>
        </p:nvGrpSpPr>
        <p:grpSpPr>
          <a:xfrm>
            <a:off x="559817" y="1484784"/>
            <a:ext cx="8783192" cy="200055"/>
            <a:chOff x="559817" y="2136914"/>
            <a:chExt cx="8783192" cy="200055"/>
          </a:xfrm>
        </p:grpSpPr>
        <p:sp>
          <p:nvSpPr>
            <p:cNvPr id="955" name="Google Shape;955;p4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56" name="Google Shape;956;p4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4337"/>
                  </a:solidFill>
                  <a:latin typeface="Arial"/>
                  <a:ea typeface="Arial"/>
                  <a:cs typeface="Arial"/>
                  <a:sym typeface="Arial"/>
                </a:rPr>
                <a:t>{</a:t>
              </a:r>
              <a:r>
                <a:rPr b="1" lang="en-US" sz="1300">
                  <a:solidFill>
                    <a:srgbClr val="00B050"/>
                  </a:solidFill>
                  <a:latin typeface="Arial"/>
                  <a:ea typeface="Arial"/>
                  <a:cs typeface="Arial"/>
                  <a:sym typeface="Arial"/>
                </a:rPr>
                <a:t>m, n</a:t>
              </a:r>
              <a:r>
                <a:rPr b="1" lang="en-US" sz="1300">
                  <a:solidFill>
                    <a:srgbClr val="FF4337"/>
                  </a:solidFill>
                  <a:latin typeface="Arial"/>
                  <a:ea typeface="Arial"/>
                  <a:cs typeface="Arial"/>
                  <a:sym typeface="Arial"/>
                </a:rPr>
                <a:t>}</a:t>
              </a:r>
              <a:endParaRPr/>
            </a:p>
          </p:txBody>
        </p:sp>
      </p:grpSp>
      <p:sp>
        <p:nvSpPr>
          <p:cNvPr id="957" name="Google Shape;957;p43"/>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958" name="Google Shape;958;p43"/>
          <p:cNvGrpSpPr/>
          <p:nvPr/>
        </p:nvGrpSpPr>
        <p:grpSpPr>
          <a:xfrm>
            <a:off x="450000" y="450000"/>
            <a:ext cx="9018000" cy="276999"/>
            <a:chOff x="450000" y="450000"/>
            <a:chExt cx="9018000" cy="276999"/>
          </a:xfrm>
        </p:grpSpPr>
        <p:sp>
          <p:nvSpPr>
            <p:cNvPr id="959" name="Google Shape;959;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960" name="Google Shape;960;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graphicFrame>
        <p:nvGraphicFramePr>
          <p:cNvPr id="966" name="Google Shape;966;p44"/>
          <p:cNvGraphicFramePr/>
          <p:nvPr/>
        </p:nvGraphicFramePr>
        <p:xfrm>
          <a:off x="703264" y="2579355"/>
          <a:ext cx="3000000" cy="3000000"/>
        </p:xfrm>
        <a:graphic>
          <a:graphicData uri="http://schemas.openxmlformats.org/drawingml/2006/table">
            <a:tbl>
              <a:tblPr>
                <a:noFill/>
                <a:tableStyleId>{BF46C823-5611-4BB8-9758-AB5EA331B79A}</a:tableStyleId>
              </a:tblPr>
              <a:tblGrid>
                <a:gridCol w="1125525"/>
                <a:gridCol w="1705200"/>
                <a:gridCol w="1415375"/>
                <a:gridCol w="4394650"/>
              </a:tblGrid>
              <a:tr h="2936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524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Life”</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“Life is boring”</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Mẫu "Life" được tìm thấy ở đầu 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152400">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a:t>
                      </a:r>
                      <a:r>
                        <a:rPr b="0" lang="en-US" sz="1200" u="none" cap="none" strike="noStrike">
                          <a:solidFill>
                            <a:srgbClr val="FF0000"/>
                          </a:solidFill>
                          <a:latin typeface="Arial"/>
                          <a:ea typeface="Arial"/>
                          <a:cs typeface="Arial"/>
                          <a:sym typeface="Arial"/>
                        </a:rPr>
                        <a:t>^</a:t>
                      </a:r>
                      <a:r>
                        <a:rPr b="0" lang="en-US" sz="1200" u="none" cap="none" strike="noStrike">
                          <a:solidFill>
                            <a:srgbClr val="193EB0"/>
                          </a:solidFill>
                          <a:latin typeface="Arial"/>
                          <a:ea typeface="Arial"/>
                          <a:cs typeface="Arial"/>
                          <a:sym typeface="Arial"/>
                        </a:rPr>
                        <a:t>Life”</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“My Life is boring”</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Không tìm thấy mẫu "Life" ở đầu 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967" name="Google Shape;967;p44"/>
          <p:cNvSpPr/>
          <p:nvPr/>
        </p:nvSpPr>
        <p:spPr>
          <a:xfrm>
            <a:off x="712182" y="1801735"/>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Mẫu sau </a:t>
            </a:r>
            <a:r>
              <a:rPr b="1"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khớp với phần đầu của chuỗi hoặc văn bản.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cùng nghĩa với ký tự mũ đầu tiên trong ngoặc vuông “[^ ]”</a:t>
            </a:r>
            <a:endParaRPr/>
          </a:p>
        </p:txBody>
      </p:sp>
      <p:grpSp>
        <p:nvGrpSpPr>
          <p:cNvPr id="968" name="Google Shape;968;p44"/>
          <p:cNvGrpSpPr/>
          <p:nvPr/>
        </p:nvGrpSpPr>
        <p:grpSpPr>
          <a:xfrm>
            <a:off x="559817" y="1484784"/>
            <a:ext cx="8783192" cy="200055"/>
            <a:chOff x="559817" y="2136914"/>
            <a:chExt cx="8783192" cy="200055"/>
          </a:xfrm>
        </p:grpSpPr>
        <p:sp>
          <p:nvSpPr>
            <p:cNvPr id="969" name="Google Shape;969;p4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70" name="Google Shape;970;p4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4337"/>
                  </a:solidFill>
                  <a:latin typeface="Arial"/>
                  <a:ea typeface="Arial"/>
                  <a:cs typeface="Arial"/>
                  <a:sym typeface="Arial"/>
                </a:rPr>
                <a:t>^</a:t>
              </a:r>
              <a:endParaRPr/>
            </a:p>
          </p:txBody>
        </p:sp>
      </p:grpSp>
      <p:sp>
        <p:nvSpPr>
          <p:cNvPr id="971" name="Google Shape;971;p44"/>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972" name="Google Shape;972;p44"/>
          <p:cNvGrpSpPr/>
          <p:nvPr/>
        </p:nvGrpSpPr>
        <p:grpSpPr>
          <a:xfrm>
            <a:off x="450000" y="450000"/>
            <a:ext cx="9018000" cy="276999"/>
            <a:chOff x="450000" y="450000"/>
            <a:chExt cx="9018000" cy="276999"/>
          </a:xfrm>
        </p:grpSpPr>
        <p:sp>
          <p:nvSpPr>
            <p:cNvPr id="973" name="Google Shape;973;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974" name="Google Shape;974;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graphicFrame>
        <p:nvGraphicFramePr>
          <p:cNvPr id="980" name="Google Shape;980;p45"/>
          <p:cNvGraphicFramePr/>
          <p:nvPr/>
        </p:nvGraphicFramePr>
        <p:xfrm>
          <a:off x="703264" y="2291323"/>
          <a:ext cx="3000000" cy="3000000"/>
        </p:xfrm>
        <a:graphic>
          <a:graphicData uri="http://schemas.openxmlformats.org/drawingml/2006/table">
            <a:tbl>
              <a:tblPr>
                <a:noFill/>
                <a:tableStyleId>{BF46C823-5611-4BB8-9758-AB5EA331B79A}</a:tableStyleId>
              </a:tblPr>
              <a:tblGrid>
                <a:gridCol w="1125525"/>
                <a:gridCol w="1705200"/>
                <a:gridCol w="1415375"/>
                <a:gridCol w="4394650"/>
              </a:tblGrid>
              <a:tr h="2936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524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“Python</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“Python is easy”</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Không tìm thấy mẫu "Python" ở cuối 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1524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“Python</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“You need Python”</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Mẫu "Python" được tìm thấy ở cuối 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981" name="Google Shape;981;p45"/>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Mẫu trước $ khớp với phần cuối của chuỗi hoặc văn bản.</a:t>
            </a:r>
            <a:endParaRPr sz="1300">
              <a:solidFill>
                <a:srgbClr val="262626"/>
              </a:solidFill>
              <a:latin typeface="Arial"/>
              <a:ea typeface="Arial"/>
              <a:cs typeface="Arial"/>
              <a:sym typeface="Arial"/>
            </a:endParaRPr>
          </a:p>
        </p:txBody>
      </p:sp>
      <p:grpSp>
        <p:nvGrpSpPr>
          <p:cNvPr id="982" name="Google Shape;982;p45"/>
          <p:cNvGrpSpPr/>
          <p:nvPr/>
        </p:nvGrpSpPr>
        <p:grpSpPr>
          <a:xfrm>
            <a:off x="559817" y="1484784"/>
            <a:ext cx="8783192" cy="200055"/>
            <a:chOff x="559817" y="2136914"/>
            <a:chExt cx="8783192" cy="200055"/>
          </a:xfrm>
        </p:grpSpPr>
        <p:sp>
          <p:nvSpPr>
            <p:cNvPr id="983" name="Google Shape;983;p4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84" name="Google Shape;984;p4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4337"/>
                  </a:solidFill>
                  <a:latin typeface="Arial"/>
                  <a:ea typeface="Arial"/>
                  <a:cs typeface="Arial"/>
                  <a:sym typeface="Arial"/>
                </a:rPr>
                <a:t>$</a:t>
              </a:r>
              <a:endParaRPr/>
            </a:p>
          </p:txBody>
        </p:sp>
      </p:grpSp>
      <p:sp>
        <p:nvSpPr>
          <p:cNvPr id="985" name="Google Shape;985;p45"/>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986" name="Google Shape;986;p45"/>
          <p:cNvGrpSpPr/>
          <p:nvPr/>
        </p:nvGrpSpPr>
        <p:grpSpPr>
          <a:xfrm>
            <a:off x="450000" y="450000"/>
            <a:ext cx="9018000" cy="276999"/>
            <a:chOff x="450000" y="450000"/>
            <a:chExt cx="9018000" cy="276999"/>
          </a:xfrm>
        </p:grpSpPr>
        <p:sp>
          <p:nvSpPr>
            <p:cNvPr id="987" name="Google Shape;987;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988" name="Google Shape;988;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graphicFrame>
        <p:nvGraphicFramePr>
          <p:cNvPr id="994" name="Google Shape;994;p46"/>
          <p:cNvGraphicFramePr/>
          <p:nvPr/>
        </p:nvGraphicFramePr>
        <p:xfrm>
          <a:off x="703264" y="2579355"/>
          <a:ext cx="3000000" cy="3000000"/>
        </p:xfrm>
        <a:graphic>
          <a:graphicData uri="http://schemas.openxmlformats.org/drawingml/2006/table">
            <a:tbl>
              <a:tblPr>
                <a:noFill/>
                <a:tableStyleId>{BF46C823-5611-4BB8-9758-AB5EA331B79A}</a:tableStyleId>
              </a:tblPr>
              <a:tblGrid>
                <a:gridCol w="1314975"/>
                <a:gridCol w="1314975"/>
                <a:gridCol w="1314975"/>
                <a:gridCol w="4695825"/>
              </a:tblGrid>
              <a:tr h="1507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RegEx</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Khớp?</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89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“love</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hate”</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“I love you”</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“love” mẫu được tìm thấy trong 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“love</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hate”</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“I hate him”</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Yes</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“hate” mẫu được tìm thấy trong 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589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“love</a:t>
                      </a:r>
                      <a:r>
                        <a:rPr b="0" lang="en-US" sz="1200" u="none" cap="none" strike="noStrike">
                          <a:solidFill>
                            <a:srgbClr val="FF0000"/>
                          </a:solidFill>
                          <a:latin typeface="Arial"/>
                          <a:ea typeface="Arial"/>
                          <a:cs typeface="Arial"/>
                          <a:sym typeface="Arial"/>
                        </a:rPr>
                        <a:t>|</a:t>
                      </a:r>
                      <a:r>
                        <a:rPr b="0" lang="en-US" sz="1200" u="none" cap="none" strike="noStrike">
                          <a:solidFill>
                            <a:srgbClr val="262626"/>
                          </a:solidFill>
                          <a:latin typeface="Arial"/>
                          <a:ea typeface="Arial"/>
                          <a:cs typeface="Arial"/>
                          <a:sym typeface="Arial"/>
                        </a:rPr>
                        <a:t>hate”</a:t>
                      </a:r>
                      <a:endParaRPr/>
                    </a:p>
                  </a:txBody>
                  <a:tcPr marT="45725" marB="45725" marR="99050" marL="990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“I like you”</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No</a:t>
                      </a:r>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Không tìm thấy mẫu “love" hay "hate" nào trong chuỗi.</a:t>
                      </a:r>
                      <a:endParaRPr b="0" sz="1200" u="none" cap="none" strike="noStrike">
                        <a:solidFill>
                          <a:srgbClr val="262626"/>
                        </a:solidFill>
                        <a:latin typeface="Arial"/>
                        <a:ea typeface="Arial"/>
                        <a:cs typeface="Arial"/>
                        <a:sym typeface="Arial"/>
                      </a:endParaRPr>
                    </a:p>
                  </a:txBody>
                  <a:tcPr marT="45725" marB="45725" marR="99050" marL="990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995" name="Google Shape;995;p46"/>
          <p:cNvSpPr/>
          <p:nvPr/>
        </p:nvSpPr>
        <p:spPr>
          <a:xfrm>
            <a:off x="712182" y="1801735"/>
            <a:ext cx="8632824"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sử dụng để nối các mẫu theo logic </a:t>
            </a:r>
            <a:r>
              <a:rPr lang="en-US" sz="1300">
                <a:solidFill>
                  <a:srgbClr val="00B0F0"/>
                </a:solidFill>
                <a:latin typeface="Arial"/>
                <a:ea typeface="Arial"/>
                <a:cs typeface="Arial"/>
                <a:sym typeface="Arial"/>
              </a:rPr>
              <a:t>hoặc</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Nhiều hơn hai mẫu có thể được nối bởi logic </a:t>
            </a:r>
            <a:r>
              <a:rPr lang="en-US" sz="1300">
                <a:solidFill>
                  <a:srgbClr val="00B0F0"/>
                </a:solidFill>
                <a:latin typeface="Arial"/>
                <a:ea typeface="Arial"/>
                <a:cs typeface="Arial"/>
                <a:sym typeface="Arial"/>
              </a:rPr>
              <a:t>hoặc</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996" name="Google Shape;996;p46"/>
          <p:cNvGrpSpPr/>
          <p:nvPr/>
        </p:nvGrpSpPr>
        <p:grpSpPr>
          <a:xfrm>
            <a:off x="559817" y="1484784"/>
            <a:ext cx="8783192" cy="200055"/>
            <a:chOff x="559817" y="2136914"/>
            <a:chExt cx="8783192" cy="200055"/>
          </a:xfrm>
        </p:grpSpPr>
        <p:sp>
          <p:nvSpPr>
            <p:cNvPr id="997" name="Google Shape;997;p4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98" name="Google Shape;998;p4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Metacharacters: </a:t>
              </a:r>
              <a:r>
                <a:rPr b="1" lang="en-US" sz="1300">
                  <a:solidFill>
                    <a:srgbClr val="FF4337"/>
                  </a:solidFill>
                  <a:latin typeface="Arial"/>
                  <a:ea typeface="Arial"/>
                  <a:cs typeface="Arial"/>
                  <a:sym typeface="Arial"/>
                </a:rPr>
                <a:t>|</a:t>
              </a:r>
              <a:endParaRPr/>
            </a:p>
          </p:txBody>
        </p:sp>
      </p:grpSp>
      <p:sp>
        <p:nvSpPr>
          <p:cNvPr id="999" name="Google Shape;999;p46"/>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1000" name="Google Shape;1000;p46"/>
          <p:cNvGrpSpPr/>
          <p:nvPr/>
        </p:nvGrpSpPr>
        <p:grpSpPr>
          <a:xfrm>
            <a:off x="450000" y="450000"/>
            <a:ext cx="9018000" cy="276999"/>
            <a:chOff x="450000" y="450000"/>
            <a:chExt cx="9018000" cy="276999"/>
          </a:xfrm>
        </p:grpSpPr>
        <p:sp>
          <p:nvSpPr>
            <p:cNvPr id="1001" name="Google Shape;1001;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1002" name="Google Shape;1002;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47"/>
          <p:cNvSpPr/>
          <p:nvPr/>
        </p:nvSpPr>
        <p:spPr>
          <a:xfrm>
            <a:off x="711201" y="439871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ví dụ này, một biểu thức chính quy tương đương là: my_regex = re.compile("(\d+)\D+(\d+)")</a:t>
            </a:r>
            <a:endParaRPr sz="1300">
              <a:solidFill>
                <a:srgbClr val="262626"/>
              </a:solidFill>
              <a:latin typeface="Arial"/>
              <a:ea typeface="Arial"/>
              <a:cs typeface="Arial"/>
              <a:sym typeface="Arial"/>
            </a:endParaRPr>
          </a:p>
        </p:txBody>
      </p:sp>
      <p:sp>
        <p:nvSpPr>
          <p:cNvPr id="1009" name="Google Shape;1009;p47"/>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có thể nhóm các mẫu bằng cách kèm theo </a:t>
            </a:r>
            <a:r>
              <a:rPr b="1" lang="en-US" sz="13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a:t>
            </a:r>
            <a:endParaRPr/>
          </a:p>
        </p:txBody>
      </p:sp>
      <p:grpSp>
        <p:nvGrpSpPr>
          <p:cNvPr id="1010" name="Google Shape;1010;p47"/>
          <p:cNvGrpSpPr/>
          <p:nvPr/>
        </p:nvGrpSpPr>
        <p:grpSpPr>
          <a:xfrm>
            <a:off x="559817" y="1484784"/>
            <a:ext cx="8783192" cy="200055"/>
            <a:chOff x="559817" y="2136914"/>
            <a:chExt cx="8783192" cy="200055"/>
          </a:xfrm>
        </p:grpSpPr>
        <p:sp>
          <p:nvSpPr>
            <p:cNvPr id="1011" name="Google Shape;1011;p4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12" name="Google Shape;1012;p4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Các mẫu nhóm phù hợp:</a:t>
              </a:r>
              <a:endParaRPr b="1" sz="1300">
                <a:solidFill>
                  <a:srgbClr val="FF4337"/>
                </a:solidFill>
                <a:latin typeface="Arial"/>
                <a:ea typeface="Arial"/>
                <a:cs typeface="Arial"/>
                <a:sym typeface="Arial"/>
              </a:endParaRPr>
            </a:p>
          </p:txBody>
        </p:sp>
      </p:grpSp>
      <p:sp>
        <p:nvSpPr>
          <p:cNvPr id="1013" name="Google Shape;1013;p47"/>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1014" name="Google Shape;1014;p47"/>
          <p:cNvGrpSpPr/>
          <p:nvPr/>
        </p:nvGrpSpPr>
        <p:grpSpPr>
          <a:xfrm>
            <a:off x="450000" y="450000"/>
            <a:ext cx="9018000" cy="276999"/>
            <a:chOff x="450000" y="450000"/>
            <a:chExt cx="9018000" cy="276999"/>
          </a:xfrm>
        </p:grpSpPr>
        <p:sp>
          <p:nvSpPr>
            <p:cNvPr id="1015" name="Google Shape;1015;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1016" name="Google Shape;1016;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017" name="Google Shape;1017;p47"/>
          <p:cNvGrpSpPr/>
          <p:nvPr/>
        </p:nvGrpSpPr>
        <p:grpSpPr>
          <a:xfrm>
            <a:off x="558296" y="2174218"/>
            <a:ext cx="8782051" cy="2080478"/>
            <a:chOff x="558296" y="2174218"/>
            <a:chExt cx="8782051" cy="2080478"/>
          </a:xfrm>
        </p:grpSpPr>
        <p:grpSp>
          <p:nvGrpSpPr>
            <p:cNvPr id="1018" name="Google Shape;1018;p47"/>
            <p:cNvGrpSpPr/>
            <p:nvPr/>
          </p:nvGrpSpPr>
          <p:grpSpPr>
            <a:xfrm>
              <a:off x="558296" y="2174218"/>
              <a:ext cx="8782051" cy="2080478"/>
              <a:chOff x="558296" y="2515101"/>
              <a:chExt cx="8782051" cy="2080478"/>
            </a:xfrm>
          </p:grpSpPr>
          <p:sp>
            <p:nvSpPr>
              <p:cNvPr id="1019" name="Google Shape;1019;p47"/>
              <p:cNvSpPr/>
              <p:nvPr/>
            </p:nvSpPr>
            <p:spPr>
              <a:xfrm>
                <a:off x="558296" y="2515101"/>
                <a:ext cx="8782050" cy="20804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20" name="Google Shape;1020;p47"/>
              <p:cNvPicPr preferRelativeResize="0"/>
              <p:nvPr/>
            </p:nvPicPr>
            <p:blipFill rotWithShape="1">
              <a:blip r:embed="rId3">
                <a:alphaModFix/>
              </a:blip>
              <a:srcRect b="0" l="0" r="17534" t="0"/>
              <a:stretch/>
            </p:blipFill>
            <p:spPr>
              <a:xfrm>
                <a:off x="990973" y="2623668"/>
                <a:ext cx="8349374" cy="1836037"/>
              </a:xfrm>
              <a:prstGeom prst="rect">
                <a:avLst/>
              </a:prstGeom>
              <a:noFill/>
              <a:ln>
                <a:noFill/>
              </a:ln>
            </p:spPr>
          </p:pic>
        </p:grpSp>
        <p:sp>
          <p:nvSpPr>
            <p:cNvPr id="1021" name="Google Shape;1021;p47"/>
            <p:cNvSpPr/>
            <p:nvPr/>
          </p:nvSpPr>
          <p:spPr>
            <a:xfrm>
              <a:off x="661517" y="2282274"/>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8"/>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có thể nhóm các mẫu bằng cách kèm theo </a:t>
            </a:r>
            <a:r>
              <a:rPr b="1" lang="en-US" sz="13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a:t>
            </a:r>
            <a:endParaRPr/>
          </a:p>
        </p:txBody>
      </p:sp>
      <p:grpSp>
        <p:nvGrpSpPr>
          <p:cNvPr id="1028" name="Google Shape;1028;p48"/>
          <p:cNvGrpSpPr/>
          <p:nvPr/>
        </p:nvGrpSpPr>
        <p:grpSpPr>
          <a:xfrm>
            <a:off x="559817" y="1484784"/>
            <a:ext cx="8783192" cy="200055"/>
            <a:chOff x="559817" y="2136914"/>
            <a:chExt cx="8783192" cy="200055"/>
          </a:xfrm>
        </p:grpSpPr>
        <p:sp>
          <p:nvSpPr>
            <p:cNvPr id="1029" name="Google Shape;1029;p4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30" name="Google Shape;1030;p4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Các mẫu nhóm phù hợp:</a:t>
              </a:r>
              <a:endParaRPr b="1" sz="1300">
                <a:solidFill>
                  <a:srgbClr val="FF4337"/>
                </a:solidFill>
                <a:latin typeface="Arial"/>
                <a:ea typeface="Arial"/>
                <a:cs typeface="Arial"/>
                <a:sym typeface="Arial"/>
              </a:endParaRPr>
            </a:p>
          </p:txBody>
        </p:sp>
      </p:grpSp>
      <p:grpSp>
        <p:nvGrpSpPr>
          <p:cNvPr id="1031" name="Google Shape;1031;p48"/>
          <p:cNvGrpSpPr/>
          <p:nvPr/>
        </p:nvGrpSpPr>
        <p:grpSpPr>
          <a:xfrm>
            <a:off x="565665" y="2220301"/>
            <a:ext cx="6122927" cy="224512"/>
            <a:chOff x="916717" y="2219315"/>
            <a:chExt cx="6122927" cy="224512"/>
          </a:xfrm>
        </p:grpSpPr>
        <p:sp>
          <p:nvSpPr>
            <p:cNvPr id="1032" name="Google Shape;1032;p48"/>
            <p:cNvSpPr/>
            <p:nvPr/>
          </p:nvSpPr>
          <p:spPr>
            <a:xfrm>
              <a:off x="916717" y="221931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
          <p:nvSpPr>
            <p:cNvPr id="1033" name="Google Shape;1033;p48"/>
            <p:cNvSpPr/>
            <p:nvPr/>
          </p:nvSpPr>
          <p:spPr>
            <a:xfrm>
              <a:off x="1332892" y="2228383"/>
              <a:ext cx="570675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“Ẩn số điện thoại”</a:t>
              </a:r>
              <a:endParaRPr/>
            </a:p>
          </p:txBody>
        </p:sp>
      </p:grpSp>
      <p:grpSp>
        <p:nvGrpSpPr>
          <p:cNvPr id="1034" name="Google Shape;1034;p48"/>
          <p:cNvGrpSpPr/>
          <p:nvPr/>
        </p:nvGrpSpPr>
        <p:grpSpPr>
          <a:xfrm>
            <a:off x="557644" y="3699231"/>
            <a:ext cx="8782050" cy="715933"/>
            <a:chOff x="568325" y="5114926"/>
            <a:chExt cx="8782050" cy="739789"/>
          </a:xfrm>
        </p:grpSpPr>
        <p:sp>
          <p:nvSpPr>
            <p:cNvPr id="1035" name="Google Shape;1035;p48"/>
            <p:cNvSpPr/>
            <p:nvPr/>
          </p:nvSpPr>
          <p:spPr>
            <a:xfrm>
              <a:off x="568325" y="5114926"/>
              <a:ext cx="8782050" cy="7397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36" name="Google Shape;1036;p48"/>
            <p:cNvGrpSpPr/>
            <p:nvPr/>
          </p:nvGrpSpPr>
          <p:grpSpPr>
            <a:xfrm>
              <a:off x="675835" y="5210921"/>
              <a:ext cx="2918106" cy="302131"/>
              <a:chOff x="732985" y="5582396"/>
              <a:chExt cx="2918106" cy="302131"/>
            </a:xfrm>
          </p:grpSpPr>
          <p:pic>
            <p:nvPicPr>
              <p:cNvPr descr="Byte - Free electronics icons" id="1037" name="Google Shape;1037;p48"/>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1038" name="Google Shape;1038;p48"/>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1-3</a:t>
                </a:r>
                <a:endParaRPr b="1" sz="1300">
                  <a:solidFill>
                    <a:srgbClr val="262626"/>
                  </a:solidFill>
                  <a:latin typeface="Arial"/>
                  <a:ea typeface="Arial"/>
                  <a:cs typeface="Arial"/>
                  <a:sym typeface="Arial"/>
                </a:endParaRPr>
              </a:p>
            </p:txBody>
          </p:sp>
        </p:grpSp>
        <p:sp>
          <p:nvSpPr>
            <p:cNvPr id="1039" name="Google Shape;1039;p48"/>
            <p:cNvSpPr txBox="1"/>
            <p:nvPr/>
          </p:nvSpPr>
          <p:spPr>
            <a:xfrm>
              <a:off x="1035256" y="5556975"/>
              <a:ext cx="8281138" cy="20672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Nếu status code là 200 thì OK.</a:t>
              </a:r>
              <a:endParaRPr sz="1300">
                <a:solidFill>
                  <a:srgbClr val="262626"/>
                </a:solidFill>
                <a:latin typeface="Arial"/>
                <a:ea typeface="Arial"/>
                <a:cs typeface="Arial"/>
                <a:sym typeface="Arial"/>
              </a:endParaRPr>
            </a:p>
          </p:txBody>
        </p:sp>
      </p:grpSp>
      <p:grpSp>
        <p:nvGrpSpPr>
          <p:cNvPr id="1040" name="Google Shape;1040;p48"/>
          <p:cNvGrpSpPr/>
          <p:nvPr/>
        </p:nvGrpSpPr>
        <p:grpSpPr>
          <a:xfrm>
            <a:off x="558296" y="2515101"/>
            <a:ext cx="8782050" cy="1089167"/>
            <a:chOff x="558296" y="2515101"/>
            <a:chExt cx="8782050" cy="1089167"/>
          </a:xfrm>
        </p:grpSpPr>
        <p:sp>
          <p:nvSpPr>
            <p:cNvPr id="1041" name="Google Shape;1041;p48"/>
            <p:cNvSpPr/>
            <p:nvPr/>
          </p:nvSpPr>
          <p:spPr>
            <a:xfrm>
              <a:off x="558296" y="2515101"/>
              <a:ext cx="8782050" cy="10891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42" name="Google Shape;1042;p48"/>
            <p:cNvPicPr preferRelativeResize="0"/>
            <p:nvPr/>
          </p:nvPicPr>
          <p:blipFill rotWithShape="1">
            <a:blip r:embed="rId4">
              <a:alphaModFix/>
            </a:blip>
            <a:srcRect b="0" l="0" r="13814" t="0"/>
            <a:stretch/>
          </p:blipFill>
          <p:spPr>
            <a:xfrm>
              <a:off x="653610" y="2598821"/>
              <a:ext cx="8681535" cy="902074"/>
            </a:xfrm>
            <a:prstGeom prst="rect">
              <a:avLst/>
            </a:prstGeom>
            <a:noFill/>
            <a:ln>
              <a:noFill/>
            </a:ln>
          </p:spPr>
        </p:pic>
      </p:grpSp>
      <p:sp>
        <p:nvSpPr>
          <p:cNvPr id="1043" name="Google Shape;1043;p48"/>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1044" name="Google Shape;1044;p48"/>
          <p:cNvGrpSpPr/>
          <p:nvPr/>
        </p:nvGrpSpPr>
        <p:grpSpPr>
          <a:xfrm>
            <a:off x="450000" y="450000"/>
            <a:ext cx="9018000" cy="276999"/>
            <a:chOff x="450000" y="450000"/>
            <a:chExt cx="9018000" cy="276999"/>
          </a:xfrm>
        </p:grpSpPr>
        <p:sp>
          <p:nvSpPr>
            <p:cNvPr id="1045" name="Google Shape;1045;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1046" name="Google Shape;1046;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49"/>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có thể nhóm các mẫu bằng cách kèm theo </a:t>
            </a:r>
            <a:r>
              <a:rPr b="1" lang="en-US" sz="13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a:t>
            </a:r>
            <a:endParaRPr/>
          </a:p>
        </p:txBody>
      </p:sp>
      <p:grpSp>
        <p:nvGrpSpPr>
          <p:cNvPr id="1053" name="Google Shape;1053;p49"/>
          <p:cNvGrpSpPr/>
          <p:nvPr/>
        </p:nvGrpSpPr>
        <p:grpSpPr>
          <a:xfrm>
            <a:off x="559817" y="1484784"/>
            <a:ext cx="8783192" cy="200055"/>
            <a:chOff x="559817" y="2136914"/>
            <a:chExt cx="8783192" cy="200055"/>
          </a:xfrm>
        </p:grpSpPr>
        <p:sp>
          <p:nvSpPr>
            <p:cNvPr id="1054" name="Google Shape;1054;p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55" name="Google Shape;1055;p4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Các mẫu nhóm phù hợp:</a:t>
              </a:r>
              <a:endParaRPr b="1" sz="1300">
                <a:solidFill>
                  <a:srgbClr val="FF4337"/>
                </a:solidFill>
                <a:latin typeface="Arial"/>
                <a:ea typeface="Arial"/>
                <a:cs typeface="Arial"/>
                <a:sym typeface="Arial"/>
              </a:endParaRPr>
            </a:p>
          </p:txBody>
        </p:sp>
      </p:grpSp>
      <p:grpSp>
        <p:nvGrpSpPr>
          <p:cNvPr id="1056" name="Google Shape;1056;p49"/>
          <p:cNvGrpSpPr/>
          <p:nvPr/>
        </p:nvGrpSpPr>
        <p:grpSpPr>
          <a:xfrm>
            <a:off x="557644" y="3699231"/>
            <a:ext cx="8782050" cy="715933"/>
            <a:chOff x="568325" y="5114926"/>
            <a:chExt cx="8782050" cy="739789"/>
          </a:xfrm>
        </p:grpSpPr>
        <p:sp>
          <p:nvSpPr>
            <p:cNvPr id="1057" name="Google Shape;1057;p49"/>
            <p:cNvSpPr/>
            <p:nvPr/>
          </p:nvSpPr>
          <p:spPr>
            <a:xfrm>
              <a:off x="568325" y="5114926"/>
              <a:ext cx="8782050" cy="7397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58" name="Google Shape;1058;p49"/>
            <p:cNvGrpSpPr/>
            <p:nvPr/>
          </p:nvGrpSpPr>
          <p:grpSpPr>
            <a:xfrm>
              <a:off x="675835" y="5210921"/>
              <a:ext cx="2918106" cy="302131"/>
              <a:chOff x="732985" y="5582396"/>
              <a:chExt cx="2918106" cy="302131"/>
            </a:xfrm>
          </p:grpSpPr>
          <p:pic>
            <p:nvPicPr>
              <p:cNvPr descr="Byte - Free electronics icons" id="1059" name="Google Shape;1059;p49"/>
              <p:cNvPicPr preferRelativeResize="0"/>
              <p:nvPr/>
            </p:nvPicPr>
            <p:blipFill rotWithShape="1">
              <a:blip r:embed="rId3">
                <a:alphaModFix/>
              </a:blip>
              <a:srcRect b="-5938" l="13871" r="14480" t="-7084"/>
              <a:stretch/>
            </p:blipFill>
            <p:spPr>
              <a:xfrm>
                <a:off x="732985" y="5605886"/>
                <a:ext cx="295715" cy="244889"/>
              </a:xfrm>
              <a:prstGeom prst="rect">
                <a:avLst/>
              </a:prstGeom>
              <a:noFill/>
              <a:ln>
                <a:noFill/>
              </a:ln>
            </p:spPr>
          </p:pic>
          <p:sp>
            <p:nvSpPr>
              <p:cNvPr id="1060" name="Google Shape;1060;p49"/>
              <p:cNvSpPr txBox="1"/>
              <p:nvPr/>
            </p:nvSpPr>
            <p:spPr>
              <a:xfrm>
                <a:off x="991766" y="5582396"/>
                <a:ext cx="2659325" cy="3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Dòng 1-4</a:t>
                </a:r>
                <a:endParaRPr b="1" sz="1300">
                  <a:solidFill>
                    <a:srgbClr val="262626"/>
                  </a:solidFill>
                  <a:latin typeface="Arial"/>
                  <a:ea typeface="Arial"/>
                  <a:cs typeface="Arial"/>
                  <a:sym typeface="Arial"/>
                </a:endParaRPr>
              </a:p>
            </p:txBody>
          </p:sp>
        </p:grpSp>
        <p:sp>
          <p:nvSpPr>
            <p:cNvPr id="1061" name="Google Shape;1061;p49"/>
            <p:cNvSpPr txBox="1"/>
            <p:nvPr/>
          </p:nvSpPr>
          <p:spPr>
            <a:xfrm>
              <a:off x="1035256" y="5556975"/>
              <a:ext cx="8281138" cy="20672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chemeClr val="dk1"/>
                </a:buClr>
                <a:buSzPts val="1300"/>
                <a:buFont typeface="Arial"/>
                <a:buChar char="•"/>
              </a:pPr>
              <a:r>
                <a:rPr lang="en-US" sz="1300">
                  <a:solidFill>
                    <a:schemeClr val="dk1"/>
                  </a:solidFill>
                  <a:latin typeface="Arial"/>
                  <a:ea typeface="Arial"/>
                  <a:cs typeface="Arial"/>
                  <a:sym typeface="Arial"/>
                </a:rPr>
                <a:t>Vẫn chưa dễ hiểu.</a:t>
              </a:r>
              <a:endParaRPr sz="1300">
                <a:solidFill>
                  <a:srgbClr val="262626"/>
                </a:solidFill>
                <a:latin typeface="Arial"/>
                <a:ea typeface="Arial"/>
                <a:cs typeface="Arial"/>
                <a:sym typeface="Arial"/>
              </a:endParaRPr>
            </a:p>
          </p:txBody>
        </p:sp>
      </p:grpSp>
      <p:sp>
        <p:nvSpPr>
          <p:cNvPr id="1062" name="Google Shape;1062;p49"/>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1063" name="Google Shape;1063;p49"/>
          <p:cNvGrpSpPr/>
          <p:nvPr/>
        </p:nvGrpSpPr>
        <p:grpSpPr>
          <a:xfrm>
            <a:off x="450000" y="450000"/>
            <a:ext cx="9018000" cy="276999"/>
            <a:chOff x="450000" y="450000"/>
            <a:chExt cx="9018000" cy="276999"/>
          </a:xfrm>
        </p:grpSpPr>
        <p:sp>
          <p:nvSpPr>
            <p:cNvPr id="1064" name="Google Shape;1064;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1065" name="Google Shape;1065;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066" name="Google Shape;1066;p49"/>
          <p:cNvGrpSpPr/>
          <p:nvPr/>
        </p:nvGrpSpPr>
        <p:grpSpPr>
          <a:xfrm>
            <a:off x="558296" y="2515101"/>
            <a:ext cx="8782050" cy="1089167"/>
            <a:chOff x="558296" y="2515101"/>
            <a:chExt cx="8782050" cy="1089167"/>
          </a:xfrm>
        </p:grpSpPr>
        <p:sp>
          <p:nvSpPr>
            <p:cNvPr id="1067" name="Google Shape;1067;p49"/>
            <p:cNvSpPr/>
            <p:nvPr/>
          </p:nvSpPr>
          <p:spPr>
            <a:xfrm>
              <a:off x="558296" y="2515101"/>
              <a:ext cx="8782050" cy="10891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68" name="Google Shape;1068;p49"/>
            <p:cNvPicPr preferRelativeResize="0"/>
            <p:nvPr/>
          </p:nvPicPr>
          <p:blipFill rotWithShape="1">
            <a:blip r:embed="rId4">
              <a:alphaModFix/>
            </a:blip>
            <a:srcRect b="0" l="0" r="13814" t="0"/>
            <a:stretch/>
          </p:blipFill>
          <p:spPr>
            <a:xfrm>
              <a:off x="653610" y="2598821"/>
              <a:ext cx="8681534" cy="902074"/>
            </a:xfrm>
            <a:prstGeom prst="rect">
              <a:avLst/>
            </a:prstGeom>
            <a:noFill/>
            <a:ln>
              <a:noFill/>
            </a:ln>
          </p:spPr>
        </p:pic>
      </p:grpSp>
      <p:grpSp>
        <p:nvGrpSpPr>
          <p:cNvPr id="1069" name="Google Shape;1069;p49"/>
          <p:cNvGrpSpPr/>
          <p:nvPr/>
        </p:nvGrpSpPr>
        <p:grpSpPr>
          <a:xfrm>
            <a:off x="565665" y="2220301"/>
            <a:ext cx="6122927" cy="224512"/>
            <a:chOff x="916717" y="2219315"/>
            <a:chExt cx="6122927" cy="224512"/>
          </a:xfrm>
        </p:grpSpPr>
        <p:sp>
          <p:nvSpPr>
            <p:cNvPr id="1070" name="Google Shape;1070;p49"/>
            <p:cNvSpPr/>
            <p:nvPr/>
          </p:nvSpPr>
          <p:spPr>
            <a:xfrm>
              <a:off x="916717" y="221931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
          <p:nvSpPr>
            <p:cNvPr id="1071" name="Google Shape;1071;p49"/>
            <p:cNvSpPr/>
            <p:nvPr/>
          </p:nvSpPr>
          <p:spPr>
            <a:xfrm>
              <a:off x="1332892" y="2228383"/>
              <a:ext cx="570675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“Ẩn số điện thoại”</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p5"/>
          <p:cNvGrpSpPr/>
          <p:nvPr/>
        </p:nvGrpSpPr>
        <p:grpSpPr>
          <a:xfrm>
            <a:off x="450000" y="450000"/>
            <a:ext cx="9018000" cy="276999"/>
            <a:chOff x="450000" y="450000"/>
            <a:chExt cx="9018000" cy="276999"/>
          </a:xfrm>
        </p:grpSpPr>
        <p:sp>
          <p:nvSpPr>
            <p:cNvPr id="205" name="Google Shape;205;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206" name="Google Shape;206;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207" name="Google Shape;207;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Khám phá dữ liệu văn bản</a:t>
            </a:r>
            <a:endParaRPr b="1" sz="2400">
              <a:solidFill>
                <a:srgbClr val="0C0C0C"/>
              </a:solidFill>
              <a:latin typeface="Arial"/>
              <a:ea typeface="Arial"/>
              <a:cs typeface="Arial"/>
              <a:sym typeface="Arial"/>
            </a:endParaRPr>
          </a:p>
        </p:txBody>
      </p:sp>
      <p:grpSp>
        <p:nvGrpSpPr>
          <p:cNvPr id="208" name="Google Shape;208;p5"/>
          <p:cNvGrpSpPr/>
          <p:nvPr/>
        </p:nvGrpSpPr>
        <p:grpSpPr>
          <a:xfrm>
            <a:off x="559817" y="1902381"/>
            <a:ext cx="8783192" cy="200055"/>
            <a:chOff x="559817" y="2136914"/>
            <a:chExt cx="8783192" cy="200055"/>
          </a:xfrm>
        </p:grpSpPr>
        <p:sp>
          <p:nvSpPr>
            <p:cNvPr id="209" name="Google Shape;209;p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10" name="Google Shape;210;p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Dữ liệu phi cấu trúc là gì?</a:t>
              </a:r>
              <a:endParaRPr/>
            </a:p>
          </p:txBody>
        </p:sp>
      </p:grpSp>
      <p:sp>
        <p:nvSpPr>
          <p:cNvPr id="211" name="Google Shape;211;p5"/>
          <p:cNvSpPr/>
          <p:nvPr/>
        </p:nvSpPr>
        <p:spPr>
          <a:xfrm>
            <a:off x="702940" y="2216055"/>
            <a:ext cx="8632825" cy="115081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Đó là dữ liệu chưa được cấu trúc. Nó không có một mô hình dữ liệu xác định (cấu trúc)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liệu, video hoặc âm thanh có lượng dữ liệu lớn nhưng có cấu trúc và hình thức khác nhau.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Sách, tạp chí, tài liệu, siêu dữ liệu, hồ sơ sức khỏe, âm thanh, video, dữ liệu tương tự, hình ảnh, tệp và cả tin nhắn e-mail, trang web, tài liệu xử lý văn bản đều bao gồm các văn bản phi cấu trúc.</a:t>
            </a:r>
            <a:endParaRPr sz="1300">
              <a:solidFill>
                <a:srgbClr val="262626"/>
              </a:solidFill>
              <a:latin typeface="Arial"/>
              <a:ea typeface="Arial"/>
              <a:cs typeface="Arial"/>
              <a:sym typeface="Arial"/>
            </a:endParaRPr>
          </a:p>
        </p:txBody>
      </p:sp>
      <p:grpSp>
        <p:nvGrpSpPr>
          <p:cNvPr id="212" name="Google Shape;212;p5"/>
          <p:cNvGrpSpPr/>
          <p:nvPr/>
        </p:nvGrpSpPr>
        <p:grpSpPr>
          <a:xfrm>
            <a:off x="2748845" y="3500731"/>
            <a:ext cx="4187536" cy="2632647"/>
            <a:chOff x="2639291" y="3573016"/>
            <a:chExt cx="4187536" cy="2632647"/>
          </a:xfrm>
        </p:grpSpPr>
        <p:grpSp>
          <p:nvGrpSpPr>
            <p:cNvPr id="213" name="Google Shape;213;p5"/>
            <p:cNvGrpSpPr/>
            <p:nvPr/>
          </p:nvGrpSpPr>
          <p:grpSpPr>
            <a:xfrm>
              <a:off x="2791172" y="4077072"/>
              <a:ext cx="3741010" cy="2020580"/>
              <a:chOff x="2935188" y="4149080"/>
              <a:chExt cx="3741010" cy="2020580"/>
            </a:xfrm>
          </p:grpSpPr>
          <p:pic>
            <p:nvPicPr>
              <p:cNvPr id="214" name="Google Shape;214;p5"/>
              <p:cNvPicPr preferRelativeResize="0"/>
              <p:nvPr/>
            </p:nvPicPr>
            <p:blipFill rotWithShape="1">
              <a:blip r:embed="rId3">
                <a:alphaModFix/>
              </a:blip>
              <a:srcRect b="0" l="0" r="0" t="0"/>
              <a:stretch/>
            </p:blipFill>
            <p:spPr>
              <a:xfrm>
                <a:off x="3287627" y="4149080"/>
                <a:ext cx="3327571" cy="1676486"/>
              </a:xfrm>
              <a:prstGeom prst="rect">
                <a:avLst/>
              </a:prstGeom>
              <a:noFill/>
              <a:ln>
                <a:noFill/>
              </a:ln>
            </p:spPr>
          </p:pic>
          <p:sp>
            <p:nvSpPr>
              <p:cNvPr id="215" name="Google Shape;215;p5"/>
              <p:cNvSpPr txBox="1"/>
              <p:nvPr/>
            </p:nvSpPr>
            <p:spPr>
              <a:xfrm>
                <a:off x="2935188" y="5877272"/>
                <a:ext cx="1296144"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Mạng xã hội</a:t>
                </a:r>
                <a:endParaRPr sz="1300">
                  <a:solidFill>
                    <a:schemeClr val="dk1"/>
                  </a:solidFill>
                  <a:latin typeface="Arial"/>
                  <a:ea typeface="Arial"/>
                  <a:cs typeface="Arial"/>
                  <a:sym typeface="Arial"/>
                </a:endParaRPr>
              </a:p>
            </p:txBody>
          </p:sp>
          <p:sp>
            <p:nvSpPr>
              <p:cNvPr id="216" name="Google Shape;216;p5"/>
              <p:cNvSpPr txBox="1"/>
              <p:nvPr/>
            </p:nvSpPr>
            <p:spPr>
              <a:xfrm>
                <a:off x="3338438" y="4725144"/>
                <a:ext cx="58381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video</a:t>
                </a:r>
                <a:endParaRPr sz="1300">
                  <a:solidFill>
                    <a:schemeClr val="dk1"/>
                  </a:solidFill>
                  <a:latin typeface="Arial"/>
                  <a:ea typeface="Arial"/>
                  <a:cs typeface="Arial"/>
                  <a:sym typeface="Arial"/>
                </a:endParaRPr>
              </a:p>
            </p:txBody>
          </p:sp>
          <p:sp>
            <p:nvSpPr>
              <p:cNvPr id="217" name="Google Shape;217;p5"/>
              <p:cNvSpPr txBox="1"/>
              <p:nvPr/>
            </p:nvSpPr>
            <p:spPr>
              <a:xfrm>
                <a:off x="4270307" y="5877272"/>
                <a:ext cx="1220504"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Địa chỉ</a:t>
                </a:r>
                <a:endParaRPr sz="1300">
                  <a:solidFill>
                    <a:schemeClr val="dk1"/>
                  </a:solidFill>
                  <a:latin typeface="Arial"/>
                  <a:ea typeface="Arial"/>
                  <a:cs typeface="Arial"/>
                  <a:sym typeface="Arial"/>
                </a:endParaRPr>
              </a:p>
            </p:txBody>
          </p:sp>
          <p:sp>
            <p:nvSpPr>
              <p:cNvPr id="218" name="Google Shape;218;p5"/>
              <p:cNvSpPr txBox="1"/>
              <p:nvPr/>
            </p:nvSpPr>
            <p:spPr>
              <a:xfrm>
                <a:off x="5904833" y="5877272"/>
                <a:ext cx="771365"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Bài đăng</a:t>
                </a:r>
                <a:endParaRPr sz="1300">
                  <a:solidFill>
                    <a:schemeClr val="dk1"/>
                  </a:solidFill>
                  <a:latin typeface="Arial"/>
                  <a:ea typeface="Arial"/>
                  <a:cs typeface="Arial"/>
                  <a:sym typeface="Arial"/>
                </a:endParaRPr>
              </a:p>
            </p:txBody>
          </p:sp>
          <p:sp>
            <p:nvSpPr>
              <p:cNvPr id="219" name="Google Shape;219;p5"/>
              <p:cNvSpPr txBox="1"/>
              <p:nvPr/>
            </p:nvSpPr>
            <p:spPr>
              <a:xfrm>
                <a:off x="4591372" y="4725144"/>
                <a:ext cx="779381"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Âm nhạc</a:t>
                </a:r>
                <a:endParaRPr sz="1300">
                  <a:solidFill>
                    <a:schemeClr val="dk1"/>
                  </a:solidFill>
                  <a:latin typeface="Arial"/>
                  <a:ea typeface="Arial"/>
                  <a:cs typeface="Arial"/>
                  <a:sym typeface="Arial"/>
                </a:endParaRPr>
              </a:p>
            </p:txBody>
          </p:sp>
          <p:sp>
            <p:nvSpPr>
              <p:cNvPr id="220" name="Google Shape;220;p5"/>
              <p:cNvSpPr txBox="1"/>
              <p:nvPr/>
            </p:nvSpPr>
            <p:spPr>
              <a:xfrm>
                <a:off x="5887516" y="4725144"/>
                <a:ext cx="77617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Tin nhắn</a:t>
                </a:r>
                <a:endParaRPr sz="1300">
                  <a:solidFill>
                    <a:schemeClr val="dk1"/>
                  </a:solidFill>
                  <a:latin typeface="Arial"/>
                  <a:ea typeface="Arial"/>
                  <a:cs typeface="Arial"/>
                  <a:sym typeface="Arial"/>
                </a:endParaRPr>
              </a:p>
            </p:txBody>
          </p:sp>
        </p:grpSp>
        <p:sp>
          <p:nvSpPr>
            <p:cNvPr id="221" name="Google Shape;221;p5"/>
            <p:cNvSpPr/>
            <p:nvPr/>
          </p:nvSpPr>
          <p:spPr>
            <a:xfrm>
              <a:off x="2639291" y="3740726"/>
              <a:ext cx="4187536" cy="246493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5"/>
            <p:cNvSpPr txBox="1"/>
            <p:nvPr/>
          </p:nvSpPr>
          <p:spPr>
            <a:xfrm>
              <a:off x="3879710" y="3573016"/>
              <a:ext cx="185538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Dữ liệu phi cấu trúc</a:t>
              </a:r>
              <a:endParaRPr b="1" sz="1600">
                <a:solidFill>
                  <a:schemeClr val="dk1"/>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50"/>
          <p:cNvSpPr/>
          <p:nvPr/>
        </p:nvSpPr>
        <p:spPr>
          <a:xfrm>
            <a:off x="712182" y="1801735"/>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có thể nhóm các mẫu bằng cách kèm theo </a:t>
            </a:r>
            <a:r>
              <a:rPr b="1" lang="en-US" sz="13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a:t>
            </a:r>
            <a:endParaRPr/>
          </a:p>
        </p:txBody>
      </p:sp>
      <p:grpSp>
        <p:nvGrpSpPr>
          <p:cNvPr id="1078" name="Google Shape;1078;p50"/>
          <p:cNvGrpSpPr/>
          <p:nvPr/>
        </p:nvGrpSpPr>
        <p:grpSpPr>
          <a:xfrm>
            <a:off x="559817" y="1484784"/>
            <a:ext cx="8783192" cy="200055"/>
            <a:chOff x="559817" y="2136914"/>
            <a:chExt cx="8783192" cy="200055"/>
          </a:xfrm>
        </p:grpSpPr>
        <p:sp>
          <p:nvSpPr>
            <p:cNvPr id="1079" name="Google Shape;1079;p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80" name="Google Shape;1080;p5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Các mẫu nhóm phù hợp:</a:t>
              </a:r>
              <a:endParaRPr b="1" sz="1300">
                <a:solidFill>
                  <a:srgbClr val="FF4337"/>
                </a:solidFill>
                <a:latin typeface="Arial"/>
                <a:ea typeface="Arial"/>
                <a:cs typeface="Arial"/>
                <a:sym typeface="Arial"/>
              </a:endParaRPr>
            </a:p>
          </p:txBody>
        </p:sp>
      </p:grpSp>
      <p:grpSp>
        <p:nvGrpSpPr>
          <p:cNvPr id="1081" name="Google Shape;1081;p50"/>
          <p:cNvGrpSpPr/>
          <p:nvPr/>
        </p:nvGrpSpPr>
        <p:grpSpPr>
          <a:xfrm>
            <a:off x="558296" y="2565635"/>
            <a:ext cx="8782050" cy="875398"/>
            <a:chOff x="558296" y="2565635"/>
            <a:chExt cx="8782050" cy="875398"/>
          </a:xfrm>
        </p:grpSpPr>
        <p:sp>
          <p:nvSpPr>
            <p:cNvPr id="1082" name="Google Shape;1082;p50"/>
            <p:cNvSpPr/>
            <p:nvPr/>
          </p:nvSpPr>
          <p:spPr>
            <a:xfrm>
              <a:off x="558296" y="2565635"/>
              <a:ext cx="8782050" cy="8753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83" name="Google Shape;1083;p50"/>
            <p:cNvPicPr preferRelativeResize="0"/>
            <p:nvPr/>
          </p:nvPicPr>
          <p:blipFill rotWithShape="1">
            <a:blip r:embed="rId3">
              <a:alphaModFix/>
            </a:blip>
            <a:srcRect b="0" l="0" r="14290" t="0"/>
            <a:stretch/>
          </p:blipFill>
          <p:spPr>
            <a:xfrm>
              <a:off x="609553" y="2618776"/>
              <a:ext cx="8730793" cy="798192"/>
            </a:xfrm>
            <a:prstGeom prst="rect">
              <a:avLst/>
            </a:prstGeom>
            <a:noFill/>
            <a:ln>
              <a:noFill/>
            </a:ln>
          </p:spPr>
        </p:pic>
      </p:grpSp>
      <p:sp>
        <p:nvSpPr>
          <p:cNvPr id="1084" name="Google Shape;1084;p50"/>
          <p:cNvSpPr/>
          <p:nvPr/>
        </p:nvSpPr>
        <p:spPr>
          <a:xfrm>
            <a:off x="450000" y="450000"/>
            <a:ext cx="8785226"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b="1" sz="1800">
              <a:solidFill>
                <a:schemeClr val="lt1"/>
              </a:solidFill>
              <a:latin typeface="Arial"/>
              <a:ea typeface="Arial"/>
              <a:cs typeface="Arial"/>
              <a:sym typeface="Arial"/>
            </a:endParaRPr>
          </a:p>
          <a:p>
            <a:pPr indent="0" lvl="0" marL="0" marR="0" rtl="0" algn="l">
              <a:spcBef>
                <a:spcPts val="0"/>
              </a:spcBef>
              <a:spcAft>
                <a:spcPts val="0"/>
              </a:spcAft>
              <a:buNone/>
            </a:pPr>
            <a:br>
              <a:rPr b="1" lang="en-US" sz="1800">
                <a:solidFill>
                  <a:schemeClr val="lt1"/>
                </a:solidFill>
                <a:latin typeface="Arial"/>
                <a:ea typeface="Arial"/>
                <a:cs typeface="Arial"/>
                <a:sym typeface="Arial"/>
              </a:rPr>
            </a:br>
            <a:endParaRPr sz="1799">
              <a:solidFill>
                <a:schemeClr val="lt1"/>
              </a:solidFill>
              <a:latin typeface="Arial"/>
              <a:ea typeface="Arial"/>
              <a:cs typeface="Arial"/>
              <a:sym typeface="Arial"/>
            </a:endParaRPr>
          </a:p>
        </p:txBody>
      </p:sp>
      <p:grpSp>
        <p:nvGrpSpPr>
          <p:cNvPr id="1085" name="Google Shape;1085;p50"/>
          <p:cNvGrpSpPr/>
          <p:nvPr/>
        </p:nvGrpSpPr>
        <p:grpSpPr>
          <a:xfrm>
            <a:off x="450000" y="450000"/>
            <a:ext cx="9018000" cy="276999"/>
            <a:chOff x="450000" y="450000"/>
            <a:chExt cx="9018000" cy="276999"/>
          </a:xfrm>
        </p:grpSpPr>
        <p:sp>
          <p:nvSpPr>
            <p:cNvPr id="1086" name="Google Shape;1086;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Thao tác chuỗi</a:t>
              </a:r>
              <a:endParaRPr sz="1799">
                <a:solidFill>
                  <a:schemeClr val="lt1"/>
                </a:solidFill>
                <a:latin typeface="Arial"/>
                <a:ea typeface="Arial"/>
                <a:cs typeface="Arial"/>
                <a:sym typeface="Arial"/>
              </a:endParaRPr>
            </a:p>
          </p:txBody>
        </p:sp>
        <p:sp>
          <p:nvSpPr>
            <p:cNvPr id="1087" name="Google Shape;1087;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088" name="Google Shape;1088;p50"/>
          <p:cNvGrpSpPr/>
          <p:nvPr/>
        </p:nvGrpSpPr>
        <p:grpSpPr>
          <a:xfrm>
            <a:off x="565665" y="2220301"/>
            <a:ext cx="6122927" cy="224512"/>
            <a:chOff x="916717" y="2219315"/>
            <a:chExt cx="6122927" cy="224512"/>
          </a:xfrm>
        </p:grpSpPr>
        <p:sp>
          <p:nvSpPr>
            <p:cNvPr id="1089" name="Google Shape;1089;p50"/>
            <p:cNvSpPr/>
            <p:nvPr/>
          </p:nvSpPr>
          <p:spPr>
            <a:xfrm>
              <a:off x="916717" y="221931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Ex</a:t>
              </a:r>
              <a:endParaRPr b="1" sz="1200">
                <a:solidFill>
                  <a:schemeClr val="lt1"/>
                </a:solidFill>
                <a:latin typeface="Arial"/>
                <a:ea typeface="Arial"/>
                <a:cs typeface="Arial"/>
                <a:sym typeface="Arial"/>
              </a:endParaRPr>
            </a:p>
          </p:txBody>
        </p:sp>
        <p:sp>
          <p:nvSpPr>
            <p:cNvPr id="1090" name="Google Shape;1090;p50"/>
            <p:cNvSpPr/>
            <p:nvPr/>
          </p:nvSpPr>
          <p:spPr>
            <a:xfrm>
              <a:off x="1332892" y="2228383"/>
              <a:ext cx="570675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“Chỉ trích xuất số điện thoại”</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grpSp>
        <p:nvGrpSpPr>
          <p:cNvPr id="1096" name="Google Shape;1096;p51"/>
          <p:cNvGrpSpPr/>
          <p:nvPr/>
        </p:nvGrpSpPr>
        <p:grpSpPr>
          <a:xfrm>
            <a:off x="989683" y="2636912"/>
            <a:ext cx="8264212" cy="3429097"/>
            <a:chOff x="989683" y="2748696"/>
            <a:chExt cx="8264212" cy="3429097"/>
          </a:xfrm>
        </p:grpSpPr>
        <p:sp>
          <p:nvSpPr>
            <p:cNvPr id="1097" name="Google Shape;1097;p51"/>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Khai thác văn bản </a:t>
              </a:r>
              <a:endParaRPr b="1" sz="3200">
                <a:solidFill>
                  <a:srgbClr val="000000"/>
                </a:solidFill>
                <a:latin typeface="Arial"/>
                <a:ea typeface="Arial"/>
                <a:cs typeface="Arial"/>
                <a:sym typeface="Arial"/>
              </a:endParaRPr>
            </a:p>
          </p:txBody>
        </p:sp>
        <p:sp>
          <p:nvSpPr>
            <p:cNvPr id="1098" name="Google Shape;1098;p51"/>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1099" name="Google Shape;1099;p51"/>
            <p:cNvGrpSpPr/>
            <p:nvPr/>
          </p:nvGrpSpPr>
          <p:grpSpPr>
            <a:xfrm>
              <a:off x="1062980" y="3839616"/>
              <a:ext cx="5700472" cy="2338177"/>
              <a:chOff x="1051307" y="3823421"/>
              <a:chExt cx="5700472" cy="2338177"/>
            </a:xfrm>
          </p:grpSpPr>
          <p:grpSp>
            <p:nvGrpSpPr>
              <p:cNvPr id="1100" name="Google Shape;1100;p51"/>
              <p:cNvGrpSpPr/>
              <p:nvPr/>
            </p:nvGrpSpPr>
            <p:grpSpPr>
              <a:xfrm>
                <a:off x="1051307" y="3823421"/>
                <a:ext cx="5700472" cy="278083"/>
                <a:chOff x="1051307" y="3823421"/>
                <a:chExt cx="5700472" cy="278083"/>
              </a:xfrm>
            </p:grpSpPr>
            <p:sp>
              <p:nvSpPr>
                <p:cNvPr id="1101" name="Google Shape;1101;p51"/>
                <p:cNvSpPr/>
                <p:nvPr/>
              </p:nvSpPr>
              <p:spPr>
                <a:xfrm>
                  <a:off x="1234128" y="3824594"/>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Khai thác văn bản là gì?</a:t>
                  </a:r>
                  <a:endParaRPr/>
                </a:p>
              </p:txBody>
            </p:sp>
            <p:sp>
              <p:nvSpPr>
                <p:cNvPr id="1102" name="Google Shape;1102;p51"/>
                <p:cNvSpPr/>
                <p:nvPr/>
              </p:nvSpPr>
              <p:spPr>
                <a:xfrm>
                  <a:off x="1051307" y="382342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103" name="Google Shape;1103;p51"/>
              <p:cNvGrpSpPr/>
              <p:nvPr/>
            </p:nvGrpSpPr>
            <p:grpSpPr>
              <a:xfrm>
                <a:off x="1051307" y="4235447"/>
                <a:ext cx="5700472" cy="278084"/>
                <a:chOff x="1051307" y="4253117"/>
                <a:chExt cx="5700472" cy="278084"/>
              </a:xfrm>
            </p:grpSpPr>
            <p:sp>
              <p:nvSpPr>
                <p:cNvPr id="1104" name="Google Shape;1104;p51"/>
                <p:cNvSpPr/>
                <p:nvPr/>
              </p:nvSpPr>
              <p:spPr>
                <a:xfrm>
                  <a:off x="1234128" y="425429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Thu thập dữ liệu</a:t>
                  </a:r>
                  <a:endParaRPr sz="1799">
                    <a:solidFill>
                      <a:srgbClr val="A5A5A5"/>
                    </a:solidFill>
                    <a:latin typeface="Arial"/>
                    <a:ea typeface="Arial"/>
                    <a:cs typeface="Arial"/>
                    <a:sym typeface="Arial"/>
                  </a:endParaRPr>
                </a:p>
              </p:txBody>
            </p:sp>
            <p:sp>
              <p:nvSpPr>
                <p:cNvPr id="1105" name="Google Shape;1105;p51"/>
                <p:cNvSpPr/>
                <p:nvPr/>
              </p:nvSpPr>
              <p:spPr>
                <a:xfrm>
                  <a:off x="1051307" y="425311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106" name="Google Shape;1106;p51"/>
              <p:cNvGrpSpPr/>
              <p:nvPr/>
            </p:nvGrpSpPr>
            <p:grpSpPr>
              <a:xfrm>
                <a:off x="1051307" y="4647474"/>
                <a:ext cx="5700472" cy="278065"/>
                <a:chOff x="571500" y="5165783"/>
                <a:chExt cx="5702300" cy="278154"/>
              </a:xfrm>
            </p:grpSpPr>
            <p:sp>
              <p:nvSpPr>
                <p:cNvPr id="1107" name="Google Shape;1107;p51"/>
                <p:cNvSpPr/>
                <p:nvPr/>
              </p:nvSpPr>
              <p:spPr>
                <a:xfrm>
                  <a:off x="754380" y="5166977"/>
                  <a:ext cx="551942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Thao tác chuỗi</a:t>
                  </a:r>
                  <a:endParaRPr sz="1799">
                    <a:solidFill>
                      <a:srgbClr val="A5A5A5"/>
                    </a:solidFill>
                    <a:latin typeface="Arial"/>
                    <a:ea typeface="Arial"/>
                    <a:cs typeface="Arial"/>
                    <a:sym typeface="Arial"/>
                  </a:endParaRPr>
                </a:p>
              </p:txBody>
            </p:sp>
            <p:sp>
              <p:nvSpPr>
                <p:cNvPr id="1108" name="Google Shape;1108;p51"/>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109" name="Google Shape;1109;p51"/>
              <p:cNvGrpSpPr/>
              <p:nvPr/>
            </p:nvGrpSpPr>
            <p:grpSpPr>
              <a:xfrm>
                <a:off x="1051307" y="5059482"/>
                <a:ext cx="5700472" cy="278083"/>
                <a:chOff x="571500" y="5165783"/>
                <a:chExt cx="5702300" cy="278172"/>
              </a:xfrm>
            </p:grpSpPr>
            <p:sp>
              <p:nvSpPr>
                <p:cNvPr id="1110" name="Google Shape;1110;p51"/>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1.4. Xử lý ngôn ngữ tự nhiên (NLP) </a:t>
                  </a:r>
                  <a:endParaRPr/>
                </a:p>
              </p:txBody>
            </p:sp>
            <p:sp>
              <p:nvSpPr>
                <p:cNvPr id="1111" name="Google Shape;1111;p51"/>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112" name="Google Shape;1112;p51"/>
              <p:cNvGrpSpPr/>
              <p:nvPr/>
            </p:nvGrpSpPr>
            <p:grpSpPr>
              <a:xfrm>
                <a:off x="1051307" y="5471508"/>
                <a:ext cx="3588334" cy="278064"/>
                <a:chOff x="1051307" y="5517232"/>
                <a:chExt cx="3588334" cy="278064"/>
              </a:xfrm>
            </p:grpSpPr>
            <p:sp>
              <p:nvSpPr>
                <p:cNvPr id="1113" name="Google Shape;1113;p51"/>
                <p:cNvSpPr/>
                <p:nvPr/>
              </p:nvSpPr>
              <p:spPr>
                <a:xfrm>
                  <a:off x="1051307" y="5517232"/>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114" name="Google Shape;1114;p51"/>
                <p:cNvSpPr/>
                <p:nvPr/>
              </p:nvSpPr>
              <p:spPr>
                <a:xfrm>
                  <a:off x="1234128" y="5518425"/>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1.5. Dữ liệu tuần tự</a:t>
                  </a:r>
                  <a:endParaRPr sz="1799">
                    <a:solidFill>
                      <a:srgbClr val="A5A5A5"/>
                    </a:solidFill>
                    <a:latin typeface="Arial"/>
                    <a:ea typeface="Arial"/>
                    <a:cs typeface="Arial"/>
                    <a:sym typeface="Arial"/>
                  </a:endParaRPr>
                </a:p>
              </p:txBody>
            </p:sp>
          </p:grpSp>
          <p:grpSp>
            <p:nvGrpSpPr>
              <p:cNvPr id="1115" name="Google Shape;1115;p51"/>
              <p:cNvGrpSpPr/>
              <p:nvPr/>
            </p:nvGrpSpPr>
            <p:grpSpPr>
              <a:xfrm>
                <a:off x="1051307" y="5883515"/>
                <a:ext cx="3408394" cy="278083"/>
                <a:chOff x="1051307" y="5943581"/>
                <a:chExt cx="3408394" cy="278083"/>
              </a:xfrm>
            </p:grpSpPr>
            <p:sp>
              <p:nvSpPr>
                <p:cNvPr id="1116" name="Google Shape;1116;p51"/>
                <p:cNvSpPr/>
                <p:nvPr/>
              </p:nvSpPr>
              <p:spPr>
                <a:xfrm>
                  <a:off x="1051307" y="594358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117" name="Google Shape;1117;p51"/>
                <p:cNvSpPr/>
                <p:nvPr/>
              </p:nvSpPr>
              <p:spPr>
                <a:xfrm>
                  <a:off x="1234128" y="5944754"/>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1.6. Corpus</a:t>
                  </a: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grpSp>
        <p:nvGrpSpPr>
          <p:cNvPr id="1123" name="Google Shape;1123;p52"/>
          <p:cNvGrpSpPr/>
          <p:nvPr/>
        </p:nvGrpSpPr>
        <p:grpSpPr>
          <a:xfrm>
            <a:off x="450000" y="450000"/>
            <a:ext cx="9018000" cy="276999"/>
            <a:chOff x="450000" y="450000"/>
            <a:chExt cx="9018000" cy="276999"/>
          </a:xfrm>
        </p:grpSpPr>
        <p:sp>
          <p:nvSpPr>
            <p:cNvPr id="1124" name="Google Shape;1124;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Xử lý ngôn ngữ tự nhiên (NLP) </a:t>
              </a:r>
              <a:endParaRPr/>
            </a:p>
          </p:txBody>
        </p:sp>
        <p:sp>
          <p:nvSpPr>
            <p:cNvPr id="1125" name="Google Shape;1125;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126" name="Google Shape;1126;p52"/>
          <p:cNvGrpSpPr/>
          <p:nvPr/>
        </p:nvGrpSpPr>
        <p:grpSpPr>
          <a:xfrm>
            <a:off x="561814" y="1913994"/>
            <a:ext cx="8783192" cy="200055"/>
            <a:chOff x="559817" y="2136914"/>
            <a:chExt cx="8783192" cy="200055"/>
          </a:xfrm>
        </p:grpSpPr>
        <p:sp>
          <p:nvSpPr>
            <p:cNvPr id="1127" name="Google Shape;1127;p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28" name="Google Shape;1128;p5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Định nghĩa NLP:​</a:t>
              </a:r>
              <a:endParaRPr/>
            </a:p>
          </p:txBody>
        </p:sp>
      </p:grpSp>
      <p:sp>
        <p:nvSpPr>
          <p:cNvPr id="1129" name="Google Shape;1129;p52"/>
          <p:cNvSpPr/>
          <p:nvPr/>
        </p:nvSpPr>
        <p:spPr>
          <a:xfrm>
            <a:off x="712182" y="2230945"/>
            <a:ext cx="8487702" cy="937143"/>
          </a:xfrm>
          <a:prstGeom prst="rect">
            <a:avLst/>
          </a:prstGeom>
          <a:solidFill>
            <a:srgbClr val="F2F2F2"/>
          </a:solidFill>
          <a:ln>
            <a:noFill/>
          </a:ln>
        </p:spPr>
        <p:txBody>
          <a:bodyPr anchorCtr="0" anchor="t" bIns="144000" lIns="144000" spcFirstLastPara="1" rIns="144000" wrap="square" tIns="144000">
            <a:sp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Ngôn ngữ tự nhiên </a:t>
            </a:r>
            <a:r>
              <a:rPr lang="en-US" sz="1400">
                <a:solidFill>
                  <a:schemeClr val="dk1"/>
                </a:solidFill>
                <a:latin typeface="Arial"/>
                <a:ea typeface="Arial"/>
                <a:cs typeface="Arial"/>
                <a:sym typeface="Arial"/>
              </a:rPr>
              <a:t>đề cập đến ngôn ngữ mọi người sử dụng một cách tự nhiên trong cuộc sống hàng ngày của họ.</a:t>
            </a:r>
            <a:endParaRPr/>
          </a:p>
          <a:p>
            <a:pPr indent="0" lvl="0" marL="0" marR="0" rtl="0" algn="ctr">
              <a:spcBef>
                <a:spcPts val="0"/>
              </a:spcBef>
              <a:spcAft>
                <a:spcPts val="0"/>
              </a:spcAft>
              <a:buNone/>
            </a:pPr>
            <a:r>
              <a:rPr b="1" lang="en-US" sz="1400">
                <a:solidFill>
                  <a:srgbClr val="1429A0"/>
                </a:solidFill>
                <a:latin typeface="Arial"/>
                <a:ea typeface="Arial"/>
                <a:cs typeface="Arial"/>
                <a:sym typeface="Arial"/>
              </a:rPr>
              <a:t>Xử lý ngôn ngữ tự nhiên (NLP) </a:t>
            </a:r>
            <a:r>
              <a:rPr lang="en-US" sz="1400">
                <a:solidFill>
                  <a:schemeClr val="dk1"/>
                </a:solidFill>
                <a:latin typeface="Arial"/>
                <a:ea typeface="Arial"/>
                <a:cs typeface="Arial"/>
                <a:sym typeface="Arial"/>
              </a:rPr>
              <a:t>là một lĩnh vực học thuật cho phép máy tính hiểu và tạo ra ngôn ngữ tự nhiên.</a:t>
            </a:r>
            <a:endParaRPr sz="1400">
              <a:solidFill>
                <a:schemeClr val="dk1"/>
              </a:solidFill>
              <a:latin typeface="Arial"/>
              <a:ea typeface="Arial"/>
              <a:cs typeface="Arial"/>
              <a:sym typeface="Arial"/>
            </a:endParaRPr>
          </a:p>
        </p:txBody>
      </p:sp>
      <p:sp>
        <p:nvSpPr>
          <p:cNvPr id="1130" name="Google Shape;1130;p52"/>
          <p:cNvSpPr/>
          <p:nvPr/>
        </p:nvSpPr>
        <p:spPr>
          <a:xfrm>
            <a:off x="712182" y="3284984"/>
            <a:ext cx="8632824" cy="1556049"/>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Trích xuất các đặc tính từ dữ liệu văn bản nhằm mục đích phân loại, tổng hợp, phân cụm và phân tích quan điểm.</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Sự giao thoa giữa ngôn ngữ học và trí tuệ nhân tạo.​</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vào mô hình thống kê</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Khác với cách con người học ngôn ngữ.​</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Yêu cầu biến đổi thành mô hình có cấu trúc. ​</a:t>
            </a:r>
            <a:endParaRPr/>
          </a:p>
        </p:txBody>
      </p:sp>
      <p:sp>
        <p:nvSpPr>
          <p:cNvPr id="1131" name="Google Shape;1131;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Xử lý ngôn ngữ tự nhiên</a:t>
            </a:r>
            <a:endParaRPr b="1" sz="2400">
              <a:solidFill>
                <a:srgbClr val="0C0C0C"/>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53"/>
          <p:cNvSpPr/>
          <p:nvPr/>
        </p:nvSpPr>
        <p:spPr>
          <a:xfrm>
            <a:off x="559817" y="2132856"/>
            <a:ext cx="8783192" cy="2609265"/>
          </a:xfrm>
          <a:prstGeom prst="rect">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38" name="Google Shape;1138;p53"/>
          <p:cNvGrpSpPr/>
          <p:nvPr/>
        </p:nvGrpSpPr>
        <p:grpSpPr>
          <a:xfrm>
            <a:off x="559817" y="1484784"/>
            <a:ext cx="8783192" cy="430887"/>
            <a:chOff x="559817" y="2136914"/>
            <a:chExt cx="8783192" cy="430887"/>
          </a:xfrm>
        </p:grpSpPr>
        <p:sp>
          <p:nvSpPr>
            <p:cNvPr id="1139" name="Google Shape;1139;p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40" name="Google Shape;1140;p53"/>
            <p:cNvSpPr/>
            <p:nvPr/>
          </p:nvSpPr>
          <p:spPr>
            <a:xfrm>
              <a:off x="712182" y="2136914"/>
              <a:ext cx="8630827"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Nghĩa hẹp của Xử lý ngôn ngữ tự nhiên là cơ chế xử lý được sử dụng bởi các chương trình sử dụng ngôn ngữ tự nhiên làm đầu vào và đầu ra.</a:t>
              </a:r>
              <a:endParaRPr sz="1400">
                <a:solidFill>
                  <a:srgbClr val="262626"/>
                </a:solidFill>
                <a:latin typeface="Arial"/>
                <a:ea typeface="Arial"/>
                <a:cs typeface="Arial"/>
                <a:sym typeface="Arial"/>
              </a:endParaRPr>
            </a:p>
          </p:txBody>
        </p:sp>
      </p:grpSp>
      <p:grpSp>
        <p:nvGrpSpPr>
          <p:cNvPr id="1141" name="Google Shape;1141;p53"/>
          <p:cNvGrpSpPr/>
          <p:nvPr/>
        </p:nvGrpSpPr>
        <p:grpSpPr>
          <a:xfrm>
            <a:off x="450000" y="450000"/>
            <a:ext cx="9018000" cy="276999"/>
            <a:chOff x="450000" y="450000"/>
            <a:chExt cx="9018000" cy="276999"/>
          </a:xfrm>
        </p:grpSpPr>
        <p:sp>
          <p:nvSpPr>
            <p:cNvPr id="1142" name="Google Shape;1142;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Xử lý ngôn ngữ tự nhiên (NLP) </a:t>
              </a:r>
              <a:endParaRPr/>
            </a:p>
          </p:txBody>
        </p:sp>
        <p:sp>
          <p:nvSpPr>
            <p:cNvPr id="1143" name="Google Shape;1143;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144" name="Google Shape;1144;p53"/>
          <p:cNvGrpSpPr/>
          <p:nvPr/>
        </p:nvGrpSpPr>
        <p:grpSpPr>
          <a:xfrm>
            <a:off x="1746269" y="2430200"/>
            <a:ext cx="6192688" cy="2069607"/>
            <a:chOff x="918964" y="2651363"/>
            <a:chExt cx="6192688" cy="2069607"/>
          </a:xfrm>
        </p:grpSpPr>
        <p:sp>
          <p:nvSpPr>
            <p:cNvPr id="1145" name="Google Shape;1145;p53"/>
            <p:cNvSpPr/>
            <p:nvPr/>
          </p:nvSpPr>
          <p:spPr>
            <a:xfrm>
              <a:off x="3187216" y="2659389"/>
              <a:ext cx="1764196" cy="428147"/>
            </a:xfrm>
            <a:prstGeom prst="rect">
              <a:avLst/>
            </a:prstGeom>
            <a:solidFill>
              <a:srgbClr val="D8E2F3"/>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Máy tính</a:t>
              </a:r>
              <a:endParaRPr sz="1600">
                <a:solidFill>
                  <a:schemeClr val="dk1"/>
                </a:solidFill>
                <a:latin typeface="Arial"/>
                <a:ea typeface="Arial"/>
                <a:cs typeface="Arial"/>
                <a:sym typeface="Arial"/>
              </a:endParaRPr>
            </a:p>
          </p:txBody>
        </p:sp>
        <p:sp>
          <p:nvSpPr>
            <p:cNvPr id="1146" name="Google Shape;1146;p53"/>
            <p:cNvSpPr txBox="1"/>
            <p:nvPr/>
          </p:nvSpPr>
          <p:spPr>
            <a:xfrm>
              <a:off x="918964" y="2651363"/>
              <a:ext cx="14401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Ngôn ngữ</a:t>
              </a:r>
              <a:endParaRPr sz="1600">
                <a:solidFill>
                  <a:schemeClr val="dk1"/>
                </a:solidFill>
                <a:latin typeface="Arial"/>
                <a:ea typeface="Arial"/>
                <a:cs typeface="Arial"/>
                <a:sym typeface="Arial"/>
              </a:endParaRPr>
            </a:p>
          </p:txBody>
        </p:sp>
        <p:sp>
          <p:nvSpPr>
            <p:cNvPr id="1147" name="Google Shape;1147;p53"/>
            <p:cNvSpPr txBox="1"/>
            <p:nvPr/>
          </p:nvSpPr>
          <p:spPr>
            <a:xfrm>
              <a:off x="5671492" y="2651363"/>
              <a:ext cx="14401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Ngôn ngữ</a:t>
              </a:r>
              <a:endParaRPr sz="1600">
                <a:solidFill>
                  <a:schemeClr val="dk1"/>
                </a:solidFill>
                <a:latin typeface="Arial"/>
                <a:ea typeface="Arial"/>
                <a:cs typeface="Arial"/>
                <a:sym typeface="Arial"/>
              </a:endParaRPr>
            </a:p>
          </p:txBody>
        </p:sp>
        <p:cxnSp>
          <p:nvCxnSpPr>
            <p:cNvPr id="1148" name="Google Shape;1148;p53"/>
            <p:cNvCxnSpPr/>
            <p:nvPr/>
          </p:nvCxnSpPr>
          <p:spPr>
            <a:xfrm>
              <a:off x="1206996" y="3803491"/>
              <a:ext cx="4576683" cy="0"/>
            </a:xfrm>
            <a:prstGeom prst="straightConnector1">
              <a:avLst/>
            </a:prstGeom>
            <a:noFill/>
            <a:ln cap="flat" cmpd="sng" w="9525">
              <a:solidFill>
                <a:schemeClr val="dk2"/>
              </a:solidFill>
              <a:prstDash val="solid"/>
              <a:miter lim="800000"/>
              <a:headEnd len="med" w="med" type="triangle"/>
              <a:tailEnd len="med" w="med" type="triangle"/>
            </a:ln>
          </p:spPr>
        </p:cxnSp>
        <p:cxnSp>
          <p:nvCxnSpPr>
            <p:cNvPr id="1149" name="Google Shape;1149;p53"/>
            <p:cNvCxnSpPr/>
            <p:nvPr/>
          </p:nvCxnSpPr>
          <p:spPr>
            <a:xfrm>
              <a:off x="3187216" y="4428583"/>
              <a:ext cx="3654464" cy="0"/>
            </a:xfrm>
            <a:prstGeom prst="straightConnector1">
              <a:avLst/>
            </a:prstGeom>
            <a:noFill/>
            <a:ln cap="flat" cmpd="sng" w="9525">
              <a:solidFill>
                <a:schemeClr val="dk2"/>
              </a:solidFill>
              <a:prstDash val="solid"/>
              <a:miter lim="800000"/>
              <a:headEnd len="med" w="med" type="triangle"/>
              <a:tailEnd len="med" w="med" type="triangle"/>
            </a:ln>
          </p:spPr>
        </p:cxnSp>
        <p:sp>
          <p:nvSpPr>
            <p:cNvPr id="1150" name="Google Shape;1150;p53"/>
            <p:cNvSpPr txBox="1"/>
            <p:nvPr/>
          </p:nvSpPr>
          <p:spPr>
            <a:xfrm>
              <a:off x="2647156" y="3515459"/>
              <a:ext cx="1571080" cy="584775"/>
            </a:xfrm>
            <a:prstGeom prst="rect">
              <a:avLst/>
            </a:prstGeom>
            <a:solidFill>
              <a:srgbClr val="FBE4D4"/>
            </a:solidFill>
            <a:ln cap="flat" cmpd="sng" w="952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hiểu</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(NLU)</a:t>
              </a:r>
              <a:endParaRPr sz="1600">
                <a:solidFill>
                  <a:schemeClr val="dk1"/>
                </a:solidFill>
                <a:latin typeface="Arial"/>
                <a:ea typeface="Arial"/>
                <a:cs typeface="Arial"/>
                <a:sym typeface="Arial"/>
              </a:endParaRPr>
            </a:p>
          </p:txBody>
        </p:sp>
        <p:sp>
          <p:nvSpPr>
            <p:cNvPr id="1151" name="Google Shape;1151;p53"/>
            <p:cNvSpPr txBox="1"/>
            <p:nvPr/>
          </p:nvSpPr>
          <p:spPr>
            <a:xfrm>
              <a:off x="4420479" y="4136195"/>
              <a:ext cx="1278084" cy="584775"/>
            </a:xfrm>
            <a:prstGeom prst="rect">
              <a:avLst/>
            </a:prstGeom>
            <a:solidFill>
              <a:srgbClr val="FBE4D4"/>
            </a:solidFill>
            <a:ln cap="flat" cmpd="sng" w="952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Thế hệ</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(NLG)</a:t>
              </a:r>
              <a:endParaRPr sz="1600">
                <a:solidFill>
                  <a:schemeClr val="dk1"/>
                </a:solidFill>
                <a:latin typeface="Arial"/>
                <a:ea typeface="Arial"/>
                <a:cs typeface="Arial"/>
                <a:sym typeface="Arial"/>
              </a:endParaRPr>
            </a:p>
          </p:txBody>
        </p:sp>
        <p:cxnSp>
          <p:nvCxnSpPr>
            <p:cNvPr id="1152" name="Google Shape;1152;p53"/>
            <p:cNvCxnSpPr/>
            <p:nvPr/>
          </p:nvCxnSpPr>
          <p:spPr>
            <a:xfrm>
              <a:off x="2215108" y="2870944"/>
              <a:ext cx="756084" cy="0"/>
            </a:xfrm>
            <a:prstGeom prst="straightConnector1">
              <a:avLst/>
            </a:prstGeom>
            <a:noFill/>
            <a:ln cap="flat" cmpd="sng" w="38100">
              <a:solidFill>
                <a:srgbClr val="1429A0"/>
              </a:solidFill>
              <a:prstDash val="solid"/>
              <a:miter lim="800000"/>
              <a:headEnd len="sm" w="sm" type="none"/>
              <a:tailEnd len="med" w="med" type="triangle"/>
            </a:ln>
          </p:spPr>
        </p:cxnSp>
        <p:cxnSp>
          <p:nvCxnSpPr>
            <p:cNvPr id="1153" name="Google Shape;1153;p53"/>
            <p:cNvCxnSpPr/>
            <p:nvPr/>
          </p:nvCxnSpPr>
          <p:spPr>
            <a:xfrm>
              <a:off x="5027595" y="2871638"/>
              <a:ext cx="756084" cy="0"/>
            </a:xfrm>
            <a:prstGeom prst="straightConnector1">
              <a:avLst/>
            </a:prstGeom>
            <a:noFill/>
            <a:ln cap="flat" cmpd="sng" w="38100">
              <a:solidFill>
                <a:srgbClr val="1429A0"/>
              </a:solidFill>
              <a:prstDash val="solid"/>
              <a:miter lim="800000"/>
              <a:headEnd len="sm" w="sm" type="none"/>
              <a:tailEnd len="med" w="med" type="triangl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grpSp>
        <p:nvGrpSpPr>
          <p:cNvPr id="1159" name="Google Shape;1159;p54"/>
          <p:cNvGrpSpPr/>
          <p:nvPr/>
        </p:nvGrpSpPr>
        <p:grpSpPr>
          <a:xfrm>
            <a:off x="2559227" y="4328243"/>
            <a:ext cx="1351787" cy="724575"/>
            <a:chOff x="2525169" y="4705359"/>
            <a:chExt cx="1351787" cy="724575"/>
          </a:xfrm>
        </p:grpSpPr>
        <p:sp>
          <p:nvSpPr>
            <p:cNvPr id="1160" name="Google Shape;1160;p54"/>
            <p:cNvSpPr/>
            <p:nvPr/>
          </p:nvSpPr>
          <p:spPr>
            <a:xfrm>
              <a:off x="2525319" y="4705359"/>
              <a:ext cx="1351637" cy="724575"/>
            </a:xfrm>
            <a:prstGeom prst="roundRect">
              <a:avLst>
                <a:gd fmla="val 16667" name="adj"/>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54"/>
            <p:cNvSpPr txBox="1"/>
            <p:nvPr/>
          </p:nvSpPr>
          <p:spPr>
            <a:xfrm>
              <a:off x="2525169" y="4967619"/>
              <a:ext cx="1351787"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EDA</a:t>
              </a:r>
              <a:endParaRPr sz="1300">
                <a:solidFill>
                  <a:srgbClr val="262626"/>
                </a:solidFill>
                <a:latin typeface="Arial"/>
                <a:ea typeface="Arial"/>
                <a:cs typeface="Arial"/>
                <a:sym typeface="Arial"/>
              </a:endParaRPr>
            </a:p>
          </p:txBody>
        </p:sp>
      </p:grpSp>
      <p:sp>
        <p:nvSpPr>
          <p:cNvPr id="1162" name="Google Shape;1162;p54"/>
          <p:cNvSpPr/>
          <p:nvPr/>
        </p:nvSpPr>
        <p:spPr>
          <a:xfrm>
            <a:off x="3135419" y="3457260"/>
            <a:ext cx="199402" cy="813824"/>
          </a:xfrm>
          <a:prstGeom prst="up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3" name="Google Shape;1163;p54"/>
          <p:cNvSpPr/>
          <p:nvPr/>
        </p:nvSpPr>
        <p:spPr>
          <a:xfrm>
            <a:off x="703263" y="2266334"/>
            <a:ext cx="1351636" cy="724575"/>
          </a:xfrm>
          <a:prstGeom prst="roundRect">
            <a:avLst>
              <a:gd fmla="val 16667" name="adj"/>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54"/>
          <p:cNvSpPr txBox="1"/>
          <p:nvPr/>
        </p:nvSpPr>
        <p:spPr>
          <a:xfrm>
            <a:off x="742875" y="2428566"/>
            <a:ext cx="1287272" cy="4770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Thu thập​</a:t>
            </a:r>
            <a:endParaRPr/>
          </a:p>
          <a:p>
            <a:pPr indent="0" lvl="0" marL="0" marR="0" rtl="0" algn="ctr">
              <a:spcBef>
                <a:spcPts val="600"/>
              </a:spcBef>
              <a:spcAft>
                <a:spcPts val="0"/>
              </a:spcAft>
              <a:buNone/>
            </a:pPr>
            <a:r>
              <a:rPr lang="en-US" sz="1300">
                <a:solidFill>
                  <a:srgbClr val="262626"/>
                </a:solidFill>
                <a:latin typeface="Arial"/>
                <a:ea typeface="Arial"/>
                <a:cs typeface="Arial"/>
                <a:sym typeface="Arial"/>
              </a:rPr>
              <a:t>dữ liệu​</a:t>
            </a:r>
            <a:endParaRPr sz="1300">
              <a:solidFill>
                <a:srgbClr val="262626"/>
              </a:solidFill>
              <a:latin typeface="Arial"/>
              <a:ea typeface="Arial"/>
              <a:cs typeface="Arial"/>
              <a:sym typeface="Arial"/>
            </a:endParaRPr>
          </a:p>
        </p:txBody>
      </p:sp>
      <p:grpSp>
        <p:nvGrpSpPr>
          <p:cNvPr id="1165" name="Google Shape;1165;p54"/>
          <p:cNvGrpSpPr/>
          <p:nvPr/>
        </p:nvGrpSpPr>
        <p:grpSpPr>
          <a:xfrm>
            <a:off x="2559227" y="2262669"/>
            <a:ext cx="1385845" cy="724575"/>
            <a:chOff x="2525169" y="2683931"/>
            <a:chExt cx="1385845" cy="724575"/>
          </a:xfrm>
        </p:grpSpPr>
        <p:sp>
          <p:nvSpPr>
            <p:cNvPr id="1166" name="Google Shape;1166;p54"/>
            <p:cNvSpPr/>
            <p:nvPr/>
          </p:nvSpPr>
          <p:spPr>
            <a:xfrm>
              <a:off x="2525169" y="2683931"/>
              <a:ext cx="1351636" cy="724575"/>
            </a:xfrm>
            <a:prstGeom prst="roundRect">
              <a:avLst>
                <a:gd fmla="val 16667" name="adj"/>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54"/>
            <p:cNvSpPr txBox="1"/>
            <p:nvPr/>
          </p:nvSpPr>
          <p:spPr>
            <a:xfrm>
              <a:off x="2559227" y="2946191"/>
              <a:ext cx="1351787"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Tiền xử lý​</a:t>
              </a:r>
              <a:endParaRPr sz="1300">
                <a:solidFill>
                  <a:srgbClr val="262626"/>
                </a:solidFill>
                <a:latin typeface="Arial"/>
                <a:ea typeface="Arial"/>
                <a:cs typeface="Arial"/>
                <a:sym typeface="Arial"/>
              </a:endParaRPr>
            </a:p>
          </p:txBody>
        </p:sp>
      </p:grpSp>
      <p:sp>
        <p:nvSpPr>
          <p:cNvPr id="1168" name="Google Shape;1168;p54"/>
          <p:cNvSpPr/>
          <p:nvPr/>
        </p:nvSpPr>
        <p:spPr>
          <a:xfrm>
            <a:off x="4349931" y="2266334"/>
            <a:ext cx="1351636" cy="724575"/>
          </a:xfrm>
          <a:prstGeom prst="roundRect">
            <a:avLst>
              <a:gd fmla="val 16667" name="adj"/>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54"/>
          <p:cNvSpPr txBox="1"/>
          <p:nvPr/>
        </p:nvSpPr>
        <p:spPr>
          <a:xfrm>
            <a:off x="4383989" y="2528594"/>
            <a:ext cx="1351787"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Lập mô hình​</a:t>
            </a:r>
            <a:endParaRPr sz="1300">
              <a:solidFill>
                <a:srgbClr val="262626"/>
              </a:solidFill>
              <a:latin typeface="Arial"/>
              <a:ea typeface="Arial"/>
              <a:cs typeface="Arial"/>
              <a:sym typeface="Arial"/>
            </a:endParaRPr>
          </a:p>
        </p:txBody>
      </p:sp>
      <p:sp>
        <p:nvSpPr>
          <p:cNvPr id="1170" name="Google Shape;1170;p54"/>
          <p:cNvSpPr/>
          <p:nvPr/>
        </p:nvSpPr>
        <p:spPr>
          <a:xfrm>
            <a:off x="6174692" y="2266334"/>
            <a:ext cx="1351637" cy="724575"/>
          </a:xfrm>
          <a:prstGeom prst="roundRect">
            <a:avLst>
              <a:gd fmla="val 16667" name="adj"/>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54"/>
          <p:cNvSpPr txBox="1"/>
          <p:nvPr/>
        </p:nvSpPr>
        <p:spPr>
          <a:xfrm>
            <a:off x="6153957" y="2428566"/>
            <a:ext cx="1351787"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Học máy​</a:t>
            </a:r>
            <a:endParaRPr sz="1300">
              <a:solidFill>
                <a:srgbClr val="262626"/>
              </a:solidFill>
              <a:latin typeface="Arial"/>
              <a:ea typeface="Arial"/>
              <a:cs typeface="Arial"/>
              <a:sym typeface="Arial"/>
            </a:endParaRPr>
          </a:p>
        </p:txBody>
      </p:sp>
      <p:sp>
        <p:nvSpPr>
          <p:cNvPr id="1172" name="Google Shape;1172;p54"/>
          <p:cNvSpPr/>
          <p:nvPr/>
        </p:nvSpPr>
        <p:spPr>
          <a:xfrm>
            <a:off x="7999455" y="2266334"/>
            <a:ext cx="1351636" cy="724575"/>
          </a:xfrm>
          <a:prstGeom prst="roundRect">
            <a:avLst>
              <a:gd fmla="val 16667" name="adj"/>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54"/>
          <p:cNvSpPr txBox="1"/>
          <p:nvPr/>
        </p:nvSpPr>
        <p:spPr>
          <a:xfrm>
            <a:off x="8033513" y="2528594"/>
            <a:ext cx="1351787"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Triển khai​</a:t>
            </a:r>
            <a:endParaRPr sz="1300">
              <a:solidFill>
                <a:srgbClr val="262626"/>
              </a:solidFill>
              <a:latin typeface="Arial"/>
              <a:ea typeface="Arial"/>
              <a:cs typeface="Arial"/>
              <a:sym typeface="Arial"/>
            </a:endParaRPr>
          </a:p>
        </p:txBody>
      </p:sp>
      <p:sp>
        <p:nvSpPr>
          <p:cNvPr id="1174" name="Google Shape;1174;p54"/>
          <p:cNvSpPr/>
          <p:nvPr/>
        </p:nvSpPr>
        <p:spPr>
          <a:xfrm>
            <a:off x="1925750" y="2523970"/>
            <a:ext cx="588374" cy="231948"/>
          </a:xfrm>
          <a:prstGeom prst="rightArrow">
            <a:avLst>
              <a:gd fmla="val 50000" name="adj1"/>
              <a:gd fmla="val 50000" name="adj2"/>
            </a:avLst>
          </a:prstGeom>
          <a:gradFill>
            <a:gsLst>
              <a:gs pos="0">
                <a:srgbClr val="00B050">
                  <a:alpha val="0"/>
                </a:srgbClr>
              </a:gs>
              <a:gs pos="100000">
                <a:srgbClr val="00B05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5" name="Google Shape;1175;p54"/>
          <p:cNvSpPr/>
          <p:nvPr/>
        </p:nvSpPr>
        <p:spPr>
          <a:xfrm>
            <a:off x="3754550" y="2523970"/>
            <a:ext cx="588374" cy="231948"/>
          </a:xfrm>
          <a:prstGeom prst="rightArrow">
            <a:avLst>
              <a:gd fmla="val 50000" name="adj1"/>
              <a:gd fmla="val 50000" name="adj2"/>
            </a:avLst>
          </a:prstGeom>
          <a:gradFill>
            <a:gsLst>
              <a:gs pos="0">
                <a:srgbClr val="00B050">
                  <a:alpha val="0"/>
                </a:srgbClr>
              </a:gs>
              <a:gs pos="100000">
                <a:srgbClr val="00B05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6" name="Google Shape;1176;p54"/>
          <p:cNvSpPr/>
          <p:nvPr/>
        </p:nvSpPr>
        <p:spPr>
          <a:xfrm>
            <a:off x="5583350" y="2523970"/>
            <a:ext cx="588374" cy="231948"/>
          </a:xfrm>
          <a:prstGeom prst="rightArrow">
            <a:avLst>
              <a:gd fmla="val 50000" name="adj1"/>
              <a:gd fmla="val 50000" name="adj2"/>
            </a:avLst>
          </a:prstGeom>
          <a:gradFill>
            <a:gsLst>
              <a:gs pos="0">
                <a:srgbClr val="00B050">
                  <a:alpha val="0"/>
                </a:srgbClr>
              </a:gs>
              <a:gs pos="100000">
                <a:srgbClr val="00B05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7" name="Google Shape;1177;p54"/>
          <p:cNvSpPr/>
          <p:nvPr/>
        </p:nvSpPr>
        <p:spPr>
          <a:xfrm>
            <a:off x="7412150" y="2523970"/>
            <a:ext cx="588374" cy="231948"/>
          </a:xfrm>
          <a:prstGeom prst="rightArrow">
            <a:avLst>
              <a:gd fmla="val 50000" name="adj1"/>
              <a:gd fmla="val 50000" name="adj2"/>
            </a:avLst>
          </a:prstGeom>
          <a:gradFill>
            <a:gsLst>
              <a:gs pos="0">
                <a:srgbClr val="00B050">
                  <a:alpha val="0"/>
                </a:srgbClr>
              </a:gs>
              <a:gs pos="100000">
                <a:srgbClr val="00B05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8" name="Google Shape;1178;p54"/>
          <p:cNvSpPr/>
          <p:nvPr/>
        </p:nvSpPr>
        <p:spPr>
          <a:xfrm rot="-5400000">
            <a:off x="3025204" y="1090484"/>
            <a:ext cx="417835" cy="4289299"/>
          </a:xfrm>
          <a:prstGeom prst="leftBrace">
            <a:avLst>
              <a:gd fmla="val 130116" name="adj1"/>
              <a:gd fmla="val 50000" name="adj2"/>
            </a:avLst>
          </a:prstGeom>
          <a:gradFill>
            <a:gsLst>
              <a:gs pos="0">
                <a:srgbClr val="FF0000"/>
              </a:gs>
              <a:gs pos="100000">
                <a:srgbClr val="F5F6F5">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500"/>
              <a:buFont typeface="Gulim"/>
              <a:buNone/>
            </a:pPr>
            <a:r>
              <a:t/>
            </a:r>
            <a:endParaRPr sz="2500">
              <a:solidFill>
                <a:schemeClr val="dk1"/>
              </a:solidFill>
              <a:latin typeface="Gulim"/>
              <a:ea typeface="Gulim"/>
              <a:cs typeface="Gulim"/>
              <a:sym typeface="Gulim"/>
            </a:endParaRPr>
          </a:p>
        </p:txBody>
      </p:sp>
      <p:sp>
        <p:nvSpPr>
          <p:cNvPr id="1179" name="Google Shape;1179;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nvGrpSpPr>
          <p:cNvPr id="1180" name="Google Shape;1180;p54"/>
          <p:cNvGrpSpPr/>
          <p:nvPr/>
        </p:nvGrpSpPr>
        <p:grpSpPr>
          <a:xfrm>
            <a:off x="559817" y="1484784"/>
            <a:ext cx="8783192" cy="215444"/>
            <a:chOff x="559817" y="2136914"/>
            <a:chExt cx="8783192" cy="215444"/>
          </a:xfrm>
        </p:grpSpPr>
        <p:sp>
          <p:nvSpPr>
            <p:cNvPr id="1181" name="Google Shape;1181;p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82" name="Google Shape;1182;p5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quy trình NLP:</a:t>
              </a:r>
              <a:endParaRPr/>
            </a:p>
          </p:txBody>
        </p:sp>
      </p:grpSp>
      <p:grpSp>
        <p:nvGrpSpPr>
          <p:cNvPr id="1183" name="Google Shape;1183;p54"/>
          <p:cNvGrpSpPr/>
          <p:nvPr/>
        </p:nvGrpSpPr>
        <p:grpSpPr>
          <a:xfrm>
            <a:off x="450000" y="450000"/>
            <a:ext cx="9018000" cy="276999"/>
            <a:chOff x="450000" y="450000"/>
            <a:chExt cx="9018000" cy="276999"/>
          </a:xfrm>
        </p:grpSpPr>
        <p:sp>
          <p:nvSpPr>
            <p:cNvPr id="1184" name="Google Shape;1184;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Xử lý ngôn ngữ tự nhiên (NLP) </a:t>
              </a:r>
              <a:endParaRPr/>
            </a:p>
          </p:txBody>
        </p:sp>
        <p:sp>
          <p:nvSpPr>
            <p:cNvPr id="1185" name="Google Shape;1185;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nvGrpSpPr>
          <p:cNvPr id="1192" name="Google Shape;1192;p55"/>
          <p:cNvGrpSpPr/>
          <p:nvPr/>
        </p:nvGrpSpPr>
        <p:grpSpPr>
          <a:xfrm>
            <a:off x="559817" y="1484784"/>
            <a:ext cx="8783192" cy="215444"/>
            <a:chOff x="559817" y="2136914"/>
            <a:chExt cx="8783192" cy="215444"/>
          </a:xfrm>
        </p:grpSpPr>
        <p:sp>
          <p:nvSpPr>
            <p:cNvPr id="1193" name="Google Shape;1193;p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94" name="Google Shape;1194;p5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Khó khăn của xử lý ngôn ngữ tự nhiên</a:t>
              </a:r>
              <a:endParaRPr sz="1400">
                <a:solidFill>
                  <a:srgbClr val="262626"/>
                </a:solidFill>
                <a:latin typeface="Arial"/>
                <a:ea typeface="Arial"/>
                <a:cs typeface="Arial"/>
                <a:sym typeface="Arial"/>
              </a:endParaRPr>
            </a:p>
          </p:txBody>
        </p:sp>
      </p:grpSp>
      <p:grpSp>
        <p:nvGrpSpPr>
          <p:cNvPr id="1195" name="Google Shape;1195;p55"/>
          <p:cNvGrpSpPr/>
          <p:nvPr/>
        </p:nvGrpSpPr>
        <p:grpSpPr>
          <a:xfrm>
            <a:off x="450000" y="450000"/>
            <a:ext cx="9018000" cy="276999"/>
            <a:chOff x="450000" y="450000"/>
            <a:chExt cx="9018000" cy="276999"/>
          </a:xfrm>
        </p:grpSpPr>
        <p:sp>
          <p:nvSpPr>
            <p:cNvPr id="1196" name="Google Shape;1196;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Xử lý ngôn ngữ tự nhiên (NLP) </a:t>
              </a:r>
              <a:endParaRPr/>
            </a:p>
          </p:txBody>
        </p:sp>
        <p:sp>
          <p:nvSpPr>
            <p:cNvPr id="1197" name="Google Shape;1197;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198" name="Google Shape;1198;p55"/>
          <p:cNvSpPr/>
          <p:nvPr/>
        </p:nvSpPr>
        <p:spPr>
          <a:xfrm>
            <a:off x="559817" y="1862112"/>
            <a:ext cx="8632824" cy="265891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NLP đang nhận được nhiều sự chú ý và được sử dụng rộng rãi, nhưng quy trình này rất phức tạp.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Hiệu suất dịch máy đã được cải thiện, nhưng dịch máy vẫn thường tạo ra kết quả dịch khó.</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NLP phức tạp vì dữ liệu đầu vào không phải là giá trị số mà là ngôn ngữ của con người. Đầu vào của ngôn ngữ con người làm cho việc xử lý dữ liệu trở nên cực kỳ phức tạp và không chắc chắn. </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Ngay cả những từ giống nhau cũng có khả năng được giải thích khác nhau tùy thuộc vào ngữ cảnh. Điều này được gọi là sự mơ hồ ngôn ngữ.</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Giống như các thành ngữ mang một ý nghĩa khác sau khi các từ khác nhau tập hợp lại, luôn có một ngoại lệ đối với cách một cụm từ hoặc từ hoặc hình thái cấu tạo một câu.</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Vì ngôn ngữ linh hoạt và sẵn sàng mở rộng, nên ngôn ngữ mô hình hóa luôn kéo theo sự không chắc chắn. Ngoài ra, khi thời gian trôi qua, các từ mới được tạo ra và một số từ trở nên không được sử dụng.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nvGrpSpPr>
          <p:cNvPr id="1205" name="Google Shape;1205;p56"/>
          <p:cNvGrpSpPr/>
          <p:nvPr/>
        </p:nvGrpSpPr>
        <p:grpSpPr>
          <a:xfrm>
            <a:off x="559817" y="1484784"/>
            <a:ext cx="8783192" cy="200055"/>
            <a:chOff x="559817" y="2136914"/>
            <a:chExt cx="8783192" cy="200055"/>
          </a:xfrm>
        </p:grpSpPr>
        <p:sp>
          <p:nvSpPr>
            <p:cNvPr id="1206" name="Google Shape;1206;p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07" name="Google Shape;1207;p5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Mô hình nghiên cứu của NLP: (1) Cách tiếp cận dựa trên quy tắc</a:t>
              </a:r>
              <a:endParaRPr sz="1300">
                <a:solidFill>
                  <a:srgbClr val="262626"/>
                </a:solidFill>
                <a:latin typeface="Arial"/>
                <a:ea typeface="Arial"/>
                <a:cs typeface="Arial"/>
                <a:sym typeface="Arial"/>
              </a:endParaRPr>
            </a:p>
          </p:txBody>
        </p:sp>
      </p:grpSp>
      <p:grpSp>
        <p:nvGrpSpPr>
          <p:cNvPr id="1208" name="Google Shape;1208;p56"/>
          <p:cNvGrpSpPr/>
          <p:nvPr/>
        </p:nvGrpSpPr>
        <p:grpSpPr>
          <a:xfrm>
            <a:off x="450000" y="450000"/>
            <a:ext cx="9018000" cy="276999"/>
            <a:chOff x="450000" y="450000"/>
            <a:chExt cx="9018000" cy="276999"/>
          </a:xfrm>
        </p:grpSpPr>
        <p:sp>
          <p:nvSpPr>
            <p:cNvPr id="1209" name="Google Shape;1209;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Xử lý ngôn ngữ tự nhiên (NLP) </a:t>
              </a:r>
              <a:endParaRPr/>
            </a:p>
          </p:txBody>
        </p:sp>
        <p:sp>
          <p:nvSpPr>
            <p:cNvPr id="1210" name="Google Shape;1210;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211" name="Google Shape;1211;p56"/>
          <p:cNvSpPr/>
          <p:nvPr/>
        </p:nvSpPr>
        <p:spPr>
          <a:xfrm>
            <a:off x="684765" y="4027281"/>
            <a:ext cx="8632824" cy="848163"/>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Vấn đề với hệ thống dựa trên quy tắc là không thể thiết lập các quy tắc trước đó.</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Hiện tại, nó chỉ được sử dụng trong sự kết hợp của các phương pháp khác vì không thể bỏ qua hoàn toàn các quy tắc ngữ pháp trong quá trình xử lý ngôn ngữ.</a:t>
            </a:r>
            <a:endParaRPr sz="1300">
              <a:solidFill>
                <a:srgbClr val="262626"/>
              </a:solidFill>
              <a:latin typeface="Arial"/>
              <a:ea typeface="Arial"/>
              <a:cs typeface="Arial"/>
              <a:sym typeface="Arial"/>
            </a:endParaRPr>
          </a:p>
        </p:txBody>
      </p:sp>
      <p:sp>
        <p:nvSpPr>
          <p:cNvPr id="1212" name="Google Shape;1212;p56"/>
          <p:cNvSpPr/>
          <p:nvPr/>
        </p:nvSpPr>
        <p:spPr>
          <a:xfrm>
            <a:off x="896810" y="2436612"/>
            <a:ext cx="8159058" cy="1424435"/>
          </a:xfrm>
          <a:prstGeom prst="rect">
            <a:avLst/>
          </a:prstGeom>
          <a:solidFill>
            <a:srgbClr val="F2F2F2"/>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quyết định phần của lời nói (POS) cho một từ nhất định dựa trên các hiện tượng ngôn ngữ hơn là các phương pháp thống kê.</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câu dưới đây, nó nắm bắt ý nghĩa của câu với động từ đầu tiên và chỉ ra đối tượng của hướng dẫn và chủ ngữ của nó với 'to' hoặc 'that’.</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t>
            </a:r>
            <a:r>
              <a:rPr i="1" lang="en-US" sz="1300">
                <a:solidFill>
                  <a:srgbClr val="262626"/>
                </a:solidFill>
                <a:latin typeface="Arial"/>
                <a:ea typeface="Arial"/>
                <a:cs typeface="Arial"/>
                <a:sym typeface="Arial"/>
              </a:rPr>
              <a:t>  “Gửi tin nhắn cho Michael rằng tôi sẽ bị trễ cuộc họp.”</a:t>
            </a:r>
            <a:endParaRPr i="1" sz="1300">
              <a:solidFill>
                <a:srgbClr val="262626"/>
              </a:solidFill>
              <a:latin typeface="Arial"/>
              <a:ea typeface="Arial"/>
              <a:cs typeface="Arial"/>
              <a:sym typeface="Arial"/>
            </a:endParaRPr>
          </a:p>
        </p:txBody>
      </p:sp>
      <p:sp>
        <p:nvSpPr>
          <p:cNvPr id="1213" name="Google Shape;1213;p56"/>
          <p:cNvSpPr/>
          <p:nvPr/>
        </p:nvSpPr>
        <p:spPr>
          <a:xfrm>
            <a:off x="712182" y="1801735"/>
            <a:ext cx="8632824"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tiếp cận dựa trên quy tắc xác định trước các quy tắc ngữ pháp của ngôn ngữ và xử lý ngôn ngữ tự nhiên dựa trên các quy tắc đó.</a:t>
            </a:r>
            <a:endParaRPr sz="1300">
              <a:solidFill>
                <a:srgbClr val="262626"/>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grpSp>
        <p:nvGrpSpPr>
          <p:cNvPr id="1219" name="Google Shape;1219;p57"/>
          <p:cNvGrpSpPr/>
          <p:nvPr/>
        </p:nvGrpSpPr>
        <p:grpSpPr>
          <a:xfrm>
            <a:off x="559817" y="1484784"/>
            <a:ext cx="8783192" cy="200055"/>
            <a:chOff x="559817" y="2136914"/>
            <a:chExt cx="8783192" cy="200055"/>
          </a:xfrm>
        </p:grpSpPr>
        <p:sp>
          <p:nvSpPr>
            <p:cNvPr id="1220" name="Google Shape;1220;p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21" name="Google Shape;1221;p5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Mô hình nghiên cứu của NLP: (2) Cách tiếp cận dựa trên thống kê</a:t>
              </a:r>
              <a:endParaRPr sz="1300">
                <a:solidFill>
                  <a:srgbClr val="262626"/>
                </a:solidFill>
                <a:latin typeface="Arial"/>
                <a:ea typeface="Arial"/>
                <a:cs typeface="Arial"/>
                <a:sym typeface="Arial"/>
              </a:endParaRPr>
            </a:p>
          </p:txBody>
        </p:sp>
      </p:grpSp>
      <p:sp>
        <p:nvSpPr>
          <p:cNvPr id="1222" name="Google Shape;1222;p57"/>
          <p:cNvSpPr/>
          <p:nvPr/>
        </p:nvSpPr>
        <p:spPr>
          <a:xfrm>
            <a:off x="689597" y="2733214"/>
            <a:ext cx="8632824" cy="345461"/>
          </a:xfrm>
          <a:prstGeom prst="rect">
            <a:avLst/>
          </a:prstGeom>
          <a:noFill/>
          <a:ln>
            <a:noFill/>
          </a:ln>
        </p:spPr>
        <p:txBody>
          <a:bodyPr anchorCtr="0" anchor="t" bIns="72000" lIns="0" spcFirstLastPara="1" rIns="144000" wrap="square" tIns="72000">
            <a:spAutoFit/>
          </a:bodyPr>
          <a:lstStyle/>
          <a:p>
            <a:pPr indent="0" lvl="0" marL="0" marR="0" rtl="0" algn="ctr">
              <a:spcBef>
                <a:spcPts val="0"/>
              </a:spcBef>
              <a:spcAft>
                <a:spcPts val="0"/>
              </a:spcAft>
              <a:buNone/>
            </a:pPr>
            <a:r>
              <a:t/>
            </a:r>
            <a:endParaRPr sz="1300">
              <a:solidFill>
                <a:srgbClr val="262626"/>
              </a:solidFill>
              <a:latin typeface="Arial"/>
              <a:ea typeface="Arial"/>
              <a:cs typeface="Arial"/>
              <a:sym typeface="Arial"/>
            </a:endParaRPr>
          </a:p>
        </p:txBody>
      </p:sp>
      <p:grpSp>
        <p:nvGrpSpPr>
          <p:cNvPr id="1223" name="Google Shape;1223;p57"/>
          <p:cNvGrpSpPr/>
          <p:nvPr/>
        </p:nvGrpSpPr>
        <p:grpSpPr>
          <a:xfrm>
            <a:off x="450000" y="450000"/>
            <a:ext cx="9018000" cy="276999"/>
            <a:chOff x="450000" y="450000"/>
            <a:chExt cx="9018000" cy="276999"/>
          </a:xfrm>
        </p:grpSpPr>
        <p:sp>
          <p:nvSpPr>
            <p:cNvPr id="1224" name="Google Shape;1224;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Xử lý ngôn ngữ tự nhiên (NLP) </a:t>
              </a:r>
              <a:endParaRPr/>
            </a:p>
          </p:txBody>
        </p:sp>
        <p:sp>
          <p:nvSpPr>
            <p:cNvPr id="1225" name="Google Shape;1225;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226" name="Google Shape;1226;p57"/>
          <p:cNvSpPr/>
          <p:nvPr/>
        </p:nvSpPr>
        <p:spPr>
          <a:xfrm>
            <a:off x="712182" y="1801735"/>
            <a:ext cx="8632824"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tiếp cận dựa trên thống kê quyết định phần lời nói (POS) bằng cách tính toán xác suất từ vựng và xác suất theo ngữ cảnh trong tham chiếu đến khối lượng lớn từ điển để loại bỏ sự mơ hồ của POS.</a:t>
            </a:r>
            <a:endParaRPr sz="1300">
              <a:solidFill>
                <a:srgbClr val="262626"/>
              </a:solidFill>
              <a:latin typeface="Arial"/>
              <a:ea typeface="Arial"/>
              <a:cs typeface="Arial"/>
              <a:sym typeface="Arial"/>
            </a:endParaRPr>
          </a:p>
        </p:txBody>
      </p:sp>
      <p:sp>
        <p:nvSpPr>
          <p:cNvPr id="1227" name="Google Shape;1227;p57"/>
          <p:cNvSpPr/>
          <p:nvPr/>
        </p:nvSpPr>
        <p:spPr>
          <a:xfrm>
            <a:off x="896810" y="2436612"/>
            <a:ext cx="8159058" cy="1640460"/>
          </a:xfrm>
          <a:prstGeom prst="rect">
            <a:avLst/>
          </a:prstGeom>
          <a:solidFill>
            <a:srgbClr val="F2F2F2"/>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suất từ vựng là xác suất mà một POS nhất định áp dụng cho một từ. Điều này có thể được thể hiện dưới dạng P (POS | word) ở dạng toán học.</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Khả năng theo ngữ cảnh là khả năng một POS nhất định của một từ sẽ hiển thị với POS của từ tiếp theo. Điều này, về mặt toán học là P (POS | POS)</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nó dán nhãn POS tạo ra kết quả cao nhất của phép nhân xác suất ngôn ngữ và xác suất ngữ cảnh là phù hợp nhất cho các từ mơ hồ về ngữ nghĩa</a:t>
            </a:r>
            <a:endParaRPr sz="1300">
              <a:solidFill>
                <a:srgbClr val="262626"/>
              </a:solidFill>
              <a:latin typeface="Arial"/>
              <a:ea typeface="Arial"/>
              <a:cs typeface="Arial"/>
              <a:sym typeface="Arial"/>
            </a:endParaRPr>
          </a:p>
        </p:txBody>
      </p:sp>
      <p:sp>
        <p:nvSpPr>
          <p:cNvPr id="1228" name="Google Shape;1228;p57"/>
          <p:cNvSpPr/>
          <p:nvPr/>
        </p:nvSpPr>
        <p:spPr>
          <a:xfrm>
            <a:off x="684765" y="4293096"/>
            <a:ext cx="8632824" cy="848163"/>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Đã có nhiều tiến bộ khi máy tính phân tích câu nhanh hơn nhiều với sự cải thiện về hiệu suất, nhưng sự can thiệp của con người vẫn cần thiết.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vấn đề như vậy đang được giải quyết bằng các kỹ thuật học sâu ngày nay.</a:t>
            </a:r>
            <a:endParaRPr sz="1300">
              <a:solidFill>
                <a:srgbClr val="262626"/>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58"/>
          <p:cNvGrpSpPr/>
          <p:nvPr/>
        </p:nvGrpSpPr>
        <p:grpSpPr>
          <a:xfrm>
            <a:off x="559817" y="1484784"/>
            <a:ext cx="8783192" cy="200055"/>
            <a:chOff x="559817" y="2136914"/>
            <a:chExt cx="8783192" cy="200055"/>
          </a:xfrm>
        </p:grpSpPr>
        <p:sp>
          <p:nvSpPr>
            <p:cNvPr id="1235" name="Google Shape;1235;p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36" name="Google Shape;1236;p5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Mô hình nghiên cứu của NLP: (3) Cách tiếp cận dựa trên Deep Learning</a:t>
              </a:r>
              <a:endParaRPr/>
            </a:p>
          </p:txBody>
        </p:sp>
      </p:grpSp>
      <p:sp>
        <p:nvSpPr>
          <p:cNvPr id="1237" name="Google Shape;1237;p58"/>
          <p:cNvSpPr/>
          <p:nvPr/>
        </p:nvSpPr>
        <p:spPr>
          <a:xfrm>
            <a:off x="712182" y="1801735"/>
            <a:ext cx="8632824"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Mặc dù phân tích thống kê dựa trên phân tích ngoại vi như tần suất xuất hiện của từ, phương pháp Deep Learning cho phép phân tích chuyên sâu dựa trên kết nối tổng hợp giữa các dữ liệu.</a:t>
            </a:r>
            <a:endParaRPr sz="1300">
              <a:solidFill>
                <a:srgbClr val="262626"/>
              </a:solidFill>
              <a:latin typeface="Arial"/>
              <a:ea typeface="Arial"/>
              <a:cs typeface="Arial"/>
              <a:sym typeface="Arial"/>
            </a:endParaRPr>
          </a:p>
        </p:txBody>
      </p:sp>
      <p:grpSp>
        <p:nvGrpSpPr>
          <p:cNvPr id="1238" name="Google Shape;1238;p58"/>
          <p:cNvGrpSpPr/>
          <p:nvPr/>
        </p:nvGrpSpPr>
        <p:grpSpPr>
          <a:xfrm>
            <a:off x="450000" y="450000"/>
            <a:ext cx="9018000" cy="276999"/>
            <a:chOff x="450000" y="450000"/>
            <a:chExt cx="9018000" cy="276999"/>
          </a:xfrm>
        </p:grpSpPr>
        <p:sp>
          <p:nvSpPr>
            <p:cNvPr id="1239" name="Google Shape;1239;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Xử lý ngôn ngữ tự nhiên (NLP) </a:t>
              </a:r>
              <a:endParaRPr/>
            </a:p>
          </p:txBody>
        </p:sp>
        <p:sp>
          <p:nvSpPr>
            <p:cNvPr id="1240" name="Google Shape;1240;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241" name="Google Shape;1241;p58"/>
          <p:cNvSpPr/>
          <p:nvPr/>
        </p:nvSpPr>
        <p:spPr>
          <a:xfrm>
            <a:off x="896810" y="2436612"/>
            <a:ext cx="8159058" cy="1136404"/>
          </a:xfrm>
          <a:prstGeom prst="rect">
            <a:avLst/>
          </a:prstGeom>
          <a:solidFill>
            <a:srgbClr val="F2F2F2"/>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mô hình NLP hiểu câu hoặc ngữ cảnh tổng thể của câu có thể đã được tạo sau khi NLP dựa trên học sâu được bắt đầu.</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tạo một thành phần mạng thần kinh nhân tạo kết nối với tất cả các phần của câu thì biến này sau khi học sẽ chứa thông tin của cả câu. Độ chính xác không ngừng tăng lên.</a:t>
            </a:r>
            <a:endParaRPr sz="1300">
              <a:solidFill>
                <a:srgbClr val="262626"/>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59"/>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Bài tập Coding #0501~0508</a:t>
            </a:r>
            <a:endParaRPr/>
          </a:p>
        </p:txBody>
      </p:sp>
      <p:grpSp>
        <p:nvGrpSpPr>
          <p:cNvPr id="1248" name="Google Shape;1248;p59"/>
          <p:cNvGrpSpPr/>
          <p:nvPr/>
        </p:nvGrpSpPr>
        <p:grpSpPr>
          <a:xfrm>
            <a:off x="558798" y="2060849"/>
            <a:ext cx="8797129" cy="3960439"/>
            <a:chOff x="558798" y="2060849"/>
            <a:chExt cx="8797129" cy="3960439"/>
          </a:xfrm>
        </p:grpSpPr>
        <p:sp>
          <p:nvSpPr>
            <p:cNvPr id="1249" name="Google Shape;1249;p59"/>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50" name="Google Shape;1250;p59"/>
            <p:cNvGrpSpPr/>
            <p:nvPr/>
          </p:nvGrpSpPr>
          <p:grpSpPr>
            <a:xfrm>
              <a:off x="558798" y="3945816"/>
              <a:ext cx="8797129" cy="576572"/>
              <a:chOff x="4778069" y="4391025"/>
              <a:chExt cx="2349160" cy="431802"/>
            </a:xfrm>
          </p:grpSpPr>
          <p:sp>
            <p:nvSpPr>
              <p:cNvPr id="1251" name="Google Shape;1251;p59"/>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252" name="Google Shape;1252;p59"/>
              <p:cNvSpPr/>
              <p:nvPr/>
            </p:nvSpPr>
            <p:spPr>
              <a:xfrm>
                <a:off x="4852511" y="452846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Làm theo các bước trong tệp 'ex_0501~8.ipynb'</a:t>
                </a:r>
                <a:endParaRPr b="1" sz="2000">
                  <a:solidFill>
                    <a:schemeClr val="lt1"/>
                  </a:solidFill>
                  <a:latin typeface="Arial"/>
                  <a:ea typeface="Arial"/>
                  <a:cs typeface="Arial"/>
                  <a:sym typeface="Arial"/>
                </a:endParaRPr>
              </a:p>
            </p:txBody>
          </p:sp>
        </p:grpSp>
        <p:pic>
          <p:nvPicPr>
            <p:cNvPr descr="텍스트, 클립아트이(가) 표시된 사진&#10;&#10;자동 생성된 설명" id="1253" name="Google Shape;1253;p59"/>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1254" name="Google Shape;1254;p59"/>
          <p:cNvGrpSpPr/>
          <p:nvPr/>
        </p:nvGrpSpPr>
        <p:grpSpPr>
          <a:xfrm>
            <a:off x="450000" y="450000"/>
            <a:ext cx="9018000" cy="276999"/>
            <a:chOff x="450000" y="450000"/>
            <a:chExt cx="9018000" cy="276999"/>
          </a:xfrm>
        </p:grpSpPr>
        <p:sp>
          <p:nvSpPr>
            <p:cNvPr id="1255" name="Google Shape;1255;p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Xử lý ngôn ngữ tự nhiên (NLP) </a:t>
              </a:r>
              <a:endParaRPr/>
            </a:p>
          </p:txBody>
        </p:sp>
        <p:sp>
          <p:nvSpPr>
            <p:cNvPr id="1256" name="Google Shape;1256;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6"/>
          <p:cNvGrpSpPr/>
          <p:nvPr/>
        </p:nvGrpSpPr>
        <p:grpSpPr>
          <a:xfrm>
            <a:off x="450000" y="450000"/>
            <a:ext cx="9018000" cy="276999"/>
            <a:chOff x="450000" y="450000"/>
            <a:chExt cx="9018000" cy="276999"/>
          </a:xfrm>
        </p:grpSpPr>
        <p:sp>
          <p:nvSpPr>
            <p:cNvPr id="229" name="Google Shape;229;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What is Khai thác văn bản ?</a:t>
              </a:r>
              <a:endParaRPr/>
            </a:p>
          </p:txBody>
        </p:sp>
        <p:sp>
          <p:nvSpPr>
            <p:cNvPr id="230" name="Google Shape;230;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31" name="Google Shape;231;p6"/>
          <p:cNvGrpSpPr/>
          <p:nvPr/>
        </p:nvGrpSpPr>
        <p:grpSpPr>
          <a:xfrm>
            <a:off x="559817" y="1484784"/>
            <a:ext cx="8783192" cy="200055"/>
            <a:chOff x="559817" y="2136914"/>
            <a:chExt cx="8783192" cy="200055"/>
          </a:xfrm>
        </p:grpSpPr>
        <p:sp>
          <p:nvSpPr>
            <p:cNvPr id="232" name="Google Shape;232;p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3" name="Google Shape;233;p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Phân tích dữ liệu phi cấu trúc</a:t>
              </a:r>
              <a:endParaRPr sz="1300">
                <a:solidFill>
                  <a:srgbClr val="262626"/>
                </a:solidFill>
                <a:latin typeface="Arial"/>
                <a:ea typeface="Arial"/>
                <a:cs typeface="Arial"/>
                <a:sym typeface="Arial"/>
              </a:endParaRPr>
            </a:p>
          </p:txBody>
        </p:sp>
      </p:grpSp>
      <p:sp>
        <p:nvSpPr>
          <p:cNvPr id="234" name="Google Shape;234;p6"/>
          <p:cNvSpPr/>
          <p:nvPr/>
        </p:nvSpPr>
        <p:spPr>
          <a:xfrm>
            <a:off x="702940" y="1798458"/>
            <a:ext cx="8632825" cy="185356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thủ công các thẻ vào siêu dữ liệu để cấu trúc văn bản.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Kỹ năng cấu trúc dữ liệu dựa trên khai thác văn bản sử dụng phương pháp tạo thẻ sao cho một từ trong văn bản và một phần trong bài phát biểu tương ứng.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phần mềm xây dựng các cấu trúc có thể xử lý bằng máy móc.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cho phép suy luận ngữ nghĩa từ văn bản, cú pháp và các mẫu lớn hoặc nhỏ khác. Phân tích này sử dụng các thuật toán kiểm tra toàn bộ cấu trúc bên trong hoạt động giao tiếp của con người trong đơn vị từ bằng cách hình thành chúng thành cấu trúc ngôn ngữ, thính giác, thị giác.</a:t>
            </a:r>
            <a:endParaRPr sz="1300">
              <a:solidFill>
                <a:srgbClr val="262626"/>
              </a:solidFill>
              <a:latin typeface="Arial"/>
              <a:ea typeface="Arial"/>
              <a:cs typeface="Arial"/>
              <a:sym typeface="Arial"/>
            </a:endParaRPr>
          </a:p>
        </p:txBody>
      </p:sp>
      <p:grpSp>
        <p:nvGrpSpPr>
          <p:cNvPr id="235" name="Google Shape;235;p6"/>
          <p:cNvGrpSpPr/>
          <p:nvPr/>
        </p:nvGrpSpPr>
        <p:grpSpPr>
          <a:xfrm>
            <a:off x="3178259" y="3933056"/>
            <a:ext cx="3682186" cy="2344302"/>
            <a:chOff x="3163144" y="2866344"/>
            <a:chExt cx="3682186" cy="2344302"/>
          </a:xfrm>
        </p:grpSpPr>
        <p:sp>
          <p:nvSpPr>
            <p:cNvPr id="236" name="Google Shape;236;p6"/>
            <p:cNvSpPr/>
            <p:nvPr/>
          </p:nvSpPr>
          <p:spPr>
            <a:xfrm>
              <a:off x="3163144" y="2866344"/>
              <a:ext cx="1749902" cy="970203"/>
            </a:xfrm>
            <a:prstGeom prst="rect">
              <a:avLst/>
            </a:prstGeom>
            <a:solidFill>
              <a:srgbClr val="DDEAF6"/>
            </a:solidFill>
            <a:ln cap="flat" cmpd="sng" w="1905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Tìm mẫu trong dữ liệu phi cấu trúc</a:t>
              </a:r>
              <a:endParaRPr b="1" sz="1400">
                <a:solidFill>
                  <a:srgbClr val="1429A0"/>
                </a:solidFill>
                <a:latin typeface="Arial"/>
                <a:ea typeface="Arial"/>
                <a:cs typeface="Arial"/>
                <a:sym typeface="Arial"/>
              </a:endParaRPr>
            </a:p>
          </p:txBody>
        </p:sp>
        <p:sp>
          <p:nvSpPr>
            <p:cNvPr id="237" name="Google Shape;237;p6"/>
            <p:cNvSpPr/>
            <p:nvPr/>
          </p:nvSpPr>
          <p:spPr>
            <a:xfrm>
              <a:off x="5095428" y="2866344"/>
              <a:ext cx="1749902" cy="970203"/>
            </a:xfrm>
            <a:prstGeom prst="rect">
              <a:avLst/>
            </a:prstGeom>
            <a:solidFill>
              <a:srgbClr val="FBE4D4"/>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Tìm mẫu trong dữ liệu phi cấu trúc</a:t>
              </a:r>
              <a:endParaRPr b="1" sz="1400">
                <a:solidFill>
                  <a:schemeClr val="accent2"/>
                </a:solidFill>
                <a:latin typeface="Arial"/>
                <a:ea typeface="Arial"/>
                <a:cs typeface="Arial"/>
                <a:sym typeface="Arial"/>
              </a:endParaRPr>
            </a:p>
          </p:txBody>
        </p:sp>
        <p:sp>
          <p:nvSpPr>
            <p:cNvPr id="238" name="Google Shape;238;p6"/>
            <p:cNvSpPr/>
            <p:nvPr/>
          </p:nvSpPr>
          <p:spPr>
            <a:xfrm>
              <a:off x="4780523" y="3985090"/>
              <a:ext cx="477658" cy="353881"/>
            </a:xfrm>
            <a:prstGeom prst="down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6"/>
            <p:cNvSpPr/>
            <p:nvPr/>
          </p:nvSpPr>
          <p:spPr>
            <a:xfrm>
              <a:off x="3301975" y="4379649"/>
              <a:ext cx="343475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Sử dụng khai thác dữ liệu, phân tích văn bản,</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phân tích ngôn ngữ phi tiêu chuẩn</a:t>
              </a:r>
              <a:endParaRPr b="1" sz="1600">
                <a:solidFill>
                  <a:schemeClr val="dk1"/>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grpSp>
        <p:nvGrpSpPr>
          <p:cNvPr id="1262" name="Google Shape;1262;p60"/>
          <p:cNvGrpSpPr/>
          <p:nvPr/>
        </p:nvGrpSpPr>
        <p:grpSpPr>
          <a:xfrm>
            <a:off x="989683" y="2636912"/>
            <a:ext cx="8264212" cy="3429097"/>
            <a:chOff x="989683" y="2748696"/>
            <a:chExt cx="8264212" cy="3429097"/>
          </a:xfrm>
        </p:grpSpPr>
        <p:sp>
          <p:nvSpPr>
            <p:cNvPr id="1263" name="Google Shape;1263;p60"/>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Khai thác văn bản </a:t>
              </a:r>
              <a:endParaRPr b="1" sz="3200">
                <a:solidFill>
                  <a:srgbClr val="000000"/>
                </a:solidFill>
                <a:latin typeface="Arial"/>
                <a:ea typeface="Arial"/>
                <a:cs typeface="Arial"/>
                <a:sym typeface="Arial"/>
              </a:endParaRPr>
            </a:p>
          </p:txBody>
        </p:sp>
        <p:sp>
          <p:nvSpPr>
            <p:cNvPr id="1264" name="Google Shape;1264;p6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1265" name="Google Shape;1265;p60"/>
            <p:cNvGrpSpPr/>
            <p:nvPr/>
          </p:nvGrpSpPr>
          <p:grpSpPr>
            <a:xfrm>
              <a:off x="1062980" y="3839616"/>
              <a:ext cx="5700472" cy="2338177"/>
              <a:chOff x="1051307" y="3823421"/>
              <a:chExt cx="5700472" cy="2338177"/>
            </a:xfrm>
          </p:grpSpPr>
          <p:grpSp>
            <p:nvGrpSpPr>
              <p:cNvPr id="1266" name="Google Shape;1266;p60"/>
              <p:cNvGrpSpPr/>
              <p:nvPr/>
            </p:nvGrpSpPr>
            <p:grpSpPr>
              <a:xfrm>
                <a:off x="1051307" y="3823421"/>
                <a:ext cx="5700472" cy="278083"/>
                <a:chOff x="1051307" y="3823421"/>
                <a:chExt cx="5700472" cy="278083"/>
              </a:xfrm>
            </p:grpSpPr>
            <p:sp>
              <p:nvSpPr>
                <p:cNvPr id="1267" name="Google Shape;1267;p60"/>
                <p:cNvSpPr/>
                <p:nvPr/>
              </p:nvSpPr>
              <p:spPr>
                <a:xfrm>
                  <a:off x="1234128" y="3824594"/>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Khai thác văn bản là gì?</a:t>
                  </a:r>
                  <a:endParaRPr/>
                </a:p>
              </p:txBody>
            </p:sp>
            <p:sp>
              <p:nvSpPr>
                <p:cNvPr id="1268" name="Google Shape;1268;p60"/>
                <p:cNvSpPr/>
                <p:nvPr/>
              </p:nvSpPr>
              <p:spPr>
                <a:xfrm>
                  <a:off x="1051307" y="382342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269" name="Google Shape;1269;p60"/>
              <p:cNvGrpSpPr/>
              <p:nvPr/>
            </p:nvGrpSpPr>
            <p:grpSpPr>
              <a:xfrm>
                <a:off x="1051307" y="4235447"/>
                <a:ext cx="5700472" cy="278084"/>
                <a:chOff x="1051307" y="4253117"/>
                <a:chExt cx="5700472" cy="278084"/>
              </a:xfrm>
            </p:grpSpPr>
            <p:sp>
              <p:nvSpPr>
                <p:cNvPr id="1270" name="Google Shape;1270;p60"/>
                <p:cNvSpPr/>
                <p:nvPr/>
              </p:nvSpPr>
              <p:spPr>
                <a:xfrm>
                  <a:off x="1234128" y="425429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Thu thập dữ liệu</a:t>
                  </a:r>
                  <a:endParaRPr sz="1799">
                    <a:solidFill>
                      <a:srgbClr val="A5A5A5"/>
                    </a:solidFill>
                    <a:latin typeface="Arial"/>
                    <a:ea typeface="Arial"/>
                    <a:cs typeface="Arial"/>
                    <a:sym typeface="Arial"/>
                  </a:endParaRPr>
                </a:p>
              </p:txBody>
            </p:sp>
            <p:sp>
              <p:nvSpPr>
                <p:cNvPr id="1271" name="Google Shape;1271;p60"/>
                <p:cNvSpPr/>
                <p:nvPr/>
              </p:nvSpPr>
              <p:spPr>
                <a:xfrm>
                  <a:off x="1051307" y="425311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272" name="Google Shape;1272;p60"/>
              <p:cNvGrpSpPr/>
              <p:nvPr/>
            </p:nvGrpSpPr>
            <p:grpSpPr>
              <a:xfrm>
                <a:off x="1051307" y="4647474"/>
                <a:ext cx="5700472" cy="278065"/>
                <a:chOff x="571500" y="5165783"/>
                <a:chExt cx="5702300" cy="278154"/>
              </a:xfrm>
            </p:grpSpPr>
            <p:sp>
              <p:nvSpPr>
                <p:cNvPr id="1273" name="Google Shape;1273;p60"/>
                <p:cNvSpPr/>
                <p:nvPr/>
              </p:nvSpPr>
              <p:spPr>
                <a:xfrm>
                  <a:off x="754380" y="5166977"/>
                  <a:ext cx="551942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Thao tác chuỗi</a:t>
                  </a:r>
                  <a:endParaRPr sz="1799">
                    <a:solidFill>
                      <a:srgbClr val="A5A5A5"/>
                    </a:solidFill>
                    <a:latin typeface="Arial"/>
                    <a:ea typeface="Arial"/>
                    <a:cs typeface="Arial"/>
                    <a:sym typeface="Arial"/>
                  </a:endParaRPr>
                </a:p>
              </p:txBody>
            </p:sp>
            <p:sp>
              <p:nvSpPr>
                <p:cNvPr id="1274" name="Google Shape;1274;p60"/>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1275" name="Google Shape;1275;p60"/>
              <p:cNvGrpSpPr/>
              <p:nvPr/>
            </p:nvGrpSpPr>
            <p:grpSpPr>
              <a:xfrm>
                <a:off x="1051307" y="5059482"/>
                <a:ext cx="5700472" cy="278083"/>
                <a:chOff x="571500" y="5165783"/>
                <a:chExt cx="5702300" cy="278172"/>
              </a:xfrm>
            </p:grpSpPr>
            <p:sp>
              <p:nvSpPr>
                <p:cNvPr id="1276" name="Google Shape;1276;p60"/>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1.4. Xử lý ngôn ngữ tự nhiên (NLP) </a:t>
                  </a:r>
                  <a:endParaRPr/>
                </a:p>
              </p:txBody>
            </p:sp>
            <p:sp>
              <p:nvSpPr>
                <p:cNvPr id="1277" name="Google Shape;1277;p60"/>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1278" name="Google Shape;1278;p60"/>
              <p:cNvGrpSpPr/>
              <p:nvPr/>
            </p:nvGrpSpPr>
            <p:grpSpPr>
              <a:xfrm>
                <a:off x="1051307" y="5471508"/>
                <a:ext cx="3588334" cy="278064"/>
                <a:chOff x="1051307" y="5517232"/>
                <a:chExt cx="3588334" cy="278064"/>
              </a:xfrm>
            </p:grpSpPr>
            <p:sp>
              <p:nvSpPr>
                <p:cNvPr id="1279" name="Google Shape;1279;p60"/>
                <p:cNvSpPr/>
                <p:nvPr/>
              </p:nvSpPr>
              <p:spPr>
                <a:xfrm>
                  <a:off x="1051307" y="5517232"/>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280" name="Google Shape;1280;p60"/>
                <p:cNvSpPr/>
                <p:nvPr/>
              </p:nvSpPr>
              <p:spPr>
                <a:xfrm>
                  <a:off x="1234128" y="5518425"/>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1.5. Dữ liệu tuần tự</a:t>
                  </a:r>
                  <a:endParaRPr sz="1799">
                    <a:solidFill>
                      <a:srgbClr val="3F3F3F"/>
                    </a:solidFill>
                    <a:latin typeface="Arial"/>
                    <a:ea typeface="Arial"/>
                    <a:cs typeface="Arial"/>
                    <a:sym typeface="Arial"/>
                  </a:endParaRPr>
                </a:p>
              </p:txBody>
            </p:sp>
          </p:grpSp>
          <p:grpSp>
            <p:nvGrpSpPr>
              <p:cNvPr id="1281" name="Google Shape;1281;p60"/>
              <p:cNvGrpSpPr/>
              <p:nvPr/>
            </p:nvGrpSpPr>
            <p:grpSpPr>
              <a:xfrm>
                <a:off x="1051307" y="5883515"/>
                <a:ext cx="3408394" cy="278083"/>
                <a:chOff x="1051307" y="5943581"/>
                <a:chExt cx="3408394" cy="278083"/>
              </a:xfrm>
            </p:grpSpPr>
            <p:sp>
              <p:nvSpPr>
                <p:cNvPr id="1282" name="Google Shape;1282;p60"/>
                <p:cNvSpPr/>
                <p:nvPr/>
              </p:nvSpPr>
              <p:spPr>
                <a:xfrm>
                  <a:off x="1051307" y="594358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283" name="Google Shape;1283;p60"/>
                <p:cNvSpPr/>
                <p:nvPr/>
              </p:nvSpPr>
              <p:spPr>
                <a:xfrm>
                  <a:off x="1234128" y="5944754"/>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1.6. Corpus</a:t>
                  </a: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grpSp>
        <p:nvGrpSpPr>
          <p:cNvPr id="1289" name="Google Shape;1289;p61"/>
          <p:cNvGrpSpPr/>
          <p:nvPr/>
        </p:nvGrpSpPr>
        <p:grpSpPr>
          <a:xfrm>
            <a:off x="450000" y="450000"/>
            <a:ext cx="9018000" cy="276999"/>
            <a:chOff x="450000" y="450000"/>
            <a:chExt cx="9018000" cy="276999"/>
          </a:xfrm>
        </p:grpSpPr>
        <p:sp>
          <p:nvSpPr>
            <p:cNvPr id="1290" name="Google Shape;1290;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Dữ liệu tuần tự</a:t>
              </a:r>
              <a:endParaRPr b="1" sz="1800">
                <a:solidFill>
                  <a:schemeClr val="lt1"/>
                </a:solidFill>
                <a:latin typeface="Arial"/>
                <a:ea typeface="Arial"/>
                <a:cs typeface="Arial"/>
                <a:sym typeface="Arial"/>
              </a:endParaRPr>
            </a:p>
          </p:txBody>
        </p:sp>
        <p:sp>
          <p:nvSpPr>
            <p:cNvPr id="1291" name="Google Shape;1291;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292" name="Google Shape;1292;p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Dữ liệu tuần tự</a:t>
            </a:r>
            <a:endParaRPr b="1" sz="2400">
              <a:solidFill>
                <a:srgbClr val="0C0C0C"/>
              </a:solidFill>
              <a:latin typeface="Arial"/>
              <a:ea typeface="Arial"/>
              <a:cs typeface="Arial"/>
              <a:sym typeface="Arial"/>
            </a:endParaRPr>
          </a:p>
        </p:txBody>
      </p:sp>
      <p:grpSp>
        <p:nvGrpSpPr>
          <p:cNvPr id="1293" name="Google Shape;1293;p61"/>
          <p:cNvGrpSpPr/>
          <p:nvPr/>
        </p:nvGrpSpPr>
        <p:grpSpPr>
          <a:xfrm>
            <a:off x="559817" y="1902381"/>
            <a:ext cx="8783192" cy="200055"/>
            <a:chOff x="559817" y="2136914"/>
            <a:chExt cx="8783192" cy="200055"/>
          </a:xfrm>
        </p:grpSpPr>
        <p:sp>
          <p:nvSpPr>
            <p:cNvPr id="1294" name="Google Shape;1294;p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95" name="Google Shape;1295;p6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Dữ liệu về tài sản tạm thời được sử dụng rộng rãi trên toàn thế giới. (1/2)</a:t>
              </a:r>
              <a:endParaRPr sz="1300">
                <a:solidFill>
                  <a:srgbClr val="262626"/>
                </a:solidFill>
                <a:latin typeface="Arial"/>
                <a:ea typeface="Arial"/>
                <a:cs typeface="Arial"/>
                <a:sym typeface="Arial"/>
              </a:endParaRPr>
            </a:p>
          </p:txBody>
        </p:sp>
      </p:grpSp>
      <p:sp>
        <p:nvSpPr>
          <p:cNvPr id="1296" name="Google Shape;1296;p61"/>
          <p:cNvSpPr/>
          <p:nvPr/>
        </p:nvSpPr>
        <p:spPr>
          <a:xfrm>
            <a:off x="711201" y="2132856"/>
            <a:ext cx="8632824" cy="1008207"/>
          </a:xfrm>
          <a:prstGeom prst="rect">
            <a:avLst/>
          </a:prstGeom>
          <a:noFill/>
          <a:ln>
            <a:noFill/>
          </a:ln>
        </p:spPr>
        <p:txBody>
          <a:bodyPr anchorCtr="0" anchor="t" bIns="72000" lIns="0" spcFirstLastPara="1" rIns="144000" wrap="square" tIns="72000">
            <a:spAutoFit/>
          </a:bodyPr>
          <a:lstStyle/>
          <a:p>
            <a:pPr indent="-182563" lvl="1" marL="182563" marR="0" rtl="0" algn="l">
              <a:lnSpc>
                <a:spcPct val="13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có giá cổ phiếu, giọng nói của con người hoặc tín hiệu điện tâm đồ.</a:t>
            </a:r>
            <a:endParaRPr/>
          </a:p>
          <a:p>
            <a:pPr indent="-182563" lvl="1" marL="182563" marR="0" rtl="0" algn="l">
              <a:lnSpc>
                <a:spcPct val="130000"/>
              </a:lnSpc>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Những dữ liệu này có trình tự. Bạn phải sử dụng tính năng này và thông tin tạm thời để đạt được hiệu suất cao từ Data data tuần tự.</a:t>
            </a:r>
            <a:endParaRPr b="0" i="0" sz="1300" u="none" cap="none" strike="noStrike">
              <a:solidFill>
                <a:srgbClr val="262626"/>
              </a:solidFill>
              <a:latin typeface="Arial"/>
              <a:ea typeface="Arial"/>
              <a:cs typeface="Arial"/>
              <a:sym typeface="Arial"/>
            </a:endParaRPr>
          </a:p>
        </p:txBody>
      </p:sp>
      <p:sp>
        <p:nvSpPr>
          <p:cNvPr id="1297" name="Google Shape;1297;p61"/>
          <p:cNvSpPr/>
          <p:nvPr/>
        </p:nvSpPr>
        <p:spPr>
          <a:xfrm>
            <a:off x="0" y="0"/>
            <a:ext cx="0" cy="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100"/>
              <a:buFont typeface="Arial"/>
              <a:buNone/>
            </a:pPr>
            <a:r>
              <a:rPr b="1" i="0" lang="en-US" sz="1100" u="none" cap="none" strike="noStrike">
                <a:solidFill>
                  <a:srgbClr val="FFFFFF"/>
                </a:solidFill>
                <a:latin typeface="Arial"/>
                <a:ea typeface="Arial"/>
                <a:cs typeface="Arial"/>
                <a:sym typeface="Arial"/>
              </a:rPr>
              <a:t>스레드</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298" name="Google Shape;1298;p61"/>
          <p:cNvSpPr/>
          <p:nvPr/>
        </p:nvSpPr>
        <p:spPr>
          <a:xfrm>
            <a:off x="0" y="0"/>
            <a:ext cx="0" cy="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멘션 및 반응</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299" name="Google Shape;1299;p61"/>
          <p:cNvSpPr/>
          <p:nvPr/>
        </p:nvSpPr>
        <p:spPr>
          <a:xfrm>
            <a:off x="0" y="0"/>
            <a:ext cx="0" cy="0"/>
          </a:xfrm>
          <a:prstGeom prst="rect">
            <a:avLst/>
          </a:prstGeom>
          <a:solidFill>
            <a:srgbClr val="3F0E40"/>
          </a:solidFill>
          <a:ln>
            <a:noFill/>
          </a:ln>
        </p:spPr>
        <p:txBody>
          <a:bodyPr anchorCtr="0" anchor="ctr" bIns="0" lIns="0" spcFirstLastPara="1" rIns="36500" wrap="square" tIns="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더 보기</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300" name="Google Shape;1300;p61"/>
          <p:cNvSpPr/>
          <p:nvPr/>
        </p:nvSpPr>
        <p:spPr>
          <a:xfrm>
            <a:off x="0" y="0"/>
            <a:ext cx="0" cy="0"/>
          </a:xfrm>
          <a:prstGeom prst="rect">
            <a:avLst/>
          </a:prstGeom>
          <a:solidFill>
            <a:srgbClr val="3F0E4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채널</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301" name="Google Shape;1301;p61"/>
          <p:cNvSpPr/>
          <p:nvPr/>
        </p:nvSpPr>
        <p:spPr>
          <a:xfrm>
            <a:off x="0" y="0"/>
            <a:ext cx="0" cy="0"/>
          </a:xfrm>
          <a:prstGeom prst="rect">
            <a:avLst/>
          </a:prstGeom>
          <a:solidFill>
            <a:srgbClr val="1164A3"/>
          </a:solidFill>
          <a:ln>
            <a:noFill/>
          </a:ln>
        </p:spPr>
        <p:txBody>
          <a:bodyPr anchorCtr="0" anchor="ctr" bIns="0" lIns="0" spcFirstLastPara="1" rIns="41250" wrap="square" tIns="0">
            <a:spAutoFit/>
          </a:bodyPr>
          <a:lstStyle/>
          <a:p>
            <a:pPr indent="0" lvl="0" marL="0" marR="0" rtl="0" algn="l">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sic_ai</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302" name="Google Shape;1302;p61"/>
          <p:cNvSpPr/>
          <p:nvPr/>
        </p:nvSpPr>
        <p:spPr>
          <a:xfrm>
            <a:off x="0" y="0"/>
            <a:ext cx="0" cy="0"/>
          </a:xfrm>
          <a:prstGeom prst="rect">
            <a:avLst/>
          </a:prstGeom>
          <a:noFill/>
          <a:ln>
            <a:noFill/>
          </a:ln>
        </p:spPr>
        <p:txBody>
          <a:bodyPr anchorCtr="0" anchor="ctr" bIns="0" lIns="0" spcFirstLastPara="1" rIns="41250" wrap="square" tIns="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채널 추가</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303" name="Google Shape;1303;p61"/>
          <p:cNvSpPr/>
          <p:nvPr/>
        </p:nvSpPr>
        <p:spPr>
          <a:xfrm>
            <a:off x="0" y="0"/>
            <a:ext cx="0" cy="0"/>
          </a:xfrm>
          <a:prstGeom prst="rect">
            <a:avLst/>
          </a:prstGeom>
          <a:solidFill>
            <a:srgbClr val="3F0E4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다이렉트 메시지</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https://ca.slack-edge.com/T86CLBRLZ-USLACKBOT-sv41d8cd98f0-24" id="1304" name="Google Shape;1304;p61"/>
          <p:cNvSpPr/>
          <p:nvPr/>
        </p:nvSpPr>
        <p:spPr>
          <a:xfrm>
            <a:off x="38100"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05" name="Google Shape;1305;p61"/>
          <p:cNvGrpSpPr/>
          <p:nvPr/>
        </p:nvGrpSpPr>
        <p:grpSpPr>
          <a:xfrm>
            <a:off x="1566249" y="3381192"/>
            <a:ext cx="6552728" cy="2876986"/>
            <a:chOff x="1566249" y="3349293"/>
            <a:chExt cx="6552728" cy="2876986"/>
          </a:xfrm>
        </p:grpSpPr>
        <p:pic>
          <p:nvPicPr>
            <p:cNvPr id="1306" name="Google Shape;1306;p61"/>
            <p:cNvPicPr preferRelativeResize="0"/>
            <p:nvPr/>
          </p:nvPicPr>
          <p:blipFill rotWithShape="1">
            <a:blip r:embed="rId3">
              <a:alphaModFix/>
            </a:blip>
            <a:srcRect b="19022" l="22494" r="9555" t="17517"/>
            <a:stretch/>
          </p:blipFill>
          <p:spPr>
            <a:xfrm>
              <a:off x="6030745" y="3349293"/>
              <a:ext cx="2081336" cy="1296145"/>
            </a:xfrm>
            <a:prstGeom prst="rect">
              <a:avLst/>
            </a:prstGeom>
            <a:noFill/>
            <a:ln>
              <a:noFill/>
            </a:ln>
          </p:spPr>
        </p:pic>
        <p:sp>
          <p:nvSpPr>
            <p:cNvPr id="1307" name="Google Shape;1307;p61"/>
            <p:cNvSpPr/>
            <p:nvPr/>
          </p:nvSpPr>
          <p:spPr>
            <a:xfrm>
              <a:off x="1566249" y="3349294"/>
              <a:ext cx="2088232" cy="1296144"/>
            </a:xfrm>
            <a:prstGeom prst="rect">
              <a:avLst/>
            </a:prstGeom>
            <a:noFill/>
            <a:ln cap="flat" cmpd="sng" w="12700">
              <a:solidFill>
                <a:srgbClr val="DFDF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1308" name="Google Shape;1308;p61"/>
            <p:cNvPicPr preferRelativeResize="0"/>
            <p:nvPr/>
          </p:nvPicPr>
          <p:blipFill rotWithShape="1">
            <a:blip r:embed="rId4">
              <a:alphaModFix/>
            </a:blip>
            <a:srcRect b="0" l="0" r="0" t="0"/>
            <a:stretch/>
          </p:blipFill>
          <p:spPr>
            <a:xfrm>
              <a:off x="1863483" y="3421302"/>
              <a:ext cx="1493765" cy="1196752"/>
            </a:xfrm>
            <a:prstGeom prst="rect">
              <a:avLst/>
            </a:prstGeom>
            <a:noFill/>
            <a:ln>
              <a:noFill/>
            </a:ln>
          </p:spPr>
        </p:pic>
        <p:sp>
          <p:nvSpPr>
            <p:cNvPr id="1309" name="Google Shape;1309;p61"/>
            <p:cNvSpPr txBox="1"/>
            <p:nvPr/>
          </p:nvSpPr>
          <p:spPr>
            <a:xfrm>
              <a:off x="2166173" y="4687249"/>
              <a:ext cx="1172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 Tín hiệu ECG</a:t>
              </a:r>
              <a:endParaRPr sz="1200">
                <a:solidFill>
                  <a:schemeClr val="dk1"/>
                </a:solidFill>
                <a:latin typeface="Arial"/>
                <a:ea typeface="Arial"/>
                <a:cs typeface="Arial"/>
                <a:sym typeface="Arial"/>
              </a:endParaRPr>
            </a:p>
          </p:txBody>
        </p:sp>
        <p:sp>
          <p:nvSpPr>
            <p:cNvPr id="1310" name="Google Shape;1310;p61"/>
            <p:cNvSpPr/>
            <p:nvPr/>
          </p:nvSpPr>
          <p:spPr>
            <a:xfrm>
              <a:off x="3798497" y="3349294"/>
              <a:ext cx="2088232" cy="1296144"/>
            </a:xfrm>
            <a:prstGeom prst="rect">
              <a:avLst/>
            </a:prstGeom>
            <a:noFill/>
            <a:ln cap="flat" cmpd="sng" w="12700">
              <a:solidFill>
                <a:srgbClr val="DFDF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311" name="Google Shape;1311;p61"/>
            <p:cNvSpPr txBox="1"/>
            <p:nvPr/>
          </p:nvSpPr>
          <p:spPr>
            <a:xfrm>
              <a:off x="4263768" y="4687249"/>
              <a:ext cx="116923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 Giá cổ phiếu</a:t>
              </a:r>
              <a:endParaRPr sz="1200">
                <a:solidFill>
                  <a:schemeClr val="dk1"/>
                </a:solidFill>
                <a:latin typeface="Arial"/>
                <a:ea typeface="Arial"/>
                <a:cs typeface="Arial"/>
                <a:sym typeface="Arial"/>
              </a:endParaRPr>
            </a:p>
          </p:txBody>
        </p:sp>
        <p:sp>
          <p:nvSpPr>
            <p:cNvPr id="1312" name="Google Shape;1312;p61"/>
            <p:cNvSpPr/>
            <p:nvPr/>
          </p:nvSpPr>
          <p:spPr>
            <a:xfrm>
              <a:off x="6030745" y="3349294"/>
              <a:ext cx="2088232" cy="1296144"/>
            </a:xfrm>
            <a:prstGeom prst="rect">
              <a:avLst/>
            </a:prstGeom>
            <a:noFill/>
            <a:ln cap="flat" cmpd="sng" w="12700">
              <a:solidFill>
                <a:srgbClr val="DFDF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313" name="Google Shape;1313;p61"/>
            <p:cNvSpPr txBox="1"/>
            <p:nvPr/>
          </p:nvSpPr>
          <p:spPr>
            <a:xfrm>
              <a:off x="6461134" y="4687249"/>
              <a:ext cx="95250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 giọng nói</a:t>
              </a:r>
              <a:endParaRPr sz="1200">
                <a:solidFill>
                  <a:schemeClr val="dk1"/>
                </a:solidFill>
                <a:latin typeface="Arial"/>
                <a:ea typeface="Arial"/>
                <a:cs typeface="Arial"/>
                <a:sym typeface="Arial"/>
              </a:endParaRPr>
            </a:p>
          </p:txBody>
        </p:sp>
        <p:sp>
          <p:nvSpPr>
            <p:cNvPr id="1314" name="Google Shape;1314;p61"/>
            <p:cNvSpPr/>
            <p:nvPr/>
          </p:nvSpPr>
          <p:spPr>
            <a:xfrm>
              <a:off x="1566250" y="5085184"/>
              <a:ext cx="3240359" cy="835292"/>
            </a:xfrm>
            <a:prstGeom prst="rect">
              <a:avLst/>
            </a:prstGeom>
            <a:noFill/>
            <a:ln cap="flat" cmpd="sng" w="12700">
              <a:solidFill>
                <a:srgbClr val="DFDF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315" name="Google Shape;1315;p61"/>
            <p:cNvSpPr txBox="1"/>
            <p:nvPr/>
          </p:nvSpPr>
          <p:spPr>
            <a:xfrm>
              <a:off x="2583395" y="5949280"/>
              <a:ext cx="61138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 câu</a:t>
              </a:r>
              <a:endParaRPr sz="1200">
                <a:solidFill>
                  <a:schemeClr val="dk1"/>
                </a:solidFill>
                <a:latin typeface="Arial"/>
                <a:ea typeface="Arial"/>
                <a:cs typeface="Arial"/>
                <a:sym typeface="Arial"/>
              </a:endParaRPr>
            </a:p>
          </p:txBody>
        </p:sp>
        <p:sp>
          <p:nvSpPr>
            <p:cNvPr id="1316" name="Google Shape;1316;p61"/>
            <p:cNvSpPr txBox="1"/>
            <p:nvPr/>
          </p:nvSpPr>
          <p:spPr>
            <a:xfrm>
              <a:off x="5806353" y="5949280"/>
              <a:ext cx="105189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(e) chuỗi DNA</a:t>
              </a:r>
              <a:endParaRPr sz="1200">
                <a:solidFill>
                  <a:schemeClr val="dk1"/>
                </a:solidFill>
                <a:latin typeface="Arial"/>
                <a:ea typeface="Arial"/>
                <a:cs typeface="Arial"/>
                <a:sym typeface="Arial"/>
              </a:endParaRPr>
            </a:p>
          </p:txBody>
        </p:sp>
        <p:sp>
          <p:nvSpPr>
            <p:cNvPr id="1317" name="Google Shape;1317;p61"/>
            <p:cNvSpPr/>
            <p:nvPr/>
          </p:nvSpPr>
          <p:spPr>
            <a:xfrm>
              <a:off x="4950625" y="5085184"/>
              <a:ext cx="3168351" cy="835292"/>
            </a:xfrm>
            <a:prstGeom prst="rect">
              <a:avLst/>
            </a:prstGeom>
            <a:noFill/>
            <a:ln cap="flat" cmpd="sng" w="12700">
              <a:solidFill>
                <a:srgbClr val="DFDF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318" name="Google Shape;1318;p61"/>
            <p:cNvSpPr txBox="1"/>
            <p:nvPr/>
          </p:nvSpPr>
          <p:spPr>
            <a:xfrm>
              <a:off x="1782273" y="5301208"/>
              <a:ext cx="2808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Climbing down did I see, the flower I couldn’t see on the way up</a:t>
              </a:r>
              <a:endParaRPr sz="1200">
                <a:solidFill>
                  <a:schemeClr val="dk1"/>
                </a:solidFill>
                <a:latin typeface="Arial"/>
                <a:ea typeface="Arial"/>
                <a:cs typeface="Arial"/>
                <a:sym typeface="Arial"/>
              </a:endParaRPr>
            </a:p>
          </p:txBody>
        </p:sp>
        <p:pic>
          <p:nvPicPr>
            <p:cNvPr id="1319" name="Google Shape;1319;p61"/>
            <p:cNvPicPr preferRelativeResize="0"/>
            <p:nvPr/>
          </p:nvPicPr>
          <p:blipFill rotWithShape="1">
            <a:blip r:embed="rId5">
              <a:alphaModFix/>
            </a:blip>
            <a:srcRect b="0" l="0" r="0" t="0"/>
            <a:stretch/>
          </p:blipFill>
          <p:spPr>
            <a:xfrm>
              <a:off x="5310665" y="5157192"/>
              <a:ext cx="2379899" cy="720080"/>
            </a:xfrm>
            <a:prstGeom prst="rect">
              <a:avLst/>
            </a:prstGeom>
            <a:noFill/>
            <a:ln>
              <a:noFill/>
            </a:ln>
          </p:spPr>
        </p:pic>
        <p:pic>
          <p:nvPicPr>
            <p:cNvPr id="1320" name="Google Shape;1320;p61"/>
            <p:cNvPicPr preferRelativeResize="0"/>
            <p:nvPr/>
          </p:nvPicPr>
          <p:blipFill rotWithShape="1">
            <a:blip r:embed="rId6">
              <a:alphaModFix/>
            </a:blip>
            <a:srcRect b="0" l="0" r="0" t="0"/>
            <a:stretch/>
          </p:blipFill>
          <p:spPr>
            <a:xfrm>
              <a:off x="3870506" y="3493310"/>
              <a:ext cx="1944216" cy="1054039"/>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grpSp>
        <p:nvGrpSpPr>
          <p:cNvPr id="1326" name="Google Shape;1326;p62"/>
          <p:cNvGrpSpPr/>
          <p:nvPr/>
        </p:nvGrpSpPr>
        <p:grpSpPr>
          <a:xfrm>
            <a:off x="450000" y="450000"/>
            <a:ext cx="9018000" cy="276999"/>
            <a:chOff x="450000" y="450000"/>
            <a:chExt cx="9018000" cy="276999"/>
          </a:xfrm>
        </p:grpSpPr>
        <p:sp>
          <p:nvSpPr>
            <p:cNvPr id="1327" name="Google Shape;1327;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1.5. Dữ liệu tuần tự</a:t>
              </a:r>
              <a:endParaRPr b="1" sz="1800">
                <a:solidFill>
                  <a:schemeClr val="lt1"/>
                </a:solidFill>
                <a:latin typeface="Arial"/>
                <a:ea typeface="Arial"/>
                <a:cs typeface="Arial"/>
                <a:sym typeface="Arial"/>
              </a:endParaRPr>
            </a:p>
          </p:txBody>
        </p:sp>
        <p:sp>
          <p:nvSpPr>
            <p:cNvPr id="1328" name="Google Shape;1328;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1329" name="Google Shape;1329;p62"/>
          <p:cNvGrpSpPr/>
          <p:nvPr/>
        </p:nvGrpSpPr>
        <p:grpSpPr>
          <a:xfrm>
            <a:off x="559817" y="1484784"/>
            <a:ext cx="8783192" cy="200055"/>
            <a:chOff x="559817" y="2136914"/>
            <a:chExt cx="8783192" cy="200055"/>
          </a:xfrm>
        </p:grpSpPr>
        <p:sp>
          <p:nvSpPr>
            <p:cNvPr id="1330" name="Google Shape;1330;p6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31" name="Google Shape;1331;p6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Dữ liệu về tài sản tạm thời được sử dụng rộng rãi trên toàn thế giới. (2/2)</a:t>
              </a:r>
              <a:endParaRPr sz="1300">
                <a:solidFill>
                  <a:srgbClr val="262626"/>
                </a:solidFill>
                <a:latin typeface="Arial"/>
                <a:ea typeface="Arial"/>
                <a:cs typeface="Arial"/>
                <a:sym typeface="Arial"/>
              </a:endParaRPr>
            </a:p>
          </p:txBody>
        </p:sp>
      </p:grpSp>
      <p:sp>
        <p:nvSpPr>
          <p:cNvPr id="1332" name="Google Shape;1332;p62"/>
          <p:cNvSpPr/>
          <p:nvPr/>
        </p:nvSpPr>
        <p:spPr>
          <a:xfrm>
            <a:off x="711201" y="1787267"/>
            <a:ext cx="8632824" cy="2355242"/>
          </a:xfrm>
          <a:prstGeom prst="rect">
            <a:avLst/>
          </a:prstGeom>
          <a:noFill/>
          <a:ln>
            <a:noFill/>
          </a:ln>
        </p:spPr>
        <p:txBody>
          <a:bodyPr anchorCtr="0" anchor="t" bIns="72000" lIns="0" spcFirstLastPara="1" rIns="144000" wrap="square" tIns="72000">
            <a:spAutoFit/>
          </a:bodyPr>
          <a:lstStyle/>
          <a:p>
            <a:pPr indent="-182563" lvl="1" marL="182563" marR="0" rtl="0" algn="l">
              <a:lnSpc>
                <a:spcPct val="13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Dữ liệu tạm thời là dữ liệu động vì chúng thay đổi theo thời gian và thường có độ dài thay đổi.</a:t>
            </a:r>
            <a:endParaRPr b="0" i="0" sz="1300" u="none" cap="none" strike="noStrike">
              <a:solidFill>
                <a:srgbClr val="262626"/>
              </a:solidFill>
              <a:latin typeface="Arial"/>
              <a:ea typeface="Arial"/>
              <a:cs typeface="Arial"/>
              <a:sym typeface="Arial"/>
            </a:endParaRPr>
          </a:p>
          <a:p>
            <a:pPr indent="-180975" lvl="2" marL="361950" marR="0" rtl="0" algn="l">
              <a:lnSpc>
                <a:spcPct val="130000"/>
              </a:lnSpc>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Mạng thần kinh tái phát, mà bạn sẽ nghiên cứu sau, là một mô hình học xử lý hiệu quả các dữ liệu tạm thời đó. </a:t>
            </a:r>
            <a:endParaRPr/>
          </a:p>
          <a:p>
            <a:pPr indent="-182563" lvl="1" marL="182563" marR="0" rtl="0" algn="l">
              <a:lnSpc>
                <a:spcPct val="130000"/>
              </a:lnSpc>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Gần đây, nó có thể xử lý các mẫu cực kỳ dài xảy ra trong cuộc sống hàng ngày. Ví dụ, máy dịch hiện có thể dịch các câu dài hơn 30 từ, trong khi trước đây chỉ tối đa 10 từ.</a:t>
            </a:r>
            <a:endParaRPr b="0" i="0" sz="1300" u="none" cap="none" strike="noStrike">
              <a:solidFill>
                <a:srgbClr val="262626"/>
              </a:solidFill>
              <a:latin typeface="Arial"/>
              <a:ea typeface="Arial"/>
              <a:cs typeface="Arial"/>
              <a:sym typeface="Arial"/>
            </a:endParaRPr>
          </a:p>
          <a:p>
            <a:pPr indent="-182563" lvl="1" marL="182563" marR="0" rtl="0" algn="l">
              <a:lnSpc>
                <a:spcPct val="130000"/>
              </a:lnSpc>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dịch một câu dài, cần hiểu ngữ cảnh giữa hai từ cách xa nhau. Điều này được gọi là sự phụ thuộc lâu dài.</a:t>
            </a:r>
            <a:endParaRPr b="0" i="0" sz="1300" u="none" cap="none" strike="noStrike">
              <a:solidFill>
                <a:srgbClr val="262626"/>
              </a:solidFill>
              <a:latin typeface="Arial"/>
              <a:ea typeface="Arial"/>
              <a:cs typeface="Arial"/>
              <a:sym typeface="Arial"/>
            </a:endParaRPr>
          </a:p>
          <a:p>
            <a:pPr indent="-180975" lvl="2" marL="361950" marR="0" rtl="0" algn="l">
              <a:lnSpc>
                <a:spcPct val="130000"/>
              </a:lnSpc>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Vì RNN tiêu chuẩn không thể xử lý hoàn toàn sự phụ thuộc dài hạn, LSTM, bổ sung chức năng bộ nhớ chọn lọc cho RNN tiêu chuẩn, được sử dụng rộng rãi. Trí nhớ chọn lọc là khả năng phân biệt trí nhớ dài hạn và ngắn hạn.</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grpSp>
        <p:nvGrpSpPr>
          <p:cNvPr id="1338" name="Google Shape;1338;p63"/>
          <p:cNvGrpSpPr/>
          <p:nvPr/>
        </p:nvGrpSpPr>
        <p:grpSpPr>
          <a:xfrm>
            <a:off x="989683" y="2636912"/>
            <a:ext cx="8264212" cy="3429097"/>
            <a:chOff x="989683" y="2748696"/>
            <a:chExt cx="8264212" cy="3429097"/>
          </a:xfrm>
        </p:grpSpPr>
        <p:sp>
          <p:nvSpPr>
            <p:cNvPr id="1339" name="Google Shape;1339;p63"/>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Khai thác văn bản </a:t>
              </a:r>
              <a:endParaRPr b="1" sz="3200">
                <a:solidFill>
                  <a:srgbClr val="000000"/>
                </a:solidFill>
                <a:latin typeface="Arial"/>
                <a:ea typeface="Arial"/>
                <a:cs typeface="Arial"/>
                <a:sym typeface="Arial"/>
              </a:endParaRPr>
            </a:p>
          </p:txBody>
        </p:sp>
        <p:sp>
          <p:nvSpPr>
            <p:cNvPr id="1340" name="Google Shape;1340;p6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1341" name="Google Shape;1341;p63"/>
            <p:cNvGrpSpPr/>
            <p:nvPr/>
          </p:nvGrpSpPr>
          <p:grpSpPr>
            <a:xfrm>
              <a:off x="1062980" y="3839616"/>
              <a:ext cx="5700472" cy="2338177"/>
              <a:chOff x="1051307" y="3823421"/>
              <a:chExt cx="5700472" cy="2338177"/>
            </a:xfrm>
          </p:grpSpPr>
          <p:grpSp>
            <p:nvGrpSpPr>
              <p:cNvPr id="1342" name="Google Shape;1342;p63"/>
              <p:cNvGrpSpPr/>
              <p:nvPr/>
            </p:nvGrpSpPr>
            <p:grpSpPr>
              <a:xfrm>
                <a:off x="1051307" y="3823421"/>
                <a:ext cx="5700472" cy="278083"/>
                <a:chOff x="1051307" y="3823421"/>
                <a:chExt cx="5700472" cy="278083"/>
              </a:xfrm>
            </p:grpSpPr>
            <p:sp>
              <p:nvSpPr>
                <p:cNvPr id="1343" name="Google Shape;1343;p63"/>
                <p:cNvSpPr/>
                <p:nvPr/>
              </p:nvSpPr>
              <p:spPr>
                <a:xfrm>
                  <a:off x="1234128" y="3824594"/>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What is Khai thác văn bản ?</a:t>
                  </a:r>
                  <a:endParaRPr/>
                </a:p>
              </p:txBody>
            </p:sp>
            <p:sp>
              <p:nvSpPr>
                <p:cNvPr id="1344" name="Google Shape;1344;p63"/>
                <p:cNvSpPr/>
                <p:nvPr/>
              </p:nvSpPr>
              <p:spPr>
                <a:xfrm>
                  <a:off x="1051307" y="3823421"/>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345" name="Google Shape;1345;p63"/>
              <p:cNvGrpSpPr/>
              <p:nvPr/>
            </p:nvGrpSpPr>
            <p:grpSpPr>
              <a:xfrm>
                <a:off x="1051307" y="4235447"/>
                <a:ext cx="5700472" cy="278084"/>
                <a:chOff x="1051307" y="4253117"/>
                <a:chExt cx="5700472" cy="278084"/>
              </a:xfrm>
            </p:grpSpPr>
            <p:sp>
              <p:nvSpPr>
                <p:cNvPr id="1346" name="Google Shape;1346;p63"/>
                <p:cNvSpPr/>
                <p:nvPr/>
              </p:nvSpPr>
              <p:spPr>
                <a:xfrm>
                  <a:off x="1234128" y="425429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Thu thập dữ liệu</a:t>
                  </a:r>
                  <a:endParaRPr sz="1799">
                    <a:solidFill>
                      <a:srgbClr val="A5A5A5"/>
                    </a:solidFill>
                    <a:latin typeface="Arial"/>
                    <a:ea typeface="Arial"/>
                    <a:cs typeface="Arial"/>
                    <a:sym typeface="Arial"/>
                  </a:endParaRPr>
                </a:p>
              </p:txBody>
            </p:sp>
            <p:sp>
              <p:nvSpPr>
                <p:cNvPr id="1347" name="Google Shape;1347;p63"/>
                <p:cNvSpPr/>
                <p:nvPr/>
              </p:nvSpPr>
              <p:spPr>
                <a:xfrm>
                  <a:off x="1051307" y="425311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348" name="Google Shape;1348;p63"/>
              <p:cNvGrpSpPr/>
              <p:nvPr/>
            </p:nvGrpSpPr>
            <p:grpSpPr>
              <a:xfrm>
                <a:off x="1051307" y="4647474"/>
                <a:ext cx="5700472" cy="278065"/>
                <a:chOff x="571500" y="5165783"/>
                <a:chExt cx="5702300" cy="278154"/>
              </a:xfrm>
            </p:grpSpPr>
            <p:sp>
              <p:nvSpPr>
                <p:cNvPr id="1349" name="Google Shape;1349;p63"/>
                <p:cNvSpPr/>
                <p:nvPr/>
              </p:nvSpPr>
              <p:spPr>
                <a:xfrm>
                  <a:off x="754380" y="5166977"/>
                  <a:ext cx="551942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Thao tác chuỗi</a:t>
                  </a:r>
                  <a:endParaRPr sz="1799">
                    <a:solidFill>
                      <a:srgbClr val="A5A5A5"/>
                    </a:solidFill>
                    <a:latin typeface="Arial"/>
                    <a:ea typeface="Arial"/>
                    <a:cs typeface="Arial"/>
                    <a:sym typeface="Arial"/>
                  </a:endParaRPr>
                </a:p>
              </p:txBody>
            </p:sp>
            <p:sp>
              <p:nvSpPr>
                <p:cNvPr id="1350" name="Google Shape;1350;p63"/>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1351" name="Google Shape;1351;p63"/>
              <p:cNvGrpSpPr/>
              <p:nvPr/>
            </p:nvGrpSpPr>
            <p:grpSpPr>
              <a:xfrm>
                <a:off x="1051307" y="5059482"/>
                <a:ext cx="5700472" cy="278083"/>
                <a:chOff x="571500" y="5165783"/>
                <a:chExt cx="5702300" cy="278172"/>
              </a:xfrm>
            </p:grpSpPr>
            <p:sp>
              <p:nvSpPr>
                <p:cNvPr id="1352" name="Google Shape;1352;p63"/>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1.4. Xử lý ngôn ngữ tự nhiên (NLP) </a:t>
                  </a:r>
                  <a:endParaRPr/>
                </a:p>
              </p:txBody>
            </p:sp>
            <p:sp>
              <p:nvSpPr>
                <p:cNvPr id="1353" name="Google Shape;1353;p63"/>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nvGrpSpPr>
              <p:cNvPr id="1354" name="Google Shape;1354;p63"/>
              <p:cNvGrpSpPr/>
              <p:nvPr/>
            </p:nvGrpSpPr>
            <p:grpSpPr>
              <a:xfrm>
                <a:off x="1051307" y="5471508"/>
                <a:ext cx="3588334" cy="278064"/>
                <a:chOff x="1051307" y="5517232"/>
                <a:chExt cx="3588334" cy="278064"/>
              </a:xfrm>
            </p:grpSpPr>
            <p:sp>
              <p:nvSpPr>
                <p:cNvPr id="1355" name="Google Shape;1355;p63"/>
                <p:cNvSpPr/>
                <p:nvPr/>
              </p:nvSpPr>
              <p:spPr>
                <a:xfrm>
                  <a:off x="1051307" y="5517232"/>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356" name="Google Shape;1356;p63"/>
                <p:cNvSpPr/>
                <p:nvPr/>
              </p:nvSpPr>
              <p:spPr>
                <a:xfrm>
                  <a:off x="1234128" y="5518425"/>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1.5. Dữ liệu tuần tự</a:t>
                  </a:r>
                  <a:endParaRPr sz="1799">
                    <a:solidFill>
                      <a:srgbClr val="A5A5A5"/>
                    </a:solidFill>
                    <a:latin typeface="Arial"/>
                    <a:ea typeface="Arial"/>
                    <a:cs typeface="Arial"/>
                    <a:sym typeface="Arial"/>
                  </a:endParaRPr>
                </a:p>
              </p:txBody>
            </p:sp>
          </p:grpSp>
          <p:grpSp>
            <p:nvGrpSpPr>
              <p:cNvPr id="1357" name="Google Shape;1357;p63"/>
              <p:cNvGrpSpPr/>
              <p:nvPr/>
            </p:nvGrpSpPr>
            <p:grpSpPr>
              <a:xfrm>
                <a:off x="1051307" y="5883515"/>
                <a:ext cx="3408394" cy="278083"/>
                <a:chOff x="1051307" y="5943581"/>
                <a:chExt cx="3408394" cy="278083"/>
              </a:xfrm>
            </p:grpSpPr>
            <p:sp>
              <p:nvSpPr>
                <p:cNvPr id="1358" name="Google Shape;1358;p63"/>
                <p:cNvSpPr/>
                <p:nvPr/>
              </p:nvSpPr>
              <p:spPr>
                <a:xfrm>
                  <a:off x="1051307" y="5943581"/>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359" name="Google Shape;1359;p63"/>
                <p:cNvSpPr/>
                <p:nvPr/>
              </p:nvSpPr>
              <p:spPr>
                <a:xfrm>
                  <a:off x="1234128" y="5944754"/>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1.6. Corpus</a:t>
                  </a:r>
                  <a:endParaRPr/>
                </a:p>
              </p:txBody>
            </p:sp>
          </p:grpSp>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Corpus</a:t>
            </a:r>
            <a:endParaRPr/>
          </a:p>
        </p:txBody>
      </p:sp>
      <p:grpSp>
        <p:nvGrpSpPr>
          <p:cNvPr id="1366" name="Google Shape;1366;p64"/>
          <p:cNvGrpSpPr/>
          <p:nvPr/>
        </p:nvGrpSpPr>
        <p:grpSpPr>
          <a:xfrm>
            <a:off x="559817" y="1902381"/>
            <a:ext cx="8783192" cy="200055"/>
            <a:chOff x="559817" y="2136914"/>
            <a:chExt cx="8783192" cy="200055"/>
          </a:xfrm>
        </p:grpSpPr>
        <p:sp>
          <p:nvSpPr>
            <p:cNvPr id="1367" name="Google Shape;1367;p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68" name="Google Shape;1368;p6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Corpus (Ngữ liệu):</a:t>
              </a:r>
              <a:endParaRPr/>
            </a:p>
          </p:txBody>
        </p:sp>
      </p:grpSp>
      <p:sp>
        <p:nvSpPr>
          <p:cNvPr id="1369" name="Google Shape;1369;p64"/>
          <p:cNvSpPr/>
          <p:nvPr/>
        </p:nvSpPr>
        <p:spPr>
          <a:xfrm>
            <a:off x="712182" y="2219332"/>
            <a:ext cx="8632824"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tập dữ liệu văn bản phục vụ cho phân tích.​</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a) Ngữ liệu thô: tập dữ liệu được lưu trong một cơ sở dữ liệu.​</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b) Ngữ liệu được gắn nhãn: dữ liệu văn bản có từ và cụm từ được dán nhãn theo một mô hình.​</a:t>
            </a:r>
            <a:endParaRPr sz="1300">
              <a:solidFill>
                <a:srgbClr val="262626"/>
              </a:solidFill>
              <a:latin typeface="Arial"/>
              <a:ea typeface="Arial"/>
              <a:cs typeface="Arial"/>
              <a:sym typeface="Arial"/>
            </a:endParaRPr>
          </a:p>
        </p:txBody>
      </p:sp>
      <p:grpSp>
        <p:nvGrpSpPr>
          <p:cNvPr id="1370" name="Google Shape;1370;p64"/>
          <p:cNvGrpSpPr/>
          <p:nvPr/>
        </p:nvGrpSpPr>
        <p:grpSpPr>
          <a:xfrm>
            <a:off x="450000" y="450000"/>
            <a:ext cx="9018000" cy="276999"/>
            <a:chOff x="450000" y="450000"/>
            <a:chExt cx="9018000" cy="276999"/>
          </a:xfrm>
        </p:grpSpPr>
        <p:sp>
          <p:nvSpPr>
            <p:cNvPr id="1371" name="Google Shape;1371;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1.6. Corpus</a:t>
              </a:r>
              <a:endParaRPr/>
            </a:p>
          </p:txBody>
        </p:sp>
        <p:sp>
          <p:nvSpPr>
            <p:cNvPr id="1372" name="Google Shape;1372;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grpSp>
        <p:nvGrpSpPr>
          <p:cNvPr id="1378" name="Google Shape;1378;p65"/>
          <p:cNvGrpSpPr/>
          <p:nvPr/>
        </p:nvGrpSpPr>
        <p:grpSpPr>
          <a:xfrm>
            <a:off x="989683" y="2748696"/>
            <a:ext cx="8264212" cy="3178945"/>
            <a:chOff x="989683" y="2748696"/>
            <a:chExt cx="8264212" cy="3178945"/>
          </a:xfrm>
        </p:grpSpPr>
        <p:sp>
          <p:nvSpPr>
            <p:cNvPr id="1379" name="Google Shape;1379;p65"/>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Tiền xử lý văn bản</a:t>
              </a:r>
              <a:endParaRPr sz="3200">
                <a:solidFill>
                  <a:srgbClr val="000000"/>
                </a:solidFill>
                <a:latin typeface="Arial"/>
                <a:ea typeface="Arial"/>
                <a:cs typeface="Arial"/>
                <a:sym typeface="Arial"/>
              </a:endParaRPr>
            </a:p>
          </p:txBody>
        </p:sp>
        <p:sp>
          <p:nvSpPr>
            <p:cNvPr id="1380" name="Google Shape;1380;p6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1381" name="Google Shape;1381;p65"/>
            <p:cNvGrpSpPr/>
            <p:nvPr/>
          </p:nvGrpSpPr>
          <p:grpSpPr>
            <a:xfrm>
              <a:off x="1051307" y="3923538"/>
              <a:ext cx="7428498" cy="1567171"/>
              <a:chOff x="1051307" y="3923538"/>
              <a:chExt cx="7428498" cy="1567171"/>
            </a:xfrm>
          </p:grpSpPr>
          <p:sp>
            <p:nvSpPr>
              <p:cNvPr id="1382" name="Google Shape;1382;p65"/>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2.1. Token hóa</a:t>
                </a:r>
                <a:endParaRPr sz="1799">
                  <a:solidFill>
                    <a:srgbClr val="3F3F3F"/>
                  </a:solidFill>
                  <a:latin typeface="Arial"/>
                  <a:ea typeface="Arial"/>
                  <a:cs typeface="Arial"/>
                  <a:sym typeface="Arial"/>
                </a:endParaRPr>
              </a:p>
            </p:txBody>
          </p:sp>
          <p:sp>
            <p:nvSpPr>
              <p:cNvPr id="1383" name="Google Shape;1383;p65"/>
              <p:cNvSpPr/>
              <p:nvPr/>
            </p:nvSpPr>
            <p:spPr>
              <a:xfrm>
                <a:off x="1051307" y="3923538"/>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384" name="Google Shape;1384;p65"/>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Từ dừng</a:t>
                </a:r>
                <a:endParaRPr sz="1799">
                  <a:solidFill>
                    <a:srgbClr val="A5A5A5"/>
                  </a:solidFill>
                  <a:latin typeface="Arial"/>
                  <a:ea typeface="Arial"/>
                  <a:cs typeface="Arial"/>
                  <a:sym typeface="Arial"/>
                </a:endParaRPr>
              </a:p>
            </p:txBody>
          </p:sp>
          <p:sp>
            <p:nvSpPr>
              <p:cNvPr id="1385" name="Google Shape;1385;p65"/>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1386" name="Google Shape;1386;p65"/>
              <p:cNvGrpSpPr/>
              <p:nvPr/>
            </p:nvGrpSpPr>
            <p:grpSpPr>
              <a:xfrm>
                <a:off x="1051307" y="4782930"/>
                <a:ext cx="7428498" cy="278064"/>
                <a:chOff x="571500" y="5165783"/>
                <a:chExt cx="7430880" cy="278153"/>
              </a:xfrm>
            </p:grpSpPr>
            <p:sp>
              <p:nvSpPr>
                <p:cNvPr id="1387" name="Google Shape;1387;p65"/>
                <p:cNvSpPr/>
                <p:nvPr/>
              </p:nvSpPr>
              <p:spPr>
                <a:xfrm>
                  <a:off x="754380" y="5166976"/>
                  <a:ext cx="724800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Rút gọn từ và cắt từ</a:t>
                  </a:r>
                  <a:endParaRPr sz="1799">
                    <a:solidFill>
                      <a:srgbClr val="A5A5A5"/>
                    </a:solidFill>
                    <a:latin typeface="Arial"/>
                    <a:ea typeface="Arial"/>
                    <a:cs typeface="Arial"/>
                    <a:sym typeface="Arial"/>
                  </a:endParaRPr>
                </a:p>
              </p:txBody>
            </p:sp>
            <p:sp>
              <p:nvSpPr>
                <p:cNvPr id="1388" name="Google Shape;1388;p6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389" name="Google Shape;1389;p65"/>
              <p:cNvGrpSpPr/>
              <p:nvPr/>
            </p:nvGrpSpPr>
            <p:grpSpPr>
              <a:xfrm>
                <a:off x="1051307" y="5212626"/>
                <a:ext cx="5700472" cy="278083"/>
                <a:chOff x="571500" y="5165783"/>
                <a:chExt cx="5702300" cy="278172"/>
              </a:xfrm>
            </p:grpSpPr>
            <p:sp>
              <p:nvSpPr>
                <p:cNvPr id="1390" name="Google Shape;1390;p6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Gán nhãn POS</a:t>
                  </a:r>
                  <a:endParaRPr/>
                </a:p>
              </p:txBody>
            </p:sp>
            <p:sp>
              <p:nvSpPr>
                <p:cNvPr id="1391" name="Google Shape;1391;p6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392" name="Google Shape;1392;p65"/>
              <p:cNvGrpSpPr/>
              <p:nvPr/>
            </p:nvGrpSpPr>
            <p:grpSpPr>
              <a:xfrm>
                <a:off x="4891470" y="3926886"/>
                <a:ext cx="3588334" cy="278064"/>
                <a:chOff x="1771387" y="5614533"/>
                <a:chExt cx="3588334" cy="278064"/>
              </a:xfrm>
            </p:grpSpPr>
            <p:sp>
              <p:nvSpPr>
                <p:cNvPr id="1393" name="Google Shape;1393;p65"/>
                <p:cNvSpPr/>
                <p:nvPr/>
              </p:nvSpPr>
              <p:spPr>
                <a:xfrm>
                  <a:off x="1954208" y="5615726"/>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2.6. Padding</a:t>
                  </a:r>
                  <a:endParaRPr/>
                </a:p>
              </p:txBody>
            </p:sp>
            <p:sp>
              <p:nvSpPr>
                <p:cNvPr id="1394" name="Google Shape;1394;p65"/>
                <p:cNvSpPr/>
                <p:nvPr/>
              </p:nvSpPr>
              <p:spPr>
                <a:xfrm>
                  <a:off x="1771387" y="56145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395" name="Google Shape;1395;p65"/>
              <p:cNvGrpSpPr/>
              <p:nvPr/>
            </p:nvGrpSpPr>
            <p:grpSpPr>
              <a:xfrm>
                <a:off x="4891470" y="4353235"/>
                <a:ext cx="3408394" cy="278083"/>
                <a:chOff x="4891470" y="3922365"/>
                <a:chExt cx="3408394" cy="278083"/>
              </a:xfrm>
            </p:grpSpPr>
            <p:sp>
              <p:nvSpPr>
                <p:cNvPr id="1396" name="Google Shape;1396;p65"/>
                <p:cNvSpPr/>
                <p:nvPr/>
              </p:nvSpPr>
              <p:spPr>
                <a:xfrm>
                  <a:off x="5074291" y="3923538"/>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2.7. Mã hóa one-hot </a:t>
                  </a:r>
                  <a:endParaRPr/>
                </a:p>
              </p:txBody>
            </p:sp>
            <p:sp>
              <p:nvSpPr>
                <p:cNvPr id="1397" name="Google Shape;1397;p65"/>
                <p:cNvSpPr/>
                <p:nvPr/>
              </p:nvSpPr>
              <p:spPr>
                <a:xfrm>
                  <a:off x="4891470" y="3922365"/>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
          <p:nvSpPr>
            <p:cNvPr id="1398" name="Google Shape;1398;p65"/>
            <p:cNvSpPr/>
            <p:nvPr/>
          </p:nvSpPr>
          <p:spPr>
            <a:xfrm>
              <a:off x="1234128" y="5650770"/>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Mã hóa số nguyên</a:t>
              </a:r>
              <a:endParaRPr sz="1799">
                <a:solidFill>
                  <a:srgbClr val="A5A5A5"/>
                </a:solidFill>
                <a:latin typeface="Arial"/>
                <a:ea typeface="Arial"/>
                <a:cs typeface="Arial"/>
                <a:sym typeface="Arial"/>
              </a:endParaRPr>
            </a:p>
          </p:txBody>
        </p:sp>
        <p:sp>
          <p:nvSpPr>
            <p:cNvPr id="1399" name="Google Shape;1399;p65"/>
            <p:cNvSpPr/>
            <p:nvPr/>
          </p:nvSpPr>
          <p:spPr>
            <a:xfrm>
              <a:off x="1051307" y="564957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66"/>
          <p:cNvSpPr/>
          <p:nvPr/>
        </p:nvSpPr>
        <p:spPr>
          <a:xfrm>
            <a:off x="712182" y="2219332"/>
            <a:ext cx="8632824" cy="3069284"/>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Token hóa: chia nhỏ văn bản thô thành các từ hoặc câu.</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Dọn dẹp : </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Bỏ dấu câu, dấu cách thừa, ký tự đặc biệt, v.v. (*)</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Cũng loại bỏ các từ quá ngắn hoặc không thường xuyên, v.v.</a:t>
            </a:r>
            <a:endParaRPr b="0" i="0" sz="1300" u="none" cap="none" strike="noStrike">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Bình thường hóa:</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Chuyển đổi sang chữ thường.</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Loại bỏ các từ dừng.</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Từ gốc và bổ đề.</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Mở rộng các chữ viết tắt.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Cụm từ thông dụng có thể hữu ích.</a:t>
            </a:r>
            <a:endParaRPr/>
          </a:p>
        </p:txBody>
      </p:sp>
      <p:grpSp>
        <p:nvGrpSpPr>
          <p:cNvPr id="1406" name="Google Shape;1406;p66"/>
          <p:cNvGrpSpPr/>
          <p:nvPr/>
        </p:nvGrpSpPr>
        <p:grpSpPr>
          <a:xfrm>
            <a:off x="450000" y="450000"/>
            <a:ext cx="9018000" cy="276999"/>
            <a:chOff x="450000" y="450000"/>
            <a:chExt cx="9018000" cy="276999"/>
          </a:xfrm>
        </p:grpSpPr>
        <p:sp>
          <p:nvSpPr>
            <p:cNvPr id="1407" name="Google Shape;1407;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Token hóa</a:t>
              </a:r>
              <a:endParaRPr sz="1800">
                <a:solidFill>
                  <a:schemeClr val="lt1"/>
                </a:solidFill>
                <a:latin typeface="Arial"/>
                <a:ea typeface="Arial"/>
                <a:cs typeface="Arial"/>
                <a:sym typeface="Arial"/>
              </a:endParaRPr>
            </a:p>
          </p:txBody>
        </p:sp>
        <p:sp>
          <p:nvSpPr>
            <p:cNvPr id="1408" name="Google Shape;1408;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
        <p:nvSpPr>
          <p:cNvPr id="1409" name="Google Shape;1409;p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Tiền xử lý</a:t>
            </a:r>
            <a:endParaRPr sz="2400">
              <a:solidFill>
                <a:srgbClr val="0C0C0C"/>
              </a:solidFill>
              <a:latin typeface="Arial"/>
              <a:ea typeface="Arial"/>
              <a:cs typeface="Arial"/>
              <a:sym typeface="Arial"/>
            </a:endParaRPr>
          </a:p>
        </p:txBody>
      </p:sp>
      <p:grpSp>
        <p:nvGrpSpPr>
          <p:cNvPr id="1410" name="Google Shape;1410;p66"/>
          <p:cNvGrpSpPr/>
          <p:nvPr/>
        </p:nvGrpSpPr>
        <p:grpSpPr>
          <a:xfrm>
            <a:off x="559817" y="1902381"/>
            <a:ext cx="8783192" cy="200055"/>
            <a:chOff x="559817" y="2136914"/>
            <a:chExt cx="8783192" cy="200055"/>
          </a:xfrm>
        </p:grpSpPr>
        <p:sp>
          <p:nvSpPr>
            <p:cNvPr id="1411" name="Google Shape;1411;p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12" name="Google Shape;1412;p6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Tiền xử lý</a:t>
              </a:r>
              <a:endParaRPr sz="1300">
                <a:solidFill>
                  <a:srgbClr val="262626"/>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6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Token hóa</a:t>
            </a:r>
            <a:endParaRPr sz="2400">
              <a:solidFill>
                <a:srgbClr val="0C0C0C"/>
              </a:solidFill>
              <a:latin typeface="Arial"/>
              <a:ea typeface="Arial"/>
              <a:cs typeface="Arial"/>
              <a:sym typeface="Arial"/>
            </a:endParaRPr>
          </a:p>
        </p:txBody>
      </p:sp>
      <p:grpSp>
        <p:nvGrpSpPr>
          <p:cNvPr id="1419" name="Google Shape;1419;p67"/>
          <p:cNvGrpSpPr/>
          <p:nvPr/>
        </p:nvGrpSpPr>
        <p:grpSpPr>
          <a:xfrm>
            <a:off x="559817" y="1902381"/>
            <a:ext cx="8783192" cy="200055"/>
            <a:chOff x="559817" y="2136914"/>
            <a:chExt cx="8783192" cy="200055"/>
          </a:xfrm>
        </p:grpSpPr>
        <p:sp>
          <p:nvSpPr>
            <p:cNvPr id="1420" name="Google Shape;1420;p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21" name="Google Shape;1421;p6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Thường là bước đầu tiên trong quá trình tiền xử lý dữ liệu.</a:t>
              </a:r>
              <a:endParaRPr sz="1300">
                <a:solidFill>
                  <a:srgbClr val="262626"/>
                </a:solidFill>
                <a:latin typeface="Arial"/>
                <a:ea typeface="Arial"/>
                <a:cs typeface="Arial"/>
                <a:sym typeface="Arial"/>
              </a:endParaRPr>
            </a:p>
          </p:txBody>
        </p:sp>
      </p:grpSp>
      <p:sp>
        <p:nvSpPr>
          <p:cNvPr id="1422" name="Google Shape;1422;p67"/>
          <p:cNvSpPr/>
          <p:nvPr/>
        </p:nvSpPr>
        <p:spPr>
          <a:xfrm>
            <a:off x="712182" y="2184768"/>
            <a:ext cx="8632824" cy="3649186"/>
          </a:xfrm>
          <a:prstGeom prst="rect">
            <a:avLst/>
          </a:prstGeom>
          <a:noFill/>
          <a:ln>
            <a:noFill/>
          </a:ln>
        </p:spPr>
        <p:txBody>
          <a:bodyPr anchorCtr="0" anchor="t" bIns="72000" lIns="0" spcFirstLastPara="1" rIns="144000" wrap="square" tIns="72000">
            <a:spAutoFit/>
          </a:bodyPr>
          <a:lstStyle/>
          <a:p>
            <a:pPr indent="-182563" lvl="1" marL="182563" marR="0" rtl="0" algn="l">
              <a:lnSpc>
                <a:spcPct val="13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 Token hóa thành câu :</a:t>
            </a:r>
            <a:endParaRPr/>
          </a:p>
          <a:p>
            <a:pPr indent="-179387" lvl="1" marL="355600" marR="0" rtl="0" algn="l">
              <a:lnSpc>
                <a:spcPct val="13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Thông thường, ranh giới câu được đánh dấu bằng dấu chấm, dấu chấm than, dấu chấm hỏi, v.v.</a:t>
            </a:r>
            <a:endParaRPr b="0" i="0" sz="1200" u="none" cap="none" strike="noStrike">
              <a:solidFill>
                <a:srgbClr val="262626"/>
              </a:solidFill>
              <a:latin typeface="Arial"/>
              <a:ea typeface="Arial"/>
              <a:cs typeface="Arial"/>
              <a:sym typeface="Arial"/>
            </a:endParaRPr>
          </a:p>
          <a:p>
            <a:pPr indent="-179387" lvl="1" marL="355600" marR="0" rtl="0" algn="l">
              <a:lnSpc>
                <a:spcPct val="13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Tuy nhiên, đôi khi một khoảng thời gian không đánh dấu sự kết thúc của một câu: viết tắt chẳng hạn.</a:t>
            </a:r>
            <a:endParaRPr/>
          </a:p>
          <a:p>
            <a:pPr indent="0" lvl="1" marL="176212" marR="0" rtl="0" algn="l">
              <a:lnSpc>
                <a:spcPct val="130000"/>
              </a:lnSpc>
              <a:spcBef>
                <a:spcPts val="800"/>
              </a:spcBef>
              <a:spcAft>
                <a:spcPts val="0"/>
              </a:spcAft>
              <a:buNone/>
            </a:pPr>
            <a:r>
              <a:rPr b="0" i="0" lang="en-US" sz="1600" u="none" cap="none" strike="noStrike">
                <a:solidFill>
                  <a:srgbClr val="FF0000"/>
                </a:solidFill>
                <a:latin typeface="Arial"/>
                <a:ea typeface="Arial"/>
                <a:cs typeface="Arial"/>
                <a:sym typeface="Arial"/>
              </a:rPr>
              <a:t>             </a:t>
            </a:r>
            <a:r>
              <a:rPr b="0" i="0" lang="en-US" sz="1200" u="none" cap="none" strike="noStrike">
                <a:solidFill>
                  <a:srgbClr val="262626"/>
                </a:solidFill>
                <a:latin typeface="Arial"/>
                <a:ea typeface="Arial"/>
                <a:cs typeface="Arial"/>
                <a:sym typeface="Arial"/>
              </a:rPr>
              <a:t>“Anh ấy lấy bằng M.D. từ trường đại học Wisconsin.”</a:t>
            </a:r>
            <a:endParaRPr b="0" i="0" sz="1200" u="none" cap="none" strike="noStrike">
              <a:solidFill>
                <a:srgbClr val="262626"/>
              </a:solidFill>
              <a:latin typeface="Arial"/>
              <a:ea typeface="Arial"/>
              <a:cs typeface="Arial"/>
              <a:sym typeface="Arial"/>
            </a:endParaRPr>
          </a:p>
          <a:p>
            <a:pPr indent="-179387" lvl="1" marL="355600" marR="0" rtl="0" algn="l">
              <a:lnSpc>
                <a:spcPct val="13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Một mã thông báo câu tốt sẽ nhận ra những ngoại lệ này.</a:t>
            </a:r>
            <a:endParaRPr/>
          </a:p>
          <a:p>
            <a:pPr indent="-182563" lvl="1" marL="182563" marR="0" rtl="0" algn="l">
              <a:lnSpc>
                <a:spcPct val="130000"/>
              </a:lnSpc>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 Token hóa thành chữ:</a:t>
            </a:r>
            <a:endParaRPr/>
          </a:p>
          <a:p>
            <a:pPr indent="-179387" lvl="1" marL="355600" marR="0" rtl="0" algn="l">
              <a:lnSpc>
                <a:spcPct val="13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Thường tách bằng khoảng trắng hoặc dấu chấm câu hoạt động.</a:t>
            </a:r>
            <a:endParaRPr b="0" i="0" sz="1200" u="none" cap="none" strike="noStrike">
              <a:solidFill>
                <a:srgbClr val="262626"/>
              </a:solidFill>
              <a:latin typeface="Arial"/>
              <a:ea typeface="Arial"/>
              <a:cs typeface="Arial"/>
              <a:sym typeface="Arial"/>
            </a:endParaRPr>
          </a:p>
          <a:p>
            <a:pPr indent="-179387" lvl="1" marL="355600" marR="0" rtl="0" algn="l">
              <a:lnSpc>
                <a:spcPct val="13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Trong một số trường hợp, có sự mơ hồ: ví dụ như dấu nháy đơn.</a:t>
            </a:r>
            <a:endParaRPr b="0" i="0" sz="1200" u="none" cap="none" strike="noStrike">
              <a:solidFill>
                <a:srgbClr val="262626"/>
              </a:solidFill>
              <a:latin typeface="Arial"/>
              <a:ea typeface="Arial"/>
              <a:cs typeface="Arial"/>
              <a:sym typeface="Arial"/>
            </a:endParaRPr>
          </a:p>
          <a:p>
            <a:pPr indent="0" lvl="1" marL="176212" marR="0" rtl="0" algn="l">
              <a:lnSpc>
                <a:spcPct val="130000"/>
              </a:lnSpc>
              <a:spcBef>
                <a:spcPts val="800"/>
              </a:spcBef>
              <a:spcAft>
                <a:spcPts val="0"/>
              </a:spcAft>
              <a:buNone/>
            </a:pPr>
            <a:r>
              <a:rPr b="0" i="0" lang="en-US" sz="1600" u="none" cap="none" strike="noStrike">
                <a:solidFill>
                  <a:srgbClr val="FF0000"/>
                </a:solidFill>
                <a:latin typeface="Arial"/>
                <a:ea typeface="Arial"/>
                <a:cs typeface="Arial"/>
                <a:sym typeface="Arial"/>
              </a:rPr>
              <a:t>              </a:t>
            </a:r>
            <a:r>
              <a:rPr b="0" i="0" lang="en-US" sz="1200" u="none" cap="none" strike="noStrike">
                <a:solidFill>
                  <a:srgbClr val="262626"/>
                </a:solidFill>
                <a:latin typeface="Arial"/>
                <a:ea typeface="Arial"/>
                <a:cs typeface="Arial"/>
                <a:sym typeface="Arial"/>
              </a:rPr>
              <a:t>“</a:t>
            </a:r>
            <a:r>
              <a:rPr b="0" i="1" lang="en-US" sz="1200" u="none" cap="none" strike="noStrike">
                <a:solidFill>
                  <a:srgbClr val="262626"/>
                </a:solidFill>
                <a:latin typeface="Arial"/>
                <a:ea typeface="Arial"/>
                <a:cs typeface="Arial"/>
                <a:sym typeface="Arial"/>
              </a:rPr>
              <a:t>Đừng</a:t>
            </a:r>
            <a:r>
              <a:rPr b="0" i="0" lang="en-US" sz="1200" u="none" cap="none" strike="noStrike">
                <a:solidFill>
                  <a:srgbClr val="262626"/>
                </a:solidFill>
                <a:latin typeface="Arial"/>
                <a:ea typeface="Arial"/>
                <a:cs typeface="Arial"/>
                <a:sym typeface="Arial"/>
              </a:rPr>
              <a:t> mất hy vọng, </a:t>
            </a:r>
            <a:r>
              <a:rPr b="0" i="1" lang="en-US" sz="1200" u="none" cap="none" strike="noStrike">
                <a:solidFill>
                  <a:srgbClr val="262626"/>
                </a:solidFill>
                <a:latin typeface="Arial"/>
                <a:ea typeface="Arial"/>
                <a:cs typeface="Arial"/>
                <a:sym typeface="Arial"/>
              </a:rPr>
              <a:t>mọi thứ </a:t>
            </a:r>
            <a:r>
              <a:rPr b="0" i="0" lang="en-US" sz="1200" u="none" cap="none" strike="noStrike">
                <a:solidFill>
                  <a:srgbClr val="262626"/>
                </a:solidFill>
                <a:latin typeface="Arial"/>
                <a:ea typeface="Arial"/>
                <a:cs typeface="Arial"/>
                <a:sym typeface="Arial"/>
              </a:rPr>
              <a:t>đều có thể.”</a:t>
            </a:r>
            <a:endParaRPr/>
          </a:p>
          <a:p>
            <a:pPr indent="0" lvl="1" marL="176212" marR="0" rtl="0" algn="l">
              <a:lnSpc>
                <a:spcPct val="130000"/>
              </a:lnSpc>
              <a:spcBef>
                <a:spcPts val="800"/>
              </a:spcBef>
              <a:spcAft>
                <a:spcPts val="0"/>
              </a:spcAft>
              <a:buNone/>
            </a:pPr>
            <a:r>
              <a:rPr b="0" i="0" lang="en-US" sz="1200" u="none" cap="none" strike="noStrike">
                <a:solidFill>
                  <a:srgbClr val="0070C0"/>
                </a:solidFill>
                <a:latin typeface="Arial"/>
                <a:ea typeface="Arial"/>
                <a:cs typeface="Arial"/>
                <a:sym typeface="Arial"/>
              </a:rPr>
              <a:t>      ⇒</a:t>
            </a:r>
            <a:r>
              <a:rPr b="0" i="0" lang="en-US" sz="1200" u="none" cap="none" strike="noStrike">
                <a:solidFill>
                  <a:srgbClr val="262626"/>
                </a:solidFill>
                <a:latin typeface="Arial"/>
                <a:ea typeface="Arial"/>
                <a:cs typeface="Arial"/>
                <a:sym typeface="Arial"/>
              </a:rPr>
              <a:t> Làm cách nào để chúng tôi mã hóa “</a:t>
            </a:r>
            <a:r>
              <a:rPr b="0" i="1" lang="en-US" sz="1200" u="none" cap="none" strike="noStrike">
                <a:solidFill>
                  <a:srgbClr val="262626"/>
                </a:solidFill>
                <a:latin typeface="Arial"/>
                <a:ea typeface="Arial"/>
                <a:cs typeface="Arial"/>
                <a:sym typeface="Arial"/>
              </a:rPr>
              <a:t>đừng</a:t>
            </a:r>
            <a:r>
              <a:rPr b="0" i="0" lang="en-US" sz="1200" u="none" cap="none" strike="noStrike">
                <a:solidFill>
                  <a:srgbClr val="262626"/>
                </a:solidFill>
                <a:latin typeface="Arial"/>
                <a:ea typeface="Arial"/>
                <a:cs typeface="Arial"/>
                <a:sym typeface="Arial"/>
              </a:rPr>
              <a:t>” và “</a:t>
            </a:r>
            <a:r>
              <a:rPr b="0" i="1" lang="en-US" sz="1200" u="none" cap="none" strike="noStrike">
                <a:solidFill>
                  <a:srgbClr val="262626"/>
                </a:solidFill>
                <a:latin typeface="Arial"/>
                <a:ea typeface="Arial"/>
                <a:cs typeface="Arial"/>
                <a:sym typeface="Arial"/>
              </a:rPr>
              <a:t>mọi thứ</a:t>
            </a:r>
            <a:r>
              <a:rPr b="0" i="0" lang="en-US" sz="1200" u="none" cap="none" strike="noStrike">
                <a:solidFill>
                  <a:srgbClr val="262626"/>
                </a:solidFill>
                <a:latin typeface="Arial"/>
                <a:ea typeface="Arial"/>
                <a:cs typeface="Arial"/>
                <a:sym typeface="Arial"/>
              </a:rPr>
              <a:t>”? </a:t>
            </a:r>
            <a:r>
              <a:rPr b="0" i="0" lang="en-US" sz="1200" u="none" cap="none" strike="noStrike">
                <a:solidFill>
                  <a:srgbClr val="0070C0"/>
                </a:solidFill>
                <a:latin typeface="Arial"/>
                <a:ea typeface="Arial"/>
                <a:cs typeface="Arial"/>
                <a:sym typeface="Arial"/>
              </a:rPr>
              <a:t>⇒</a:t>
            </a:r>
            <a:r>
              <a:rPr b="0" i="0" lang="en-US" sz="1200" u="none" cap="none" strike="noStrike">
                <a:solidFill>
                  <a:srgbClr val="262626"/>
                </a:solidFill>
                <a:latin typeface="Arial"/>
                <a:ea typeface="Arial"/>
                <a:cs typeface="Arial"/>
                <a:sym typeface="Arial"/>
              </a:rPr>
              <a:t> Nó phụ thuộc vào tokenizer.</a:t>
            </a:r>
            <a:endParaRPr/>
          </a:p>
        </p:txBody>
      </p:sp>
      <p:sp>
        <p:nvSpPr>
          <p:cNvPr id="1423" name="Google Shape;1423;p67"/>
          <p:cNvSpPr/>
          <p:nvPr/>
        </p:nvSpPr>
        <p:spPr>
          <a:xfrm>
            <a:off x="1062980" y="335699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Vd</a:t>
            </a:r>
            <a:endParaRPr b="1" sz="1200">
              <a:solidFill>
                <a:schemeClr val="lt1"/>
              </a:solidFill>
              <a:latin typeface="Arial"/>
              <a:ea typeface="Arial"/>
              <a:cs typeface="Arial"/>
              <a:sym typeface="Arial"/>
            </a:endParaRPr>
          </a:p>
        </p:txBody>
      </p:sp>
      <p:sp>
        <p:nvSpPr>
          <p:cNvPr id="1424" name="Google Shape;1424;p67"/>
          <p:cNvSpPr/>
          <p:nvPr/>
        </p:nvSpPr>
        <p:spPr>
          <a:xfrm>
            <a:off x="1062980" y="5167240"/>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Vd</a:t>
            </a:r>
            <a:endParaRPr b="1" sz="1200">
              <a:solidFill>
                <a:schemeClr val="lt1"/>
              </a:solidFill>
              <a:latin typeface="Arial"/>
              <a:ea typeface="Arial"/>
              <a:cs typeface="Arial"/>
              <a:sym typeface="Arial"/>
            </a:endParaRPr>
          </a:p>
        </p:txBody>
      </p:sp>
      <p:grpSp>
        <p:nvGrpSpPr>
          <p:cNvPr id="1425" name="Google Shape;1425;p67"/>
          <p:cNvGrpSpPr/>
          <p:nvPr/>
        </p:nvGrpSpPr>
        <p:grpSpPr>
          <a:xfrm>
            <a:off x="450000" y="450000"/>
            <a:ext cx="9018000" cy="276999"/>
            <a:chOff x="450000" y="450000"/>
            <a:chExt cx="9018000" cy="276999"/>
          </a:xfrm>
        </p:grpSpPr>
        <p:sp>
          <p:nvSpPr>
            <p:cNvPr id="1426" name="Google Shape;1426;p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Token hóa</a:t>
              </a:r>
              <a:endParaRPr sz="1800">
                <a:solidFill>
                  <a:schemeClr val="lt1"/>
                </a:solidFill>
                <a:latin typeface="Arial"/>
                <a:ea typeface="Arial"/>
                <a:cs typeface="Arial"/>
                <a:sym typeface="Arial"/>
              </a:endParaRPr>
            </a:p>
          </p:txBody>
        </p:sp>
        <p:sp>
          <p:nvSpPr>
            <p:cNvPr id="1427" name="Google Shape;1427;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68"/>
          <p:cNvSpPr/>
          <p:nvPr/>
        </p:nvSpPr>
        <p:spPr>
          <a:xfrm>
            <a:off x="449998" y="1375101"/>
            <a:ext cx="90051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Token hóa</a:t>
            </a:r>
            <a:endParaRPr sz="2400">
              <a:solidFill>
                <a:srgbClr val="0C0C0C"/>
              </a:solidFill>
              <a:latin typeface="Arial"/>
              <a:ea typeface="Arial"/>
              <a:cs typeface="Arial"/>
              <a:sym typeface="Arial"/>
            </a:endParaRPr>
          </a:p>
        </p:txBody>
      </p:sp>
      <p:grpSp>
        <p:nvGrpSpPr>
          <p:cNvPr id="1434" name="Google Shape;1434;p68"/>
          <p:cNvGrpSpPr/>
          <p:nvPr/>
        </p:nvGrpSpPr>
        <p:grpSpPr>
          <a:xfrm>
            <a:off x="450000" y="450000"/>
            <a:ext cx="9018000" cy="276999"/>
            <a:chOff x="450000" y="450000"/>
            <a:chExt cx="9018000" cy="276999"/>
          </a:xfrm>
        </p:grpSpPr>
        <p:sp>
          <p:nvSpPr>
            <p:cNvPr id="1435" name="Google Shape;1435;p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Token hóa</a:t>
              </a:r>
              <a:endParaRPr sz="1800">
                <a:solidFill>
                  <a:schemeClr val="lt1"/>
                </a:solidFill>
                <a:latin typeface="Arial"/>
                <a:ea typeface="Arial"/>
                <a:cs typeface="Arial"/>
                <a:sym typeface="Arial"/>
              </a:endParaRPr>
            </a:p>
          </p:txBody>
        </p:sp>
        <p:sp>
          <p:nvSpPr>
            <p:cNvPr id="1436" name="Google Shape;1436;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437" name="Google Shape;1437;p68"/>
          <p:cNvGrpSpPr/>
          <p:nvPr/>
        </p:nvGrpSpPr>
        <p:grpSpPr>
          <a:xfrm>
            <a:off x="450600" y="1882738"/>
            <a:ext cx="9001601" cy="4354429"/>
            <a:chOff x="558296" y="1916833"/>
            <a:chExt cx="8782050" cy="4248223"/>
          </a:xfrm>
        </p:grpSpPr>
        <p:sp>
          <p:nvSpPr>
            <p:cNvPr id="1438" name="Google Shape;1438;p68"/>
            <p:cNvSpPr/>
            <p:nvPr/>
          </p:nvSpPr>
          <p:spPr>
            <a:xfrm>
              <a:off x="558296" y="1916833"/>
              <a:ext cx="8782050" cy="42482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39" name="Google Shape;1439;p68"/>
            <p:cNvPicPr preferRelativeResize="0"/>
            <p:nvPr/>
          </p:nvPicPr>
          <p:blipFill rotWithShape="1">
            <a:blip r:embed="rId3">
              <a:alphaModFix/>
            </a:blip>
            <a:srcRect b="0" l="0" r="3059" t="0"/>
            <a:stretch/>
          </p:blipFill>
          <p:spPr>
            <a:xfrm>
              <a:off x="587510" y="2032559"/>
              <a:ext cx="8498074" cy="4032448"/>
            </a:xfrm>
            <a:prstGeom prst="rect">
              <a:avLst/>
            </a:prstGeom>
            <a:solidFill>
              <a:srgbClr val="A6A6A6"/>
            </a:solidFill>
            <a:ln>
              <a:noFill/>
            </a:ln>
          </p:spPr>
        </p:pic>
        <p:sp>
          <p:nvSpPr>
            <p:cNvPr id="1440" name="Google Shape;1440;p68"/>
            <p:cNvSpPr txBox="1"/>
            <p:nvPr/>
          </p:nvSpPr>
          <p:spPr>
            <a:xfrm>
              <a:off x="1345148" y="2117643"/>
              <a:ext cx="4960139" cy="176662"/>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200">
                  <a:solidFill>
                    <a:srgbClr val="4A8C9A"/>
                  </a:solidFill>
                  <a:latin typeface="Arial"/>
                  <a:ea typeface="Arial"/>
                  <a:cs typeface="Arial"/>
                  <a:sym typeface="Arial"/>
                </a:rPr>
                <a:t># NLTK offers tools necessary for tokenization of English corpus.</a:t>
              </a:r>
              <a:endParaRPr i="1" sz="1200">
                <a:solidFill>
                  <a:srgbClr val="4A8C9A"/>
                </a:solidFill>
                <a:latin typeface="Arial"/>
                <a:ea typeface="Arial"/>
                <a:cs typeface="Arial"/>
                <a:sym typeface="Arial"/>
              </a:endParaRPr>
            </a:p>
          </p:txBody>
        </p:sp>
        <p:sp>
          <p:nvSpPr>
            <p:cNvPr id="1441" name="Google Shape;1441;p68"/>
            <p:cNvSpPr txBox="1"/>
            <p:nvPr/>
          </p:nvSpPr>
          <p:spPr>
            <a:xfrm>
              <a:off x="1345148" y="3489600"/>
              <a:ext cx="5858292" cy="167000"/>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200">
                  <a:solidFill>
                    <a:srgbClr val="4A8C9A"/>
                  </a:solidFill>
                  <a:latin typeface="Arial"/>
                  <a:ea typeface="Arial"/>
                  <a:cs typeface="Arial"/>
                  <a:sym typeface="Arial"/>
                </a:rPr>
                <a:t># word_tokenize separated Don’t into Do and n’t, but Jone’s into Jone and ‘s</a:t>
              </a:r>
              <a:endParaRPr i="1" sz="1200">
                <a:solidFill>
                  <a:srgbClr val="4A8C9A"/>
                </a:solidFill>
                <a:latin typeface="Arial"/>
                <a:ea typeface="Arial"/>
                <a:cs typeface="Arial"/>
                <a:sym typeface="Arial"/>
              </a:endParaRPr>
            </a:p>
          </p:txBody>
        </p:sp>
        <p:sp>
          <p:nvSpPr>
            <p:cNvPr id="1442" name="Google Shape;1442;p68"/>
            <p:cNvSpPr txBox="1"/>
            <p:nvPr/>
          </p:nvSpPr>
          <p:spPr>
            <a:xfrm>
              <a:off x="1331261" y="4851895"/>
              <a:ext cx="5262979" cy="165119"/>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200">
                  <a:solidFill>
                    <a:srgbClr val="4A8C9A"/>
                  </a:solidFill>
                  <a:latin typeface="Arial"/>
                  <a:ea typeface="Arial"/>
                  <a:cs typeface="Arial"/>
                  <a:sym typeface="Arial"/>
                </a:rPr>
                <a:t># Keras, also as a tokenization tool, supports text_to_word_sequence</a:t>
              </a:r>
              <a:endParaRPr i="1" sz="1200">
                <a:solidFill>
                  <a:srgbClr val="4A8C9A"/>
                </a:solidFill>
                <a:latin typeface="Arial"/>
                <a:ea typeface="Arial"/>
                <a:cs typeface="Arial"/>
                <a:sym typeface="Aria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69"/>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Tiền xử lý văn bản</a:t>
            </a:r>
            <a:endParaRPr sz="3200">
              <a:solidFill>
                <a:srgbClr val="000000"/>
              </a:solidFill>
              <a:latin typeface="Arial"/>
              <a:ea typeface="Arial"/>
              <a:cs typeface="Arial"/>
              <a:sym typeface="Arial"/>
            </a:endParaRPr>
          </a:p>
        </p:txBody>
      </p:sp>
      <p:sp>
        <p:nvSpPr>
          <p:cNvPr id="1449" name="Google Shape;1449;p6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1450" name="Google Shape;1450;p69"/>
          <p:cNvGrpSpPr/>
          <p:nvPr/>
        </p:nvGrpSpPr>
        <p:grpSpPr>
          <a:xfrm>
            <a:off x="1051307" y="3923538"/>
            <a:ext cx="7428498" cy="1567171"/>
            <a:chOff x="1051307" y="3923538"/>
            <a:chExt cx="7428498" cy="1567171"/>
          </a:xfrm>
        </p:grpSpPr>
        <p:sp>
          <p:nvSpPr>
            <p:cNvPr id="1451" name="Google Shape;1451;p69"/>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Token hóa</a:t>
              </a:r>
              <a:endParaRPr sz="1799">
                <a:solidFill>
                  <a:srgbClr val="A5A5A5"/>
                </a:solidFill>
                <a:latin typeface="Arial"/>
                <a:ea typeface="Arial"/>
                <a:cs typeface="Arial"/>
                <a:sym typeface="Arial"/>
              </a:endParaRPr>
            </a:p>
          </p:txBody>
        </p:sp>
        <p:sp>
          <p:nvSpPr>
            <p:cNvPr id="1452" name="Google Shape;1452;p69"/>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453" name="Google Shape;1453;p69"/>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2.2. Từ dừng</a:t>
              </a:r>
              <a:endParaRPr sz="1799">
                <a:solidFill>
                  <a:srgbClr val="3F3F3F"/>
                </a:solidFill>
                <a:latin typeface="Arial"/>
                <a:ea typeface="Arial"/>
                <a:cs typeface="Arial"/>
                <a:sym typeface="Arial"/>
              </a:endParaRPr>
            </a:p>
          </p:txBody>
        </p:sp>
        <p:sp>
          <p:nvSpPr>
            <p:cNvPr id="1454" name="Google Shape;1454;p69"/>
            <p:cNvSpPr/>
            <p:nvPr/>
          </p:nvSpPr>
          <p:spPr>
            <a:xfrm>
              <a:off x="1051307" y="4353234"/>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1455" name="Google Shape;1455;p69"/>
            <p:cNvGrpSpPr/>
            <p:nvPr/>
          </p:nvGrpSpPr>
          <p:grpSpPr>
            <a:xfrm>
              <a:off x="1051307" y="4782930"/>
              <a:ext cx="7428498" cy="278064"/>
              <a:chOff x="571500" y="5165783"/>
              <a:chExt cx="7430880" cy="278153"/>
            </a:xfrm>
          </p:grpSpPr>
          <p:sp>
            <p:nvSpPr>
              <p:cNvPr id="1456" name="Google Shape;1456;p69"/>
              <p:cNvSpPr/>
              <p:nvPr/>
            </p:nvSpPr>
            <p:spPr>
              <a:xfrm>
                <a:off x="754380" y="5166976"/>
                <a:ext cx="724800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Rút gọn từ và cắt từ</a:t>
                </a:r>
                <a:endParaRPr sz="1799">
                  <a:solidFill>
                    <a:srgbClr val="A5A5A5"/>
                  </a:solidFill>
                  <a:latin typeface="Arial"/>
                  <a:ea typeface="Arial"/>
                  <a:cs typeface="Arial"/>
                  <a:sym typeface="Arial"/>
                </a:endParaRPr>
              </a:p>
            </p:txBody>
          </p:sp>
          <p:sp>
            <p:nvSpPr>
              <p:cNvPr id="1457" name="Google Shape;1457;p6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458" name="Google Shape;1458;p69"/>
            <p:cNvGrpSpPr/>
            <p:nvPr/>
          </p:nvGrpSpPr>
          <p:grpSpPr>
            <a:xfrm>
              <a:off x="1051307" y="5212626"/>
              <a:ext cx="5700472" cy="278083"/>
              <a:chOff x="571500" y="5165783"/>
              <a:chExt cx="5702300" cy="278172"/>
            </a:xfrm>
          </p:grpSpPr>
          <p:sp>
            <p:nvSpPr>
              <p:cNvPr id="1459" name="Google Shape;1459;p69"/>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Gán nhãn POS</a:t>
                </a:r>
                <a:endParaRPr/>
              </a:p>
            </p:txBody>
          </p:sp>
          <p:sp>
            <p:nvSpPr>
              <p:cNvPr id="1460" name="Google Shape;1460;p6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461" name="Google Shape;1461;p69"/>
            <p:cNvGrpSpPr/>
            <p:nvPr/>
          </p:nvGrpSpPr>
          <p:grpSpPr>
            <a:xfrm>
              <a:off x="4891470" y="3926886"/>
              <a:ext cx="3588334" cy="278064"/>
              <a:chOff x="1771387" y="5614533"/>
              <a:chExt cx="3588334" cy="278064"/>
            </a:xfrm>
          </p:grpSpPr>
          <p:sp>
            <p:nvSpPr>
              <p:cNvPr id="1462" name="Google Shape;1462;p69"/>
              <p:cNvSpPr/>
              <p:nvPr/>
            </p:nvSpPr>
            <p:spPr>
              <a:xfrm>
                <a:off x="1954208" y="5615726"/>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2.6. Padding</a:t>
                </a:r>
                <a:endParaRPr/>
              </a:p>
            </p:txBody>
          </p:sp>
          <p:sp>
            <p:nvSpPr>
              <p:cNvPr id="1463" name="Google Shape;1463;p69"/>
              <p:cNvSpPr/>
              <p:nvPr/>
            </p:nvSpPr>
            <p:spPr>
              <a:xfrm>
                <a:off x="1771387" y="56145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464" name="Google Shape;1464;p69"/>
            <p:cNvGrpSpPr/>
            <p:nvPr/>
          </p:nvGrpSpPr>
          <p:grpSpPr>
            <a:xfrm>
              <a:off x="4891470" y="4353235"/>
              <a:ext cx="3408394" cy="278083"/>
              <a:chOff x="4891470" y="3922365"/>
              <a:chExt cx="3408394" cy="278083"/>
            </a:xfrm>
          </p:grpSpPr>
          <p:sp>
            <p:nvSpPr>
              <p:cNvPr id="1465" name="Google Shape;1465;p69"/>
              <p:cNvSpPr/>
              <p:nvPr/>
            </p:nvSpPr>
            <p:spPr>
              <a:xfrm>
                <a:off x="5074291" y="3923538"/>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2.7. Mã hóa one-hot </a:t>
                </a:r>
                <a:endParaRPr/>
              </a:p>
            </p:txBody>
          </p:sp>
          <p:sp>
            <p:nvSpPr>
              <p:cNvPr id="1466" name="Google Shape;1466;p69"/>
              <p:cNvSpPr/>
              <p:nvPr/>
            </p:nvSpPr>
            <p:spPr>
              <a:xfrm>
                <a:off x="4891470" y="3922365"/>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
        <p:nvSpPr>
          <p:cNvPr id="1467" name="Google Shape;1467;p69"/>
          <p:cNvSpPr/>
          <p:nvPr/>
        </p:nvSpPr>
        <p:spPr>
          <a:xfrm>
            <a:off x="1234128" y="5650770"/>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Mã hóa số nguyên</a:t>
            </a:r>
            <a:endParaRPr sz="1799">
              <a:solidFill>
                <a:srgbClr val="A5A5A5"/>
              </a:solidFill>
              <a:latin typeface="Arial"/>
              <a:ea typeface="Arial"/>
              <a:cs typeface="Arial"/>
              <a:sym typeface="Arial"/>
            </a:endParaRPr>
          </a:p>
        </p:txBody>
      </p:sp>
      <p:sp>
        <p:nvSpPr>
          <p:cNvPr id="1468" name="Google Shape;1468;p69"/>
          <p:cNvSpPr/>
          <p:nvPr/>
        </p:nvSpPr>
        <p:spPr>
          <a:xfrm>
            <a:off x="1051307" y="564957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p7"/>
          <p:cNvGrpSpPr/>
          <p:nvPr/>
        </p:nvGrpSpPr>
        <p:grpSpPr>
          <a:xfrm>
            <a:off x="450000" y="450000"/>
            <a:ext cx="9018000" cy="276999"/>
            <a:chOff x="450000" y="450000"/>
            <a:chExt cx="9018000" cy="276999"/>
          </a:xfrm>
        </p:grpSpPr>
        <p:sp>
          <p:nvSpPr>
            <p:cNvPr id="246" name="Google Shape;246;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 </a:t>
              </a:r>
              <a:endParaRPr/>
            </a:p>
          </p:txBody>
        </p:sp>
        <p:sp>
          <p:nvSpPr>
            <p:cNvPr id="247" name="Google Shape;247;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48" name="Google Shape;248;p7"/>
          <p:cNvGrpSpPr/>
          <p:nvPr/>
        </p:nvGrpSpPr>
        <p:grpSpPr>
          <a:xfrm>
            <a:off x="559817" y="1484784"/>
            <a:ext cx="8783192" cy="200055"/>
            <a:chOff x="559817" y="2136914"/>
            <a:chExt cx="8783192" cy="200055"/>
          </a:xfrm>
        </p:grpSpPr>
        <p:sp>
          <p:nvSpPr>
            <p:cNvPr id="249" name="Google Shape;249;p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50" name="Google Shape;250;p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Khai thác văn bản là gì</a:t>
              </a:r>
              <a:endParaRPr sz="1300">
                <a:solidFill>
                  <a:srgbClr val="262626"/>
                </a:solidFill>
                <a:latin typeface="Arial"/>
                <a:ea typeface="Arial"/>
                <a:cs typeface="Arial"/>
                <a:sym typeface="Arial"/>
              </a:endParaRPr>
            </a:p>
          </p:txBody>
        </p:sp>
      </p:grpSp>
      <p:sp>
        <p:nvSpPr>
          <p:cNvPr id="251" name="Google Shape;251;p7"/>
          <p:cNvSpPr/>
          <p:nvPr/>
        </p:nvSpPr>
        <p:spPr>
          <a:xfrm>
            <a:off x="702940" y="179845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Khai thác văn bản hoặc phân tích văn bản là công nghệ trích xuất thông tin hữu ích từ dữ liệu văn bản phi cấu trúc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Cụ thể hơn, nó đang tìm kiếm các mẫu thực tế từ lượng lớn dữ liệu tài liệu bằng cách áp dụng các thuật toán cơ học và kỹ thuật thống kê.</a:t>
            </a:r>
            <a:endParaRPr sz="1300">
              <a:solidFill>
                <a:srgbClr val="262626"/>
              </a:solidFill>
              <a:latin typeface="Arial"/>
              <a:ea typeface="Arial"/>
              <a:cs typeface="Arial"/>
              <a:sym typeface="Arial"/>
            </a:endParaRPr>
          </a:p>
        </p:txBody>
      </p:sp>
      <p:grpSp>
        <p:nvGrpSpPr>
          <p:cNvPr id="252" name="Google Shape;252;p7"/>
          <p:cNvGrpSpPr/>
          <p:nvPr/>
        </p:nvGrpSpPr>
        <p:grpSpPr>
          <a:xfrm>
            <a:off x="882173" y="3328988"/>
            <a:ext cx="7957670" cy="2071687"/>
            <a:chOff x="918964" y="2856871"/>
            <a:chExt cx="7957670" cy="2071687"/>
          </a:xfrm>
        </p:grpSpPr>
        <p:grpSp>
          <p:nvGrpSpPr>
            <p:cNvPr id="253" name="Google Shape;253;p7"/>
            <p:cNvGrpSpPr/>
            <p:nvPr/>
          </p:nvGrpSpPr>
          <p:grpSpPr>
            <a:xfrm>
              <a:off x="1567036" y="3033216"/>
              <a:ext cx="1584176" cy="945426"/>
              <a:chOff x="1567036" y="3033216"/>
              <a:chExt cx="1584176" cy="945426"/>
            </a:xfrm>
          </p:grpSpPr>
          <p:sp>
            <p:nvSpPr>
              <p:cNvPr id="254" name="Google Shape;254;p7"/>
              <p:cNvSpPr/>
              <p:nvPr/>
            </p:nvSpPr>
            <p:spPr>
              <a:xfrm rot="5400000">
                <a:off x="1886411" y="2857857"/>
                <a:ext cx="945426" cy="1296144"/>
              </a:xfrm>
              <a:prstGeom prst="homePlate">
                <a:avLst>
                  <a:gd fmla="val 50000" name="adj"/>
                </a:avLst>
              </a:prstGeom>
              <a:solidFill>
                <a:srgbClr val="FFFFCC"/>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7"/>
              <p:cNvSpPr txBox="1"/>
              <p:nvPr/>
            </p:nvSpPr>
            <p:spPr>
              <a:xfrm>
                <a:off x="1567036" y="3049796"/>
                <a:ext cx="158417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Trích xuất &amp;</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Tiền xử lý</a:t>
                </a:r>
                <a:endParaRPr sz="1400">
                  <a:solidFill>
                    <a:schemeClr val="dk1"/>
                  </a:solidFill>
                  <a:latin typeface="Arial"/>
                  <a:ea typeface="Arial"/>
                  <a:cs typeface="Arial"/>
                  <a:sym typeface="Arial"/>
                </a:endParaRPr>
              </a:p>
            </p:txBody>
          </p:sp>
        </p:grpSp>
        <p:grpSp>
          <p:nvGrpSpPr>
            <p:cNvPr id="256" name="Google Shape;256;p7"/>
            <p:cNvGrpSpPr/>
            <p:nvPr/>
          </p:nvGrpSpPr>
          <p:grpSpPr>
            <a:xfrm>
              <a:off x="3952481" y="3027212"/>
              <a:ext cx="1584176" cy="945426"/>
              <a:chOff x="1567036" y="3033216"/>
              <a:chExt cx="1584176" cy="945426"/>
            </a:xfrm>
          </p:grpSpPr>
          <p:sp>
            <p:nvSpPr>
              <p:cNvPr id="257" name="Google Shape;257;p7"/>
              <p:cNvSpPr/>
              <p:nvPr/>
            </p:nvSpPr>
            <p:spPr>
              <a:xfrm rot="5400000">
                <a:off x="1886411" y="2857857"/>
                <a:ext cx="945426" cy="1296144"/>
              </a:xfrm>
              <a:prstGeom prst="homePlate">
                <a:avLst>
                  <a:gd fmla="val 50000" name="adj"/>
                </a:avLst>
              </a:prstGeom>
              <a:solidFill>
                <a:srgbClr val="FFFFCC"/>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7"/>
              <p:cNvSpPr txBox="1"/>
              <p:nvPr/>
            </p:nvSpPr>
            <p:spPr>
              <a:xfrm>
                <a:off x="1567036" y="3055800"/>
                <a:ext cx="158417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Khai thác văn bản</a:t>
                </a:r>
                <a:endParaRPr sz="1400">
                  <a:solidFill>
                    <a:schemeClr val="dk1"/>
                  </a:solidFill>
                  <a:latin typeface="Arial"/>
                  <a:ea typeface="Arial"/>
                  <a:cs typeface="Arial"/>
                  <a:sym typeface="Arial"/>
                </a:endParaRPr>
              </a:p>
            </p:txBody>
          </p:sp>
        </p:grpSp>
        <p:grpSp>
          <p:nvGrpSpPr>
            <p:cNvPr id="259" name="Google Shape;259;p7"/>
            <p:cNvGrpSpPr/>
            <p:nvPr/>
          </p:nvGrpSpPr>
          <p:grpSpPr>
            <a:xfrm>
              <a:off x="6349638" y="3027212"/>
              <a:ext cx="1584176" cy="945426"/>
              <a:chOff x="1567036" y="3033216"/>
              <a:chExt cx="1584176" cy="945426"/>
            </a:xfrm>
          </p:grpSpPr>
          <p:sp>
            <p:nvSpPr>
              <p:cNvPr id="260" name="Google Shape;260;p7"/>
              <p:cNvSpPr/>
              <p:nvPr/>
            </p:nvSpPr>
            <p:spPr>
              <a:xfrm rot="5400000">
                <a:off x="1886411" y="2857857"/>
                <a:ext cx="945426" cy="1296144"/>
              </a:xfrm>
              <a:prstGeom prst="homePlate">
                <a:avLst>
                  <a:gd fmla="val 50000" name="adj"/>
                </a:avLst>
              </a:prstGeom>
              <a:solidFill>
                <a:srgbClr val="FFFFCC"/>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7"/>
              <p:cNvSpPr txBox="1"/>
              <p:nvPr/>
            </p:nvSpPr>
            <p:spPr>
              <a:xfrm>
                <a:off x="1567036" y="3055800"/>
                <a:ext cx="158417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Phân tích &amp; đánh giá</a:t>
                </a:r>
                <a:endParaRPr sz="1400">
                  <a:solidFill>
                    <a:schemeClr val="dk1"/>
                  </a:solidFill>
                  <a:latin typeface="Arial"/>
                  <a:ea typeface="Arial"/>
                  <a:cs typeface="Arial"/>
                  <a:sym typeface="Arial"/>
                </a:endParaRPr>
              </a:p>
            </p:txBody>
          </p:sp>
        </p:grpSp>
        <p:cxnSp>
          <p:nvCxnSpPr>
            <p:cNvPr id="262" name="Google Shape;262;p7"/>
            <p:cNvCxnSpPr/>
            <p:nvPr/>
          </p:nvCxnSpPr>
          <p:spPr>
            <a:xfrm>
              <a:off x="2351504" y="3978642"/>
              <a:ext cx="0" cy="530478"/>
            </a:xfrm>
            <a:prstGeom prst="straightConnector1">
              <a:avLst/>
            </a:prstGeom>
            <a:noFill/>
            <a:ln cap="flat" cmpd="sng" w="9525">
              <a:solidFill>
                <a:schemeClr val="dk1"/>
              </a:solidFill>
              <a:prstDash val="solid"/>
              <a:miter lim="800000"/>
              <a:headEnd len="sm" w="sm" type="none"/>
              <a:tailEnd len="med" w="med" type="triangle"/>
            </a:ln>
          </p:spPr>
        </p:cxnSp>
        <p:cxnSp>
          <p:nvCxnSpPr>
            <p:cNvPr id="263" name="Google Shape;263;p7"/>
            <p:cNvCxnSpPr/>
            <p:nvPr/>
          </p:nvCxnSpPr>
          <p:spPr>
            <a:xfrm>
              <a:off x="4744570" y="3972638"/>
              <a:ext cx="0" cy="536482"/>
            </a:xfrm>
            <a:prstGeom prst="straightConnector1">
              <a:avLst/>
            </a:prstGeom>
            <a:noFill/>
            <a:ln cap="flat" cmpd="sng" w="9525">
              <a:solidFill>
                <a:schemeClr val="dk1"/>
              </a:solidFill>
              <a:prstDash val="solid"/>
              <a:miter lim="800000"/>
              <a:headEnd len="sm" w="sm" type="none"/>
              <a:tailEnd len="med" w="med" type="triangle"/>
            </a:ln>
          </p:spPr>
        </p:cxnSp>
        <p:cxnSp>
          <p:nvCxnSpPr>
            <p:cNvPr id="264" name="Google Shape;264;p7"/>
            <p:cNvCxnSpPr/>
            <p:nvPr/>
          </p:nvCxnSpPr>
          <p:spPr>
            <a:xfrm flipH="1">
              <a:off x="7139940" y="3972638"/>
              <a:ext cx="1786" cy="538402"/>
            </a:xfrm>
            <a:prstGeom prst="straightConnector1">
              <a:avLst/>
            </a:prstGeom>
            <a:noFill/>
            <a:ln cap="flat" cmpd="sng" w="9525">
              <a:solidFill>
                <a:schemeClr val="dk1"/>
              </a:solidFill>
              <a:prstDash val="solid"/>
              <a:miter lim="800000"/>
              <a:headEnd len="sm" w="sm" type="none"/>
              <a:tailEnd len="med" w="med" type="triangle"/>
            </a:ln>
          </p:spPr>
        </p:cxnSp>
        <p:sp>
          <p:nvSpPr>
            <p:cNvPr id="265" name="Google Shape;265;p7"/>
            <p:cNvSpPr/>
            <p:nvPr/>
          </p:nvSpPr>
          <p:spPr>
            <a:xfrm>
              <a:off x="918964" y="4257092"/>
              <a:ext cx="864096" cy="504056"/>
            </a:xfrm>
            <a:prstGeom prst="roundRect">
              <a:avLst>
                <a:gd fmla="val 16667" name="adj"/>
              </a:avLst>
            </a:prstGeom>
            <a:solidFill>
              <a:srgbClr val="F5F5F5"/>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Dữ liệu</a:t>
              </a:r>
              <a:endParaRPr sz="1300">
                <a:solidFill>
                  <a:schemeClr val="dk1"/>
                </a:solidFill>
                <a:latin typeface="Arial"/>
                <a:ea typeface="Arial"/>
                <a:cs typeface="Arial"/>
                <a:sym typeface="Arial"/>
              </a:endParaRPr>
            </a:p>
          </p:txBody>
        </p:sp>
        <p:sp>
          <p:nvSpPr>
            <p:cNvPr id="266" name="Google Shape;266;p7"/>
            <p:cNvSpPr/>
            <p:nvPr/>
          </p:nvSpPr>
          <p:spPr>
            <a:xfrm>
              <a:off x="2737129" y="4257092"/>
              <a:ext cx="1285428" cy="504056"/>
            </a:xfrm>
            <a:prstGeom prst="roundRect">
              <a:avLst>
                <a:gd fmla="val 16667" name="adj"/>
              </a:avLst>
            </a:prstGeom>
            <a:solidFill>
              <a:srgbClr val="F5F5F5"/>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Tiền xử lý dữ liệu</a:t>
              </a:r>
              <a:endParaRPr sz="1300">
                <a:solidFill>
                  <a:schemeClr val="dk1"/>
                </a:solidFill>
                <a:latin typeface="Arial"/>
                <a:ea typeface="Arial"/>
                <a:cs typeface="Arial"/>
                <a:sym typeface="Arial"/>
              </a:endParaRPr>
            </a:p>
          </p:txBody>
        </p:sp>
        <p:sp>
          <p:nvSpPr>
            <p:cNvPr id="267" name="Google Shape;267;p7"/>
            <p:cNvSpPr/>
            <p:nvPr/>
          </p:nvSpPr>
          <p:spPr>
            <a:xfrm>
              <a:off x="5511100" y="4257092"/>
              <a:ext cx="864096" cy="504056"/>
            </a:xfrm>
            <a:prstGeom prst="roundRect">
              <a:avLst>
                <a:gd fmla="val 16667" name="adj"/>
              </a:avLst>
            </a:prstGeom>
            <a:solidFill>
              <a:srgbClr val="F5F5F5"/>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Phần</a:t>
              </a:r>
              <a:endParaRPr sz="1300">
                <a:solidFill>
                  <a:schemeClr val="dk1"/>
                </a:solidFill>
                <a:latin typeface="Arial"/>
                <a:ea typeface="Arial"/>
                <a:cs typeface="Arial"/>
                <a:sym typeface="Arial"/>
              </a:endParaRPr>
            </a:p>
          </p:txBody>
        </p:sp>
        <p:sp>
          <p:nvSpPr>
            <p:cNvPr id="268" name="Google Shape;268;p7"/>
            <p:cNvSpPr/>
            <p:nvPr/>
          </p:nvSpPr>
          <p:spPr>
            <a:xfrm>
              <a:off x="7778883" y="4257092"/>
              <a:ext cx="1097751" cy="504056"/>
            </a:xfrm>
            <a:prstGeom prst="roundRect">
              <a:avLst>
                <a:gd fmla="val 16667" name="adj"/>
              </a:avLst>
            </a:prstGeom>
            <a:solidFill>
              <a:srgbClr val="F5F5F5"/>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Kiến thức</a:t>
              </a:r>
              <a:endParaRPr sz="1300">
                <a:solidFill>
                  <a:schemeClr val="dk1"/>
                </a:solidFill>
                <a:latin typeface="Arial"/>
                <a:ea typeface="Arial"/>
                <a:cs typeface="Arial"/>
                <a:sym typeface="Arial"/>
              </a:endParaRPr>
            </a:p>
          </p:txBody>
        </p:sp>
        <p:cxnSp>
          <p:nvCxnSpPr>
            <p:cNvPr id="269" name="Google Shape;269;p7"/>
            <p:cNvCxnSpPr>
              <a:stCxn id="265" idx="3"/>
              <a:endCxn id="266" idx="1"/>
            </p:cNvCxnSpPr>
            <p:nvPr/>
          </p:nvCxnSpPr>
          <p:spPr>
            <a:xfrm>
              <a:off x="1783060" y="4509120"/>
              <a:ext cx="954000" cy="0"/>
            </a:xfrm>
            <a:prstGeom prst="straightConnector1">
              <a:avLst/>
            </a:prstGeom>
            <a:noFill/>
            <a:ln cap="flat" cmpd="sng" w="12700">
              <a:solidFill>
                <a:schemeClr val="dk1"/>
              </a:solidFill>
              <a:prstDash val="solid"/>
              <a:miter lim="800000"/>
              <a:headEnd len="sm" w="sm" type="none"/>
              <a:tailEnd len="med" w="med" type="triangle"/>
            </a:ln>
          </p:spPr>
        </p:cxnSp>
        <p:cxnSp>
          <p:nvCxnSpPr>
            <p:cNvPr id="270" name="Google Shape;270;p7"/>
            <p:cNvCxnSpPr>
              <a:stCxn id="266" idx="3"/>
              <a:endCxn id="267" idx="1"/>
            </p:cNvCxnSpPr>
            <p:nvPr/>
          </p:nvCxnSpPr>
          <p:spPr>
            <a:xfrm>
              <a:off x="4022557" y="4509120"/>
              <a:ext cx="1488600" cy="0"/>
            </a:xfrm>
            <a:prstGeom prst="straightConnector1">
              <a:avLst/>
            </a:prstGeom>
            <a:noFill/>
            <a:ln cap="flat" cmpd="sng" w="12700">
              <a:solidFill>
                <a:schemeClr val="dk1"/>
              </a:solidFill>
              <a:prstDash val="solid"/>
              <a:miter lim="800000"/>
              <a:headEnd len="sm" w="sm" type="none"/>
              <a:tailEnd len="med" w="med" type="triangle"/>
            </a:ln>
          </p:spPr>
        </p:cxnSp>
        <p:cxnSp>
          <p:nvCxnSpPr>
            <p:cNvPr id="271" name="Google Shape;271;p7"/>
            <p:cNvCxnSpPr>
              <a:endCxn id="268" idx="1"/>
            </p:cNvCxnSpPr>
            <p:nvPr/>
          </p:nvCxnSpPr>
          <p:spPr>
            <a:xfrm>
              <a:off x="6375183" y="4509120"/>
              <a:ext cx="1403700" cy="0"/>
            </a:xfrm>
            <a:prstGeom prst="straightConnector1">
              <a:avLst/>
            </a:prstGeom>
            <a:noFill/>
            <a:ln cap="flat" cmpd="sng" w="12700">
              <a:solidFill>
                <a:schemeClr val="dk1"/>
              </a:solidFill>
              <a:prstDash val="solid"/>
              <a:miter lim="800000"/>
              <a:headEnd len="sm" w="sm" type="none"/>
              <a:tailEnd len="med" w="med" type="triangle"/>
            </a:ln>
          </p:spPr>
        </p:cxnSp>
        <p:sp>
          <p:nvSpPr>
            <p:cNvPr id="272" name="Google Shape;272;p7"/>
            <p:cNvSpPr/>
            <p:nvPr/>
          </p:nvSpPr>
          <p:spPr>
            <a:xfrm>
              <a:off x="4015861" y="2856871"/>
              <a:ext cx="2357436" cy="2071687"/>
            </a:xfrm>
            <a:prstGeom prst="roundRect">
              <a:avLst>
                <a:gd fmla="val 0" name="adj"/>
              </a:avLst>
            </a:prstGeom>
            <a:noFill/>
            <a:ln cap="flat" cmpd="sng" w="12700">
              <a:solidFill>
                <a:srgbClr val="FF00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70"/>
          <p:cNvSpPr/>
          <p:nvPr/>
        </p:nvSpPr>
        <p:spPr>
          <a:xfrm>
            <a:off x="711200" y="2204864"/>
            <a:ext cx="8632825" cy="2609158"/>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Từ dừng là những từ thường được sử dụng không chứa thông tin ngữ nghĩa:</a:t>
            </a:r>
            <a:endParaRPr sz="1300">
              <a:solidFill>
                <a:srgbClr val="262626"/>
              </a:solidFill>
              <a:latin typeface="Arial"/>
              <a:ea typeface="Arial"/>
              <a:cs typeface="Arial"/>
              <a:sym typeface="Arial"/>
            </a:endParaRPr>
          </a:p>
          <a:p>
            <a:pPr indent="0" lvl="1" marL="176212" marR="0" rtl="0" algn="l">
              <a:lnSpc>
                <a:spcPct val="130000"/>
              </a:lnSpc>
              <a:spcBef>
                <a:spcPts val="400"/>
              </a:spcBef>
              <a:spcAft>
                <a:spcPts val="0"/>
              </a:spcAft>
              <a:buNone/>
            </a:pPr>
            <a:r>
              <a:rPr b="0" i="0" lang="en-US" sz="1600" u="none" cap="none" strike="noStrike">
                <a:solidFill>
                  <a:srgbClr val="FF0000"/>
                </a:solidFill>
                <a:latin typeface="Arial"/>
                <a:ea typeface="Arial"/>
                <a:cs typeface="Arial"/>
                <a:sym typeface="Arial"/>
              </a:rPr>
              <a:t>         </a:t>
            </a:r>
            <a:r>
              <a:rPr b="0" i="0" lang="en-US" sz="1200" u="none" cap="none" strike="noStrike">
                <a:solidFill>
                  <a:srgbClr val="262626"/>
                </a:solidFill>
                <a:latin typeface="Arial"/>
                <a:ea typeface="Arial"/>
                <a:cs typeface="Arial"/>
                <a:sym typeface="Arial"/>
              </a:rPr>
              <a:t>Mạo từ xác định và không xác định: “the”, “a”, “an”.</a:t>
            </a:r>
            <a:endParaRPr/>
          </a:p>
          <a:p>
            <a:pPr indent="0" lvl="1" marL="176212" marR="0" rtl="0" algn="l">
              <a:lnSpc>
                <a:spcPct val="130000"/>
              </a:lnSpc>
              <a:spcBef>
                <a:spcPts val="800"/>
              </a:spcBef>
              <a:spcAft>
                <a:spcPts val="0"/>
              </a:spcAft>
              <a:buNone/>
            </a:pPr>
            <a:r>
              <a:rPr b="0" i="0" lang="en-US" sz="1600" u="none" cap="none" strike="noStrike">
                <a:solidFill>
                  <a:srgbClr val="FF0000"/>
                </a:solidFill>
                <a:latin typeface="Arial"/>
                <a:ea typeface="Arial"/>
                <a:cs typeface="Arial"/>
                <a:sym typeface="Arial"/>
              </a:rPr>
              <a:t>         </a:t>
            </a:r>
            <a:r>
              <a:rPr b="0" i="0" lang="en-US" sz="1200" u="none" cap="none" strike="noStrike">
                <a:solidFill>
                  <a:srgbClr val="262626"/>
                </a:solidFill>
                <a:latin typeface="Arial"/>
                <a:ea typeface="Arial"/>
                <a:cs typeface="Arial"/>
                <a:sym typeface="Arial"/>
              </a:rPr>
              <a:t>Giới từ: “on”, “with”, “into”, “upon”, v.v.</a:t>
            </a:r>
            <a:endParaRPr/>
          </a:p>
          <a:p>
            <a:pPr indent="-182563" lvl="0" marL="182563" marR="0" rtl="0" algn="l">
              <a:lnSpc>
                <a:spcPct val="15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từ dừng được loại bỏ trong quá trình "chuẩn hóa dữ liệu".</a:t>
            </a:r>
            <a:endParaRPr sz="1300">
              <a:solidFill>
                <a:srgbClr val="262626"/>
              </a:solidFill>
              <a:latin typeface="Arial"/>
              <a:ea typeface="Arial"/>
              <a:cs typeface="Arial"/>
              <a:sym typeface="Arial"/>
            </a:endParaRPr>
          </a:p>
          <a:p>
            <a:pPr indent="-182563" lvl="0" marL="182563" marR="0" rtl="0" algn="l">
              <a:lnSpc>
                <a:spcPct val="150000"/>
              </a:lnSpc>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Từ khóa được chọn trong số các từ có sẵn sau khi loại bỏ các từ dừng.</a:t>
            </a:r>
            <a:endParaRPr sz="1300">
              <a:solidFill>
                <a:srgbClr val="262626"/>
              </a:solidFill>
              <a:latin typeface="Arial"/>
              <a:ea typeface="Arial"/>
              <a:cs typeface="Arial"/>
              <a:sym typeface="Arial"/>
            </a:endParaRPr>
          </a:p>
          <a:p>
            <a:pPr indent="-179387" lvl="1" marL="355600" marR="0" rtl="0" algn="l">
              <a:lnSpc>
                <a:spcPct val="130000"/>
              </a:lnSpc>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Thường thì những từ thường xuyên nhất có thể được chọn làm từ khóa.</a:t>
            </a:r>
            <a:endParaRPr/>
          </a:p>
          <a:p>
            <a:pPr indent="-179387" lvl="1" marL="355600" marR="0" rtl="0" algn="l">
              <a:lnSpc>
                <a:spcPct val="13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Đôi khi chúng ta cũng nên tính đến mục đích và bối cảnh.</a:t>
            </a:r>
            <a:endParaRPr b="0" i="0" sz="1200" u="none" cap="none" strike="noStrike">
              <a:solidFill>
                <a:srgbClr val="262626"/>
              </a:solidFill>
              <a:latin typeface="Arial"/>
              <a:ea typeface="Arial"/>
              <a:cs typeface="Arial"/>
              <a:sym typeface="Arial"/>
            </a:endParaRPr>
          </a:p>
        </p:txBody>
      </p:sp>
      <p:grpSp>
        <p:nvGrpSpPr>
          <p:cNvPr id="1475" name="Google Shape;1475;p70"/>
          <p:cNvGrpSpPr/>
          <p:nvPr/>
        </p:nvGrpSpPr>
        <p:grpSpPr>
          <a:xfrm>
            <a:off x="559817" y="1954293"/>
            <a:ext cx="8783192" cy="200055"/>
            <a:chOff x="559817" y="2136914"/>
            <a:chExt cx="8783192" cy="200055"/>
          </a:xfrm>
        </p:grpSpPr>
        <p:sp>
          <p:nvSpPr>
            <p:cNvPr id="1476" name="Google Shape;1476;p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77" name="Google Shape;1477;p7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Từ dừng và từ khóa:</a:t>
              </a:r>
              <a:endParaRPr/>
            </a:p>
          </p:txBody>
        </p:sp>
      </p:grpSp>
      <p:sp>
        <p:nvSpPr>
          <p:cNvPr id="1478" name="Google Shape;1478;p70"/>
          <p:cNvSpPr/>
          <p:nvPr/>
        </p:nvSpPr>
        <p:spPr>
          <a:xfrm>
            <a:off x="906669" y="2688824"/>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Vd</a:t>
            </a:r>
            <a:endParaRPr b="1" sz="1200">
              <a:solidFill>
                <a:schemeClr val="lt1"/>
              </a:solidFill>
              <a:latin typeface="Arial"/>
              <a:ea typeface="Arial"/>
              <a:cs typeface="Arial"/>
              <a:sym typeface="Arial"/>
            </a:endParaRPr>
          </a:p>
        </p:txBody>
      </p:sp>
      <p:sp>
        <p:nvSpPr>
          <p:cNvPr id="1479" name="Google Shape;1479;p70"/>
          <p:cNvSpPr/>
          <p:nvPr/>
        </p:nvSpPr>
        <p:spPr>
          <a:xfrm>
            <a:off x="906668" y="3118338"/>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Vd</a:t>
            </a:r>
            <a:endParaRPr b="1" sz="1200">
              <a:solidFill>
                <a:schemeClr val="lt1"/>
              </a:solidFill>
              <a:latin typeface="Arial"/>
              <a:ea typeface="Arial"/>
              <a:cs typeface="Arial"/>
              <a:sym typeface="Arial"/>
            </a:endParaRPr>
          </a:p>
        </p:txBody>
      </p:sp>
      <p:grpSp>
        <p:nvGrpSpPr>
          <p:cNvPr id="1480" name="Google Shape;1480;p70"/>
          <p:cNvGrpSpPr/>
          <p:nvPr/>
        </p:nvGrpSpPr>
        <p:grpSpPr>
          <a:xfrm>
            <a:off x="450000" y="450000"/>
            <a:ext cx="9018000" cy="276999"/>
            <a:chOff x="450000" y="450000"/>
            <a:chExt cx="9018000" cy="276999"/>
          </a:xfrm>
        </p:grpSpPr>
        <p:sp>
          <p:nvSpPr>
            <p:cNvPr id="1481" name="Google Shape;1481;p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Từ dừng</a:t>
              </a:r>
              <a:endParaRPr sz="1800">
                <a:solidFill>
                  <a:schemeClr val="lt1"/>
                </a:solidFill>
                <a:latin typeface="Arial"/>
                <a:ea typeface="Arial"/>
                <a:cs typeface="Arial"/>
                <a:sym typeface="Arial"/>
              </a:endParaRPr>
            </a:p>
          </p:txBody>
        </p:sp>
        <p:sp>
          <p:nvSpPr>
            <p:cNvPr id="1482" name="Google Shape;1482;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
        <p:nvSpPr>
          <p:cNvPr id="1483" name="Google Shape;1483;p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Từ dừng</a:t>
            </a:r>
            <a:endParaRPr sz="2400">
              <a:solidFill>
                <a:srgbClr val="0C0C0C"/>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grpSp>
        <p:nvGrpSpPr>
          <p:cNvPr id="1489" name="Google Shape;1489;p71"/>
          <p:cNvGrpSpPr/>
          <p:nvPr/>
        </p:nvGrpSpPr>
        <p:grpSpPr>
          <a:xfrm>
            <a:off x="559817" y="1484784"/>
            <a:ext cx="8783192" cy="200055"/>
            <a:chOff x="559817" y="2136914"/>
            <a:chExt cx="8783192" cy="200055"/>
          </a:xfrm>
        </p:grpSpPr>
        <p:sp>
          <p:nvSpPr>
            <p:cNvPr id="1490" name="Google Shape;1490;p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91" name="Google Shape;1491;p7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Từ dừng và từ khóa:</a:t>
              </a:r>
              <a:endParaRPr/>
            </a:p>
          </p:txBody>
        </p:sp>
      </p:grpSp>
      <p:grpSp>
        <p:nvGrpSpPr>
          <p:cNvPr id="1492" name="Google Shape;1492;p71"/>
          <p:cNvGrpSpPr/>
          <p:nvPr/>
        </p:nvGrpSpPr>
        <p:grpSpPr>
          <a:xfrm>
            <a:off x="450000" y="450000"/>
            <a:ext cx="9018000" cy="276999"/>
            <a:chOff x="450000" y="450000"/>
            <a:chExt cx="9018000" cy="276999"/>
          </a:xfrm>
        </p:grpSpPr>
        <p:sp>
          <p:nvSpPr>
            <p:cNvPr id="1493" name="Google Shape;1493;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Từ dừng</a:t>
              </a:r>
              <a:endParaRPr sz="1800">
                <a:solidFill>
                  <a:schemeClr val="lt1"/>
                </a:solidFill>
                <a:latin typeface="Arial"/>
                <a:ea typeface="Arial"/>
                <a:cs typeface="Arial"/>
                <a:sym typeface="Arial"/>
              </a:endParaRPr>
            </a:p>
          </p:txBody>
        </p:sp>
        <p:sp>
          <p:nvSpPr>
            <p:cNvPr id="1494" name="Google Shape;1494;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
        <p:nvSpPr>
          <p:cNvPr id="1495" name="Google Shape;1495;p71"/>
          <p:cNvSpPr/>
          <p:nvPr/>
        </p:nvSpPr>
        <p:spPr>
          <a:xfrm>
            <a:off x="711200" y="1735355"/>
            <a:ext cx="8632825" cy="415480"/>
          </a:xfrm>
          <a:prstGeom prst="rect">
            <a:avLst/>
          </a:prstGeom>
          <a:noFill/>
          <a:ln>
            <a:noFill/>
          </a:ln>
        </p:spPr>
        <p:txBody>
          <a:bodyPr anchorCtr="0" anchor="t" bIns="72000" lIns="0" spcFirstLastPara="1" rIns="144000" wrap="square" tIns="72000">
            <a:spAutoFit/>
          </a:bodyPr>
          <a:lstStyle/>
          <a:p>
            <a:pPr indent="-182563" lvl="0" marL="182563" marR="0" rtl="0" algn="l">
              <a:lnSpc>
                <a:spcPct val="15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thư viện NLTK có 179 từ dừng tiếng Anh:</a:t>
            </a:r>
            <a:endParaRPr sz="1300">
              <a:solidFill>
                <a:srgbClr val="262626"/>
              </a:solidFill>
              <a:latin typeface="Arial"/>
              <a:ea typeface="Arial"/>
              <a:cs typeface="Arial"/>
              <a:sym typeface="Arial"/>
            </a:endParaRPr>
          </a:p>
        </p:txBody>
      </p:sp>
      <p:grpSp>
        <p:nvGrpSpPr>
          <p:cNvPr id="1496" name="Google Shape;1496;p71"/>
          <p:cNvGrpSpPr/>
          <p:nvPr/>
        </p:nvGrpSpPr>
        <p:grpSpPr>
          <a:xfrm>
            <a:off x="617074" y="2204864"/>
            <a:ext cx="8850925" cy="2462540"/>
            <a:chOff x="617074" y="2204864"/>
            <a:chExt cx="8850925" cy="2462540"/>
          </a:xfrm>
        </p:grpSpPr>
        <p:sp>
          <p:nvSpPr>
            <p:cNvPr id="1497" name="Google Shape;1497;p71"/>
            <p:cNvSpPr/>
            <p:nvPr/>
          </p:nvSpPr>
          <p:spPr>
            <a:xfrm>
              <a:off x="631474" y="2204864"/>
              <a:ext cx="8836525" cy="246254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Google Shape;1498;p71"/>
            <p:cNvSpPr/>
            <p:nvPr/>
          </p:nvSpPr>
          <p:spPr>
            <a:xfrm>
              <a:off x="617074" y="2328204"/>
              <a:ext cx="8665098" cy="2252924"/>
            </a:xfrm>
            <a:prstGeom prst="rect">
              <a:avLst/>
            </a:prstGeom>
            <a:noFill/>
            <a:ln>
              <a:noFill/>
            </a:ln>
          </p:spPr>
          <p:txBody>
            <a:bodyPr anchorCtr="0" anchor="t" bIns="45700" lIns="91425" spcFirstLastPara="1" rIns="91425" wrap="square" tIns="45700">
              <a:spAutoFit/>
            </a:bodyPr>
            <a:lstStyle/>
            <a:p>
              <a:pPr indent="0" lvl="1" marL="176212" marR="0" rtl="0" algn="l">
                <a:lnSpc>
                  <a:spcPct val="130000"/>
                </a:lnSpc>
                <a:spcBef>
                  <a:spcPts val="0"/>
                </a:spcBef>
                <a:spcAft>
                  <a:spcPts val="0"/>
                </a:spcAft>
                <a:buNone/>
              </a:pPr>
              <a:r>
                <a:rPr b="0" i="0" lang="en-US" sz="1200" u="none" cap="none" strike="noStrike">
                  <a:solidFill>
                    <a:srgbClr val="262626"/>
                  </a:solidFill>
                  <a:latin typeface="Arial"/>
                  <a:ea typeface="Arial"/>
                  <a:cs typeface="Arial"/>
                  <a:sym typeface="Arial"/>
                </a:rPr>
                <a:t>i, me, my, myself, we, our, ours, ourselves, you, you're, you've, you'll, you'd, your, yours, yourself, yourselves, he, him, his, himself, she, she's, her, hers, herself, it, it's, its, itself, they, them, their, theirs, themselves, what, which, who, whom, this, that, that'll, these, those, am, is, are, was, were, be, been, being, have, has, had, having, do, does, did, doing, a, an, the, and, but, if, or, because, as, until, while, of, at, by, for, with, about, against, between, into, through, during, before, after, above, below, to, from, up, down, in, out, on, off, over, under, again, further, then, once, here, there, when, where, why, how, all, any, both, each, few, more, most, other, some, such, no, nor, not, only, own, same, so, than, too, very, s, t, can, will, just, don, don't, should, should've, now, d, ll, m, o, re, ve, y, ain, aren, aren't, couldn, couldn't, didn, didn't, doesn, doesn't, hadn, hadn't, hasn, hasn't, haven, haven't, isn, isn't, ma, mightn, mightn't, mustn, mustn't, needn, needn't, shan, shan't, shouldn, shouldn't, wasn, wasn't, weren, weren't, won, won't, wouldn, wouldn't</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grpSp>
        <p:nvGrpSpPr>
          <p:cNvPr id="1504" name="Google Shape;1504;p72"/>
          <p:cNvGrpSpPr/>
          <p:nvPr/>
        </p:nvGrpSpPr>
        <p:grpSpPr>
          <a:xfrm>
            <a:off x="559817" y="1484784"/>
            <a:ext cx="8783192" cy="200055"/>
            <a:chOff x="559817" y="2136914"/>
            <a:chExt cx="8783192" cy="200055"/>
          </a:xfrm>
        </p:grpSpPr>
        <p:sp>
          <p:nvSpPr>
            <p:cNvPr id="1505" name="Google Shape;1505;p7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06" name="Google Shape;1506;p7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Từ dừng và từ khóa:</a:t>
              </a:r>
              <a:endParaRPr/>
            </a:p>
          </p:txBody>
        </p:sp>
      </p:grpSp>
      <p:grpSp>
        <p:nvGrpSpPr>
          <p:cNvPr id="1507" name="Google Shape;1507;p72"/>
          <p:cNvGrpSpPr/>
          <p:nvPr/>
        </p:nvGrpSpPr>
        <p:grpSpPr>
          <a:xfrm>
            <a:off x="450000" y="450000"/>
            <a:ext cx="9018000" cy="276999"/>
            <a:chOff x="450000" y="450000"/>
            <a:chExt cx="9018000" cy="276999"/>
          </a:xfrm>
        </p:grpSpPr>
        <p:sp>
          <p:nvSpPr>
            <p:cNvPr id="1508" name="Google Shape;1508;p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Từ dừng</a:t>
              </a:r>
              <a:endParaRPr sz="1800">
                <a:solidFill>
                  <a:schemeClr val="lt1"/>
                </a:solidFill>
                <a:latin typeface="Arial"/>
                <a:ea typeface="Arial"/>
                <a:cs typeface="Arial"/>
                <a:sym typeface="Arial"/>
              </a:endParaRPr>
            </a:p>
          </p:txBody>
        </p:sp>
        <p:sp>
          <p:nvSpPr>
            <p:cNvPr id="1509" name="Google Shape;1509;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510" name="Google Shape;1510;p72"/>
          <p:cNvGrpSpPr/>
          <p:nvPr/>
        </p:nvGrpSpPr>
        <p:grpSpPr>
          <a:xfrm>
            <a:off x="558296" y="1844824"/>
            <a:ext cx="8819384" cy="4392488"/>
            <a:chOff x="558296" y="1844824"/>
            <a:chExt cx="8819384" cy="4392488"/>
          </a:xfrm>
        </p:grpSpPr>
        <p:sp>
          <p:nvSpPr>
            <p:cNvPr id="1511" name="Google Shape;1511;p72"/>
            <p:cNvSpPr/>
            <p:nvPr/>
          </p:nvSpPr>
          <p:spPr>
            <a:xfrm>
              <a:off x="558296" y="1844824"/>
              <a:ext cx="8819384" cy="43924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12" name="Google Shape;1512;p72"/>
            <p:cNvPicPr preferRelativeResize="0"/>
            <p:nvPr/>
          </p:nvPicPr>
          <p:blipFill rotWithShape="1">
            <a:blip r:embed="rId3">
              <a:alphaModFix/>
            </a:blip>
            <a:srcRect b="0" l="0" r="12855" t="0"/>
            <a:stretch/>
          </p:blipFill>
          <p:spPr>
            <a:xfrm>
              <a:off x="590262" y="1926911"/>
              <a:ext cx="8753638" cy="4211755"/>
            </a:xfrm>
            <a:prstGeom prst="rect">
              <a:avLst/>
            </a:prstGeom>
            <a:solidFill>
              <a:srgbClr val="F7F7F7"/>
            </a:solidFill>
            <a:ln>
              <a:noFill/>
            </a:ln>
          </p:spPr>
        </p:pic>
        <p:sp>
          <p:nvSpPr>
            <p:cNvPr id="1513" name="Google Shape;1513;p72"/>
            <p:cNvSpPr txBox="1"/>
            <p:nvPr/>
          </p:nvSpPr>
          <p:spPr>
            <a:xfrm>
              <a:off x="1433180" y="2852297"/>
              <a:ext cx="4493538" cy="165224"/>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200">
                  <a:solidFill>
                    <a:srgbClr val="4A8C9A"/>
                  </a:solidFill>
                  <a:latin typeface="Arial"/>
                  <a:ea typeface="Arial"/>
                  <a:cs typeface="Arial"/>
                  <a:sym typeface="Arial"/>
                </a:rPr>
                <a:t># NLTK defines words such as 'i', 'me', 'my' as stop words</a:t>
              </a:r>
              <a:endParaRPr i="1" sz="1200">
                <a:solidFill>
                  <a:srgbClr val="4A8C9A"/>
                </a:solidFill>
                <a:latin typeface="Arial"/>
                <a:ea typeface="Arial"/>
                <a:cs typeface="Arial"/>
                <a:sym typeface="Aria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73"/>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Text Preprocessing</a:t>
            </a:r>
            <a:endParaRPr sz="3200">
              <a:solidFill>
                <a:srgbClr val="000000"/>
              </a:solidFill>
              <a:latin typeface="Arial"/>
              <a:ea typeface="Arial"/>
              <a:cs typeface="Arial"/>
              <a:sym typeface="Arial"/>
            </a:endParaRPr>
          </a:p>
        </p:txBody>
      </p:sp>
      <p:sp>
        <p:nvSpPr>
          <p:cNvPr id="1520" name="Google Shape;1520;p7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1521" name="Google Shape;1521;p73"/>
          <p:cNvGrpSpPr/>
          <p:nvPr/>
        </p:nvGrpSpPr>
        <p:grpSpPr>
          <a:xfrm>
            <a:off x="1051307" y="3923538"/>
            <a:ext cx="7428498" cy="1567171"/>
            <a:chOff x="1051307" y="3923538"/>
            <a:chExt cx="7428498" cy="1567171"/>
          </a:xfrm>
        </p:grpSpPr>
        <p:sp>
          <p:nvSpPr>
            <p:cNvPr id="1522" name="Google Shape;1522;p73"/>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Token hóa</a:t>
              </a:r>
              <a:endParaRPr sz="1799">
                <a:solidFill>
                  <a:srgbClr val="A5A5A5"/>
                </a:solidFill>
                <a:latin typeface="Arial"/>
                <a:ea typeface="Arial"/>
                <a:cs typeface="Arial"/>
                <a:sym typeface="Arial"/>
              </a:endParaRPr>
            </a:p>
          </p:txBody>
        </p:sp>
        <p:sp>
          <p:nvSpPr>
            <p:cNvPr id="1523" name="Google Shape;1523;p73"/>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524" name="Google Shape;1524;p73"/>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Từ dừng</a:t>
              </a:r>
              <a:endParaRPr sz="1799">
                <a:solidFill>
                  <a:srgbClr val="A5A5A5"/>
                </a:solidFill>
                <a:latin typeface="Arial"/>
                <a:ea typeface="Arial"/>
                <a:cs typeface="Arial"/>
                <a:sym typeface="Arial"/>
              </a:endParaRPr>
            </a:p>
          </p:txBody>
        </p:sp>
        <p:sp>
          <p:nvSpPr>
            <p:cNvPr id="1525" name="Google Shape;1525;p73"/>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1526" name="Google Shape;1526;p73"/>
            <p:cNvGrpSpPr/>
            <p:nvPr/>
          </p:nvGrpSpPr>
          <p:grpSpPr>
            <a:xfrm>
              <a:off x="1051307" y="4782930"/>
              <a:ext cx="7428498" cy="278064"/>
              <a:chOff x="571500" y="5165783"/>
              <a:chExt cx="7430880" cy="278153"/>
            </a:xfrm>
          </p:grpSpPr>
          <p:sp>
            <p:nvSpPr>
              <p:cNvPr id="1527" name="Google Shape;1527;p73"/>
              <p:cNvSpPr/>
              <p:nvPr/>
            </p:nvSpPr>
            <p:spPr>
              <a:xfrm>
                <a:off x="754380" y="5166976"/>
                <a:ext cx="724800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2.3. Rút gọn từ và cắt từ</a:t>
                </a:r>
                <a:endParaRPr sz="1799">
                  <a:solidFill>
                    <a:srgbClr val="3F3F3F"/>
                  </a:solidFill>
                  <a:latin typeface="Arial"/>
                  <a:ea typeface="Arial"/>
                  <a:cs typeface="Arial"/>
                  <a:sym typeface="Arial"/>
                </a:endParaRPr>
              </a:p>
            </p:txBody>
          </p:sp>
          <p:sp>
            <p:nvSpPr>
              <p:cNvPr id="1528" name="Google Shape;1528;p73"/>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529" name="Google Shape;1529;p73"/>
            <p:cNvGrpSpPr/>
            <p:nvPr/>
          </p:nvGrpSpPr>
          <p:grpSpPr>
            <a:xfrm>
              <a:off x="1051307" y="5212626"/>
              <a:ext cx="5700472" cy="278083"/>
              <a:chOff x="571500" y="5165783"/>
              <a:chExt cx="5702300" cy="278172"/>
            </a:xfrm>
          </p:grpSpPr>
          <p:sp>
            <p:nvSpPr>
              <p:cNvPr id="1530" name="Google Shape;1530;p73"/>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Gán nhãn POS</a:t>
                </a:r>
                <a:endParaRPr/>
              </a:p>
            </p:txBody>
          </p:sp>
          <p:sp>
            <p:nvSpPr>
              <p:cNvPr id="1531" name="Google Shape;1531;p73"/>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532" name="Google Shape;1532;p73"/>
            <p:cNvGrpSpPr/>
            <p:nvPr/>
          </p:nvGrpSpPr>
          <p:grpSpPr>
            <a:xfrm>
              <a:off x="4891470" y="3926886"/>
              <a:ext cx="3588334" cy="278064"/>
              <a:chOff x="1771387" y="5614533"/>
              <a:chExt cx="3588334" cy="278064"/>
            </a:xfrm>
          </p:grpSpPr>
          <p:sp>
            <p:nvSpPr>
              <p:cNvPr id="1533" name="Google Shape;1533;p73"/>
              <p:cNvSpPr/>
              <p:nvPr/>
            </p:nvSpPr>
            <p:spPr>
              <a:xfrm>
                <a:off x="1954208" y="5615726"/>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2.6. Padding</a:t>
                </a:r>
                <a:endParaRPr/>
              </a:p>
            </p:txBody>
          </p:sp>
          <p:sp>
            <p:nvSpPr>
              <p:cNvPr id="1534" name="Google Shape;1534;p73"/>
              <p:cNvSpPr/>
              <p:nvPr/>
            </p:nvSpPr>
            <p:spPr>
              <a:xfrm>
                <a:off x="1771387" y="56145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535" name="Google Shape;1535;p73"/>
            <p:cNvGrpSpPr/>
            <p:nvPr/>
          </p:nvGrpSpPr>
          <p:grpSpPr>
            <a:xfrm>
              <a:off x="4891470" y="4353235"/>
              <a:ext cx="3408394" cy="278083"/>
              <a:chOff x="4891470" y="3922365"/>
              <a:chExt cx="3408394" cy="278083"/>
            </a:xfrm>
          </p:grpSpPr>
          <p:sp>
            <p:nvSpPr>
              <p:cNvPr id="1536" name="Google Shape;1536;p73"/>
              <p:cNvSpPr/>
              <p:nvPr/>
            </p:nvSpPr>
            <p:spPr>
              <a:xfrm>
                <a:off x="5074291" y="3923538"/>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2.7. Mã hóa one-hot </a:t>
                </a:r>
                <a:endParaRPr/>
              </a:p>
            </p:txBody>
          </p:sp>
          <p:sp>
            <p:nvSpPr>
              <p:cNvPr id="1537" name="Google Shape;1537;p73"/>
              <p:cNvSpPr/>
              <p:nvPr/>
            </p:nvSpPr>
            <p:spPr>
              <a:xfrm>
                <a:off x="4891470" y="3922365"/>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
        <p:nvSpPr>
          <p:cNvPr id="1538" name="Google Shape;1538;p73"/>
          <p:cNvSpPr/>
          <p:nvPr/>
        </p:nvSpPr>
        <p:spPr>
          <a:xfrm>
            <a:off x="1234128" y="5650770"/>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Mã hóa số nguyên</a:t>
            </a:r>
            <a:endParaRPr sz="1799">
              <a:solidFill>
                <a:srgbClr val="A5A5A5"/>
              </a:solidFill>
              <a:latin typeface="Arial"/>
              <a:ea typeface="Arial"/>
              <a:cs typeface="Arial"/>
              <a:sym typeface="Arial"/>
            </a:endParaRPr>
          </a:p>
        </p:txBody>
      </p:sp>
      <p:sp>
        <p:nvSpPr>
          <p:cNvPr id="1539" name="Google Shape;1539;p73"/>
          <p:cNvSpPr/>
          <p:nvPr/>
        </p:nvSpPr>
        <p:spPr>
          <a:xfrm>
            <a:off x="1051307" y="564957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grpSp>
        <p:nvGrpSpPr>
          <p:cNvPr id="1545" name="Google Shape;1545;p74"/>
          <p:cNvGrpSpPr/>
          <p:nvPr/>
        </p:nvGrpSpPr>
        <p:grpSpPr>
          <a:xfrm>
            <a:off x="450000" y="450000"/>
            <a:ext cx="9018000" cy="276999"/>
            <a:chOff x="450000" y="450000"/>
            <a:chExt cx="9018000" cy="276999"/>
          </a:xfrm>
        </p:grpSpPr>
        <p:sp>
          <p:nvSpPr>
            <p:cNvPr id="1546" name="Google Shape;1546;p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Rút gọn từ và cắt từ</a:t>
              </a:r>
              <a:endParaRPr sz="1800">
                <a:solidFill>
                  <a:schemeClr val="lt1"/>
                </a:solidFill>
                <a:latin typeface="Arial"/>
                <a:ea typeface="Arial"/>
                <a:cs typeface="Arial"/>
                <a:sym typeface="Arial"/>
              </a:endParaRPr>
            </a:p>
          </p:txBody>
        </p:sp>
        <p:sp>
          <p:nvSpPr>
            <p:cNvPr id="1547" name="Google Shape;1547;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
        <p:nvSpPr>
          <p:cNvPr id="1548" name="Google Shape;1548;p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Rút gọn từ và cắt từ (Lemmatization and Stemming)</a:t>
            </a:r>
            <a:endParaRPr/>
          </a:p>
        </p:txBody>
      </p:sp>
      <p:grpSp>
        <p:nvGrpSpPr>
          <p:cNvPr id="1549" name="Google Shape;1549;p74"/>
          <p:cNvGrpSpPr/>
          <p:nvPr/>
        </p:nvGrpSpPr>
        <p:grpSpPr>
          <a:xfrm>
            <a:off x="559817" y="1902381"/>
            <a:ext cx="8783192" cy="200055"/>
            <a:chOff x="559817" y="2136914"/>
            <a:chExt cx="8783192" cy="200055"/>
          </a:xfrm>
        </p:grpSpPr>
        <p:sp>
          <p:nvSpPr>
            <p:cNvPr id="1550" name="Google Shape;1550;p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51" name="Google Shape;1551;p7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Rút gọn từ (Lemmatization):</a:t>
              </a:r>
              <a:endParaRPr/>
            </a:p>
          </p:txBody>
        </p:sp>
      </p:grpSp>
      <p:grpSp>
        <p:nvGrpSpPr>
          <p:cNvPr id="1552" name="Google Shape;1552;p74"/>
          <p:cNvGrpSpPr/>
          <p:nvPr/>
        </p:nvGrpSpPr>
        <p:grpSpPr>
          <a:xfrm>
            <a:off x="558296" y="2260383"/>
            <a:ext cx="8782050" cy="2974557"/>
            <a:chOff x="558296" y="2260383"/>
            <a:chExt cx="8782050" cy="2974557"/>
          </a:xfrm>
        </p:grpSpPr>
        <p:sp>
          <p:nvSpPr>
            <p:cNvPr id="1553" name="Google Shape;1553;p74"/>
            <p:cNvSpPr/>
            <p:nvPr/>
          </p:nvSpPr>
          <p:spPr>
            <a:xfrm>
              <a:off x="558296" y="2260383"/>
              <a:ext cx="8782050" cy="29745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54" name="Google Shape;1554;p74"/>
            <p:cNvPicPr preferRelativeResize="0"/>
            <p:nvPr/>
          </p:nvPicPr>
          <p:blipFill rotWithShape="1">
            <a:blip r:embed="rId3">
              <a:alphaModFix/>
            </a:blip>
            <a:srcRect b="0" l="1070" r="4842" t="0"/>
            <a:stretch/>
          </p:blipFill>
          <p:spPr>
            <a:xfrm>
              <a:off x="685800" y="2354005"/>
              <a:ext cx="8654546" cy="2803187"/>
            </a:xfrm>
            <a:prstGeom prst="rect">
              <a:avLst/>
            </a:prstGeom>
            <a:solidFill>
              <a:srgbClr val="F7F7F7"/>
            </a:solid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grpSp>
        <p:nvGrpSpPr>
          <p:cNvPr id="1560" name="Google Shape;1560;p75"/>
          <p:cNvGrpSpPr/>
          <p:nvPr/>
        </p:nvGrpSpPr>
        <p:grpSpPr>
          <a:xfrm>
            <a:off x="559817" y="1484784"/>
            <a:ext cx="8783192" cy="200055"/>
            <a:chOff x="559817" y="2136914"/>
            <a:chExt cx="8783192" cy="200055"/>
          </a:xfrm>
        </p:grpSpPr>
        <p:sp>
          <p:nvSpPr>
            <p:cNvPr id="1561" name="Google Shape;1561;p7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62" name="Google Shape;1562;p7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Cắt từ (Stemming):</a:t>
              </a:r>
              <a:endParaRPr/>
            </a:p>
          </p:txBody>
        </p:sp>
      </p:grpSp>
      <p:grpSp>
        <p:nvGrpSpPr>
          <p:cNvPr id="1563" name="Google Shape;1563;p75"/>
          <p:cNvGrpSpPr/>
          <p:nvPr/>
        </p:nvGrpSpPr>
        <p:grpSpPr>
          <a:xfrm>
            <a:off x="558296" y="1844825"/>
            <a:ext cx="8782050" cy="2952328"/>
            <a:chOff x="558296" y="1844825"/>
            <a:chExt cx="8782050" cy="2952328"/>
          </a:xfrm>
        </p:grpSpPr>
        <p:sp>
          <p:nvSpPr>
            <p:cNvPr id="1564" name="Google Shape;1564;p75"/>
            <p:cNvSpPr/>
            <p:nvPr/>
          </p:nvSpPr>
          <p:spPr>
            <a:xfrm>
              <a:off x="558296" y="1844825"/>
              <a:ext cx="8782050" cy="29523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65" name="Google Shape;1565;p75"/>
            <p:cNvPicPr preferRelativeResize="0"/>
            <p:nvPr/>
          </p:nvPicPr>
          <p:blipFill rotWithShape="1">
            <a:blip r:embed="rId3">
              <a:alphaModFix/>
            </a:blip>
            <a:srcRect b="0" l="0" r="3061" t="0"/>
            <a:stretch/>
          </p:blipFill>
          <p:spPr>
            <a:xfrm>
              <a:off x="590262" y="1935908"/>
              <a:ext cx="8736618" cy="2717227"/>
            </a:xfrm>
            <a:prstGeom prst="rect">
              <a:avLst/>
            </a:prstGeom>
            <a:solidFill>
              <a:srgbClr val="F7F7F7"/>
            </a:solidFill>
            <a:ln>
              <a:noFill/>
            </a:ln>
          </p:spPr>
        </p:pic>
      </p:grpSp>
      <p:grpSp>
        <p:nvGrpSpPr>
          <p:cNvPr id="1566" name="Google Shape;1566;p75"/>
          <p:cNvGrpSpPr/>
          <p:nvPr/>
        </p:nvGrpSpPr>
        <p:grpSpPr>
          <a:xfrm>
            <a:off x="450000" y="450000"/>
            <a:ext cx="9018000" cy="276999"/>
            <a:chOff x="450000" y="450000"/>
            <a:chExt cx="9018000" cy="276999"/>
          </a:xfrm>
        </p:grpSpPr>
        <p:sp>
          <p:nvSpPr>
            <p:cNvPr id="1567" name="Google Shape;1567;p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Rút gọn từ và cắt từ</a:t>
              </a:r>
              <a:endParaRPr sz="1800">
                <a:solidFill>
                  <a:schemeClr val="lt1"/>
                </a:solidFill>
                <a:latin typeface="Arial"/>
                <a:ea typeface="Arial"/>
                <a:cs typeface="Arial"/>
                <a:sym typeface="Arial"/>
              </a:endParaRPr>
            </a:p>
          </p:txBody>
        </p:sp>
        <p:sp>
          <p:nvSpPr>
            <p:cNvPr id="1568" name="Google Shape;1568;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grpSp>
        <p:nvGrpSpPr>
          <p:cNvPr id="1574" name="Google Shape;1574;p76"/>
          <p:cNvGrpSpPr/>
          <p:nvPr/>
        </p:nvGrpSpPr>
        <p:grpSpPr>
          <a:xfrm>
            <a:off x="559817" y="1484784"/>
            <a:ext cx="8783192" cy="200055"/>
            <a:chOff x="559817" y="2136914"/>
            <a:chExt cx="8783192" cy="200055"/>
          </a:xfrm>
        </p:grpSpPr>
        <p:sp>
          <p:nvSpPr>
            <p:cNvPr id="1575" name="Google Shape;1575;p7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76" name="Google Shape;1576;p7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Cắt từ (Stemming):</a:t>
              </a:r>
              <a:endParaRPr/>
            </a:p>
          </p:txBody>
        </p:sp>
      </p:grpSp>
      <p:grpSp>
        <p:nvGrpSpPr>
          <p:cNvPr id="1577" name="Google Shape;1577;p76"/>
          <p:cNvGrpSpPr/>
          <p:nvPr/>
        </p:nvGrpSpPr>
        <p:grpSpPr>
          <a:xfrm>
            <a:off x="450000" y="450000"/>
            <a:ext cx="9018000" cy="276999"/>
            <a:chOff x="450000" y="450000"/>
            <a:chExt cx="9018000" cy="276999"/>
          </a:xfrm>
        </p:grpSpPr>
        <p:sp>
          <p:nvSpPr>
            <p:cNvPr id="1578" name="Google Shape;1578;p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Rút gọn từ và cắt từ</a:t>
              </a:r>
              <a:endParaRPr sz="1800">
                <a:solidFill>
                  <a:schemeClr val="lt1"/>
                </a:solidFill>
                <a:latin typeface="Arial"/>
                <a:ea typeface="Arial"/>
                <a:cs typeface="Arial"/>
                <a:sym typeface="Arial"/>
              </a:endParaRPr>
            </a:p>
          </p:txBody>
        </p:sp>
        <p:sp>
          <p:nvSpPr>
            <p:cNvPr id="1579" name="Google Shape;1579;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580" name="Google Shape;1580;p76"/>
          <p:cNvGrpSpPr/>
          <p:nvPr/>
        </p:nvGrpSpPr>
        <p:grpSpPr>
          <a:xfrm>
            <a:off x="558296" y="1844824"/>
            <a:ext cx="8782050" cy="3891607"/>
            <a:chOff x="558296" y="1844824"/>
            <a:chExt cx="8782050" cy="3891607"/>
          </a:xfrm>
        </p:grpSpPr>
        <p:grpSp>
          <p:nvGrpSpPr>
            <p:cNvPr id="1581" name="Google Shape;1581;p76"/>
            <p:cNvGrpSpPr/>
            <p:nvPr/>
          </p:nvGrpSpPr>
          <p:grpSpPr>
            <a:xfrm>
              <a:off x="558296" y="1844824"/>
              <a:ext cx="8782050" cy="3891607"/>
              <a:chOff x="558296" y="1844824"/>
              <a:chExt cx="8782050" cy="3891607"/>
            </a:xfrm>
          </p:grpSpPr>
          <p:sp>
            <p:nvSpPr>
              <p:cNvPr id="1582" name="Google Shape;1582;p76"/>
              <p:cNvSpPr/>
              <p:nvPr/>
            </p:nvSpPr>
            <p:spPr>
              <a:xfrm>
                <a:off x="558296" y="1844824"/>
                <a:ext cx="8782050" cy="38916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583" name="Google Shape;1583;p76"/>
              <p:cNvGrpSpPr/>
              <p:nvPr/>
            </p:nvGrpSpPr>
            <p:grpSpPr>
              <a:xfrm>
                <a:off x="678655" y="1956139"/>
                <a:ext cx="8643887" cy="3705109"/>
                <a:chOff x="800100" y="2006146"/>
                <a:chExt cx="8399784" cy="3600477"/>
              </a:xfrm>
            </p:grpSpPr>
            <p:pic>
              <p:nvPicPr>
                <p:cNvPr id="1584" name="Google Shape;1584;p76"/>
                <p:cNvPicPr preferRelativeResize="0"/>
                <p:nvPr/>
              </p:nvPicPr>
              <p:blipFill rotWithShape="1">
                <a:blip r:embed="rId3">
                  <a:alphaModFix/>
                </a:blip>
                <a:srcRect b="0" l="1005" r="4842" t="0"/>
                <a:stretch/>
              </p:blipFill>
              <p:spPr>
                <a:xfrm>
                  <a:off x="800100" y="2006146"/>
                  <a:ext cx="8399784" cy="3600477"/>
                </a:xfrm>
                <a:prstGeom prst="rect">
                  <a:avLst/>
                </a:prstGeom>
                <a:solidFill>
                  <a:srgbClr val="F7F7F7"/>
                </a:solidFill>
                <a:ln>
                  <a:noFill/>
                </a:ln>
              </p:spPr>
            </p:pic>
            <p:sp>
              <p:nvSpPr>
                <p:cNvPr id="1585" name="Google Shape;1585;p76"/>
                <p:cNvSpPr txBox="1"/>
                <p:nvPr/>
              </p:nvSpPr>
              <p:spPr>
                <a:xfrm>
                  <a:off x="1454369" y="2138680"/>
                  <a:ext cx="3762791" cy="147320"/>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00">
                      <a:solidFill>
                        <a:srgbClr val="4A8C9A"/>
                      </a:solidFill>
                      <a:latin typeface="Arial"/>
                      <a:ea typeface="Arial"/>
                      <a:cs typeface="Arial"/>
                      <a:sym typeface="Arial"/>
                    </a:rPr>
                    <a:t>#Stemmization of porter algorithm has rules as below.</a:t>
                  </a:r>
                  <a:endParaRPr i="1" sz="1100">
                    <a:solidFill>
                      <a:srgbClr val="4A8C9A"/>
                    </a:solidFill>
                    <a:latin typeface="Arial"/>
                    <a:ea typeface="Arial"/>
                    <a:cs typeface="Arial"/>
                    <a:sym typeface="Arial"/>
                  </a:endParaRPr>
                </a:p>
              </p:txBody>
            </p:sp>
          </p:grpSp>
        </p:grpSp>
        <p:sp>
          <p:nvSpPr>
            <p:cNvPr id="1586" name="Google Shape;1586;p76"/>
            <p:cNvSpPr txBox="1"/>
            <p:nvPr/>
          </p:nvSpPr>
          <p:spPr>
            <a:xfrm>
              <a:off x="1852732" y="2397303"/>
              <a:ext cx="487764" cy="126073"/>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00">
                  <a:solidFill>
                    <a:srgbClr val="4A8C9A"/>
                  </a:solidFill>
                  <a:latin typeface="Arial"/>
                  <a:ea typeface="Arial"/>
                  <a:cs typeface="Arial"/>
                  <a:sym typeface="Arial"/>
                </a:rPr>
                <a:t>Delete</a:t>
              </a:r>
              <a:endParaRPr i="1" sz="1100">
                <a:solidFill>
                  <a:srgbClr val="4A8C9A"/>
                </a:solidFill>
                <a:latin typeface="Arial"/>
                <a:ea typeface="Arial"/>
                <a:cs typeface="Arial"/>
                <a:sym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77"/>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Tiền xử lý văn bản</a:t>
            </a:r>
            <a:endParaRPr sz="3200">
              <a:solidFill>
                <a:srgbClr val="000000"/>
              </a:solidFill>
              <a:latin typeface="Arial"/>
              <a:ea typeface="Arial"/>
              <a:cs typeface="Arial"/>
              <a:sym typeface="Arial"/>
            </a:endParaRPr>
          </a:p>
        </p:txBody>
      </p:sp>
      <p:sp>
        <p:nvSpPr>
          <p:cNvPr id="1593" name="Google Shape;1593;p7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1594" name="Google Shape;1594;p77"/>
          <p:cNvGrpSpPr/>
          <p:nvPr/>
        </p:nvGrpSpPr>
        <p:grpSpPr>
          <a:xfrm>
            <a:off x="1051307" y="3923538"/>
            <a:ext cx="7428498" cy="1567171"/>
            <a:chOff x="1051307" y="3923538"/>
            <a:chExt cx="7428498" cy="1567171"/>
          </a:xfrm>
        </p:grpSpPr>
        <p:sp>
          <p:nvSpPr>
            <p:cNvPr id="1595" name="Google Shape;1595;p77"/>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Token hóa</a:t>
              </a:r>
              <a:endParaRPr sz="1799">
                <a:solidFill>
                  <a:srgbClr val="A5A5A5"/>
                </a:solidFill>
                <a:latin typeface="Arial"/>
                <a:ea typeface="Arial"/>
                <a:cs typeface="Arial"/>
                <a:sym typeface="Arial"/>
              </a:endParaRPr>
            </a:p>
          </p:txBody>
        </p:sp>
        <p:sp>
          <p:nvSpPr>
            <p:cNvPr id="1596" name="Google Shape;1596;p77"/>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597" name="Google Shape;1597;p77"/>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Từ dừng</a:t>
              </a:r>
              <a:endParaRPr sz="1799">
                <a:solidFill>
                  <a:srgbClr val="A5A5A5"/>
                </a:solidFill>
                <a:latin typeface="Arial"/>
                <a:ea typeface="Arial"/>
                <a:cs typeface="Arial"/>
                <a:sym typeface="Arial"/>
              </a:endParaRPr>
            </a:p>
          </p:txBody>
        </p:sp>
        <p:sp>
          <p:nvSpPr>
            <p:cNvPr id="1598" name="Google Shape;1598;p77"/>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1599" name="Google Shape;1599;p77"/>
            <p:cNvGrpSpPr/>
            <p:nvPr/>
          </p:nvGrpSpPr>
          <p:grpSpPr>
            <a:xfrm>
              <a:off x="1051307" y="4782930"/>
              <a:ext cx="7428498" cy="278064"/>
              <a:chOff x="571500" y="5165783"/>
              <a:chExt cx="7430880" cy="278153"/>
            </a:xfrm>
          </p:grpSpPr>
          <p:sp>
            <p:nvSpPr>
              <p:cNvPr id="1600" name="Google Shape;1600;p77"/>
              <p:cNvSpPr/>
              <p:nvPr/>
            </p:nvSpPr>
            <p:spPr>
              <a:xfrm>
                <a:off x="754380" y="5166976"/>
                <a:ext cx="724800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Rút gọn từ và cắt từ</a:t>
                </a:r>
                <a:endParaRPr sz="1799">
                  <a:solidFill>
                    <a:srgbClr val="A5A5A5"/>
                  </a:solidFill>
                  <a:latin typeface="Arial"/>
                  <a:ea typeface="Arial"/>
                  <a:cs typeface="Arial"/>
                  <a:sym typeface="Arial"/>
                </a:endParaRPr>
              </a:p>
            </p:txBody>
          </p:sp>
          <p:sp>
            <p:nvSpPr>
              <p:cNvPr id="1601" name="Google Shape;1601;p7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602" name="Google Shape;1602;p77"/>
            <p:cNvGrpSpPr/>
            <p:nvPr/>
          </p:nvGrpSpPr>
          <p:grpSpPr>
            <a:xfrm>
              <a:off x="1051307" y="5212626"/>
              <a:ext cx="5700472" cy="278083"/>
              <a:chOff x="571500" y="5165783"/>
              <a:chExt cx="5702300" cy="278172"/>
            </a:xfrm>
          </p:grpSpPr>
          <p:sp>
            <p:nvSpPr>
              <p:cNvPr id="1603" name="Google Shape;1603;p77"/>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2.4. Gán nhãn POS</a:t>
                </a:r>
                <a:endParaRPr/>
              </a:p>
            </p:txBody>
          </p:sp>
          <p:sp>
            <p:nvSpPr>
              <p:cNvPr id="1604" name="Google Shape;1604;p77"/>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605" name="Google Shape;1605;p77"/>
            <p:cNvGrpSpPr/>
            <p:nvPr/>
          </p:nvGrpSpPr>
          <p:grpSpPr>
            <a:xfrm>
              <a:off x="4891470" y="3926886"/>
              <a:ext cx="3588334" cy="278064"/>
              <a:chOff x="1771387" y="5614533"/>
              <a:chExt cx="3588334" cy="278064"/>
            </a:xfrm>
          </p:grpSpPr>
          <p:sp>
            <p:nvSpPr>
              <p:cNvPr id="1606" name="Google Shape;1606;p77"/>
              <p:cNvSpPr/>
              <p:nvPr/>
            </p:nvSpPr>
            <p:spPr>
              <a:xfrm>
                <a:off x="1954208" y="5615726"/>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2.6. Padding</a:t>
                </a:r>
                <a:endParaRPr/>
              </a:p>
            </p:txBody>
          </p:sp>
          <p:sp>
            <p:nvSpPr>
              <p:cNvPr id="1607" name="Google Shape;1607;p77"/>
              <p:cNvSpPr/>
              <p:nvPr/>
            </p:nvSpPr>
            <p:spPr>
              <a:xfrm>
                <a:off x="1771387" y="56145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608" name="Google Shape;1608;p77"/>
            <p:cNvGrpSpPr/>
            <p:nvPr/>
          </p:nvGrpSpPr>
          <p:grpSpPr>
            <a:xfrm>
              <a:off x="4891470" y="4353235"/>
              <a:ext cx="3408394" cy="278083"/>
              <a:chOff x="4891470" y="3922365"/>
              <a:chExt cx="3408394" cy="278083"/>
            </a:xfrm>
          </p:grpSpPr>
          <p:sp>
            <p:nvSpPr>
              <p:cNvPr id="1609" name="Google Shape;1609;p77"/>
              <p:cNvSpPr/>
              <p:nvPr/>
            </p:nvSpPr>
            <p:spPr>
              <a:xfrm>
                <a:off x="5074291" y="3923538"/>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2.7. Mã hóa one-hot </a:t>
                </a:r>
                <a:endParaRPr/>
              </a:p>
            </p:txBody>
          </p:sp>
          <p:sp>
            <p:nvSpPr>
              <p:cNvPr id="1610" name="Google Shape;1610;p77"/>
              <p:cNvSpPr/>
              <p:nvPr/>
            </p:nvSpPr>
            <p:spPr>
              <a:xfrm>
                <a:off x="4891470" y="3922365"/>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
        <p:nvSpPr>
          <p:cNvPr id="1611" name="Google Shape;1611;p77"/>
          <p:cNvSpPr/>
          <p:nvPr/>
        </p:nvSpPr>
        <p:spPr>
          <a:xfrm>
            <a:off x="1234128" y="5650770"/>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Mã hóa số nguyên</a:t>
            </a:r>
            <a:endParaRPr sz="1799">
              <a:solidFill>
                <a:srgbClr val="A5A5A5"/>
              </a:solidFill>
              <a:latin typeface="Arial"/>
              <a:ea typeface="Arial"/>
              <a:cs typeface="Arial"/>
              <a:sym typeface="Arial"/>
            </a:endParaRPr>
          </a:p>
        </p:txBody>
      </p:sp>
      <p:sp>
        <p:nvSpPr>
          <p:cNvPr id="1612" name="Google Shape;1612;p77"/>
          <p:cNvSpPr/>
          <p:nvPr/>
        </p:nvSpPr>
        <p:spPr>
          <a:xfrm>
            <a:off x="1051307" y="564957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graphicFrame>
        <p:nvGraphicFramePr>
          <p:cNvPr id="1618" name="Google Shape;1618;p78"/>
          <p:cNvGraphicFramePr/>
          <p:nvPr/>
        </p:nvGraphicFramePr>
        <p:xfrm>
          <a:off x="703263" y="2260390"/>
          <a:ext cx="3000000" cy="3000000"/>
        </p:xfrm>
        <a:graphic>
          <a:graphicData uri="http://schemas.openxmlformats.org/drawingml/2006/table">
            <a:tbl>
              <a:tblPr>
                <a:noFill/>
                <a:tableStyleId>{BF46C823-5611-4BB8-9758-AB5EA331B79A}</a:tableStyleId>
              </a:tblPr>
              <a:tblGrid>
                <a:gridCol w="1836725"/>
                <a:gridCol w="4876800"/>
                <a:gridCol w="1927225"/>
              </a:tblGrid>
              <a:tr h="227225">
                <a:tc>
                  <a:txBody>
                    <a:bodyPr/>
                    <a:lstStyle/>
                    <a:p>
                      <a:pPr indent="0" lvl="0" marL="0" marR="0" rtl="0" algn="ctr">
                        <a:spcBef>
                          <a:spcPts val="0"/>
                        </a:spcBef>
                        <a:spcAft>
                          <a:spcPts val="0"/>
                        </a:spcAft>
                        <a:buNone/>
                      </a:pPr>
                      <a:r>
                        <a:rPr b="0" lang="en-US" sz="1200" u="none" cap="none" strike="noStrike">
                          <a:solidFill>
                            <a:schemeClr val="dk1"/>
                          </a:solidFill>
                          <a:latin typeface="Arial"/>
                          <a:ea typeface="Arial"/>
                          <a:cs typeface="Arial"/>
                          <a:sym typeface="Arial"/>
                        </a:rPr>
                        <a:t>Bộ nhãn</a:t>
                      </a:r>
                      <a:endParaRPr b="0" sz="1200" u="none" cap="none" strike="noStrike">
                        <a:solidFill>
                          <a:schemeClr val="dk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chemeClr val="dk1"/>
                          </a:solidFill>
                          <a:latin typeface="Arial"/>
                          <a:ea typeface="Arial"/>
                          <a:cs typeface="Arial"/>
                          <a:sym typeface="Arial"/>
                        </a:rPr>
                        <a:t>Mô tả</a:t>
                      </a:r>
                      <a:endParaRPr b="0" sz="1200" u="none" cap="none" strike="noStrike">
                        <a:solidFill>
                          <a:schemeClr val="dk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chemeClr val="dk1"/>
                          </a:solidFill>
                          <a:latin typeface="Arial"/>
                          <a:ea typeface="Arial"/>
                          <a:cs typeface="Arial"/>
                          <a:sym typeface="Arial"/>
                        </a:rPr>
                        <a:t>Ví dụ</a:t>
                      </a:r>
                      <a:endParaRPr b="0" sz="1200" u="none" cap="none" strike="noStrike">
                        <a:solidFill>
                          <a:schemeClr val="dk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CC</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Liên từ kết hợp</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sz="1200" u="none" cap="none" strike="noStrike">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CD</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Đơn vị chủ yếu</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sz="1200" u="none" cap="none" strike="noStrike">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DT</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Định thức</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sz="1200" u="none" cap="none" strike="noStrike">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EX</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Hiện sinh ‘there’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there is</a:t>
                      </a:r>
                      <a:endParaRPr b="0" sz="1200" u="none" cap="none" strike="noStrike">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FW</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Từ nước ngoài</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sz="1200" u="none" cap="none" strike="noStrike">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IN</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Giới từ/liên từ phụ thuộc</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sz="1200" u="none" cap="none" strike="noStrike">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JJ</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Tính từ</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Big</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JJR</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Tính từ, so sánh</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Bigger</a:t>
                      </a:r>
                      <a:endParaRPr b="0" sz="1200" u="none" cap="none" strike="noStrike">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JJS</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Tính từ, so sánh nhất</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Biggest</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LS</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Danh sách đánh dấu</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1)</a:t>
                      </a:r>
                      <a:endParaRPr b="0" sz="1200" u="none" cap="none" strike="noStrike">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MD</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Phương thức</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could, will</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NN</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Danh từ, số ít</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Desk</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NNS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Danh từ, số nhiều</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193EB0"/>
                          </a:solidFill>
                          <a:latin typeface="Arial"/>
                          <a:ea typeface="Arial"/>
                          <a:cs typeface="Arial"/>
                          <a:sym typeface="Arial"/>
                        </a:rPr>
                        <a:t>Desks</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NNP</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Danh từ riêng, số ít</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193EB0"/>
                          </a:solidFill>
                          <a:latin typeface="Arial"/>
                          <a:ea typeface="Arial"/>
                          <a:cs typeface="Arial"/>
                          <a:sym typeface="Arial"/>
                        </a:rPr>
                        <a:t>Harrison</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NNPS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Danh từ riêng, số nhiều</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193EB0"/>
                          </a:solidFill>
                          <a:latin typeface="Arial"/>
                          <a:ea typeface="Arial"/>
                          <a:cs typeface="Arial"/>
                          <a:sym typeface="Arial"/>
                        </a:rPr>
                        <a:t>Americans</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PDT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Định trước</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‘all’ the kids</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16325">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POS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Kết thúc sở hữu</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193EB0"/>
                          </a:solidFill>
                          <a:latin typeface="Arial"/>
                          <a:ea typeface="Arial"/>
                          <a:cs typeface="Arial"/>
                          <a:sym typeface="Arial"/>
                        </a:rPr>
                        <a:t>parent's</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grpSp>
        <p:nvGrpSpPr>
          <p:cNvPr id="1619" name="Google Shape;1619;p78"/>
          <p:cNvGrpSpPr/>
          <p:nvPr/>
        </p:nvGrpSpPr>
        <p:grpSpPr>
          <a:xfrm>
            <a:off x="450000" y="450000"/>
            <a:ext cx="9018000" cy="276999"/>
            <a:chOff x="450000" y="450000"/>
            <a:chExt cx="9018000" cy="276999"/>
          </a:xfrm>
        </p:grpSpPr>
        <p:sp>
          <p:nvSpPr>
            <p:cNvPr id="1620" name="Google Shape;1620;p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Gán nhãn POS</a:t>
              </a:r>
              <a:endParaRPr/>
            </a:p>
          </p:txBody>
        </p:sp>
        <p:sp>
          <p:nvSpPr>
            <p:cNvPr id="1621" name="Google Shape;1621;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
        <p:nvSpPr>
          <p:cNvPr id="1622" name="Google Shape;1622;p7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Gán nhãn POS</a:t>
            </a:r>
            <a:endParaRPr/>
          </a:p>
        </p:txBody>
      </p:sp>
      <p:grpSp>
        <p:nvGrpSpPr>
          <p:cNvPr id="1623" name="Google Shape;1623;p78"/>
          <p:cNvGrpSpPr/>
          <p:nvPr/>
        </p:nvGrpSpPr>
        <p:grpSpPr>
          <a:xfrm>
            <a:off x="559817" y="1902381"/>
            <a:ext cx="8783192" cy="200055"/>
            <a:chOff x="559817" y="2136914"/>
            <a:chExt cx="8783192" cy="200055"/>
          </a:xfrm>
        </p:grpSpPr>
        <p:sp>
          <p:nvSpPr>
            <p:cNvPr id="1624" name="Google Shape;1624;p7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25" name="Google Shape;1625;p7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Bộ nhãn Part of Speech (POS) bằng tiếng Anh:</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graphicFrame>
        <p:nvGraphicFramePr>
          <p:cNvPr id="1631" name="Google Shape;1631;p79"/>
          <p:cNvGraphicFramePr/>
          <p:nvPr/>
        </p:nvGraphicFramePr>
        <p:xfrm>
          <a:off x="703263" y="1844824"/>
          <a:ext cx="3000000" cy="3000000"/>
        </p:xfrm>
        <a:graphic>
          <a:graphicData uri="http://schemas.openxmlformats.org/drawingml/2006/table">
            <a:tbl>
              <a:tblPr>
                <a:noFill/>
                <a:tableStyleId>{BF46C823-5611-4BB8-9758-AB5EA331B79A}</a:tableStyleId>
              </a:tblPr>
              <a:tblGrid>
                <a:gridCol w="1836725"/>
                <a:gridCol w="4876800"/>
                <a:gridCol w="1927225"/>
              </a:tblGrid>
              <a:tr h="224775">
                <a:tc>
                  <a:txBody>
                    <a:bodyPr/>
                    <a:lstStyle/>
                    <a:p>
                      <a:pPr indent="0" lvl="0" marL="0" marR="0" rtl="0" algn="ctr">
                        <a:spcBef>
                          <a:spcPts val="0"/>
                        </a:spcBef>
                        <a:spcAft>
                          <a:spcPts val="0"/>
                        </a:spcAft>
                        <a:buNone/>
                      </a:pPr>
                      <a:r>
                        <a:rPr b="0" lang="en-US" sz="1200" u="none" cap="none" strike="noStrike">
                          <a:solidFill>
                            <a:schemeClr val="dk1"/>
                          </a:solidFill>
                          <a:latin typeface="Arial"/>
                          <a:ea typeface="Arial"/>
                          <a:cs typeface="Arial"/>
                          <a:sym typeface="Arial"/>
                        </a:rPr>
                        <a:t>Bộ nhãn</a:t>
                      </a:r>
                      <a:endParaRPr b="0" sz="1200" u="none" cap="none" strike="noStrike">
                        <a:solidFill>
                          <a:schemeClr val="dk1"/>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chemeClr val="dk1"/>
                          </a:solidFill>
                          <a:latin typeface="Arial"/>
                          <a:ea typeface="Arial"/>
                          <a:cs typeface="Arial"/>
                          <a:sym typeface="Arial"/>
                        </a:rPr>
                        <a:t>Mô tả</a:t>
                      </a:r>
                      <a:endParaRPr b="0" sz="1200" u="none" cap="none" strike="noStrike">
                        <a:solidFill>
                          <a:schemeClr val="dk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chemeClr val="dk1"/>
                          </a:solidFill>
                          <a:latin typeface="Arial"/>
                          <a:ea typeface="Arial"/>
                          <a:cs typeface="Arial"/>
                          <a:sym typeface="Arial"/>
                        </a:rPr>
                        <a:t>Ví dụ</a:t>
                      </a:r>
                      <a:endParaRPr b="0" sz="1200" u="none" cap="none" strike="noStrike">
                        <a:solidFill>
                          <a:schemeClr val="dk1"/>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PRP</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Đại từ nhân xưng</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I, he, she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PRP$</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Đại từ sở hữu</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my, his, hers</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RB</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Trạng từ</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very, silently</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RBR</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Trạng ngữ, so sánh</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better</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RBS</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Trạng từ, so sánh nhất</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best</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RP</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Tiểu từ</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give up</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TO</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Đến</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go 'to' the store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UH</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Thán từ</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193EB0"/>
                          </a:solidFill>
                          <a:latin typeface="Arial"/>
                          <a:ea typeface="Arial"/>
                          <a:cs typeface="Arial"/>
                          <a:sym typeface="Arial"/>
                        </a:rPr>
                        <a:t>errrrrrrrm</a:t>
                      </a:r>
                      <a:endParaRPr b="0" sz="1200" u="none" cap="none" strike="noStrike">
                        <a:solidFill>
                          <a:srgbClr val="193EB0"/>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VB</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Động từ, hình thức cơ sở</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take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VBD</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Động từ, thì quá khứ</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took</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spcBef>
                          <a:spcPts val="0"/>
                        </a:spcBef>
                        <a:spcAft>
                          <a:spcPts val="0"/>
                        </a:spcAft>
                        <a:buNone/>
                      </a:pPr>
                      <a:r>
                        <a:rPr b="0" lang="en-US" sz="1200" u="none" cap="none" strike="noStrike">
                          <a:solidFill>
                            <a:srgbClr val="FF0000"/>
                          </a:solidFill>
                          <a:latin typeface="Arial"/>
                          <a:ea typeface="Arial"/>
                          <a:cs typeface="Arial"/>
                          <a:sym typeface="Arial"/>
                        </a:rPr>
                        <a:t>VBG</a:t>
                      </a:r>
                      <a:endParaRPr b="0" sz="1200" u="none" cap="none" strike="noStrike">
                        <a:solidFill>
                          <a:srgbClr val="FF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Động từ, danh động từ/hiện tại phân từ</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taking</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VBN</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Động từ, quá khứ phân từ</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taken</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VBP</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Động từ, số ít. Hiện tại, không phải 3d</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take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VBZ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Động từ, ngôi thứ 3 số ít. Hiện tại</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takes</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WDT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Wh-xác định</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which</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WP</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Wh-đại từ</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who, what</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WP$</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wh-đại từ sở hữu</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193EB0"/>
                        </a:buClr>
                        <a:buSzPts val="1200"/>
                        <a:buFont typeface="Arial"/>
                        <a:buNone/>
                      </a:pPr>
                      <a:r>
                        <a:rPr b="0" lang="en-US" sz="1200" u="none" cap="none" strike="noStrike">
                          <a:solidFill>
                            <a:srgbClr val="193EB0"/>
                          </a:solidFill>
                          <a:latin typeface="Arial"/>
                          <a:ea typeface="Arial"/>
                          <a:cs typeface="Arial"/>
                          <a:sym typeface="Arial"/>
                        </a:rPr>
                        <a:t>whose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223550">
                <a:tc>
                  <a:txBody>
                    <a:bodyPr/>
                    <a:lstStyle/>
                    <a:p>
                      <a:pPr indent="0" lvl="0" marL="0" marR="0" rtl="0" algn="ctr">
                        <a:lnSpc>
                          <a:spcPct val="100000"/>
                        </a:lnSpc>
                        <a:spcBef>
                          <a:spcPts val="0"/>
                        </a:spcBef>
                        <a:spcAft>
                          <a:spcPts val="0"/>
                        </a:spcAft>
                        <a:buNone/>
                      </a:pPr>
                      <a:r>
                        <a:rPr b="0" lang="en-US" sz="1200" u="none" cap="none" strike="noStrike">
                          <a:solidFill>
                            <a:srgbClr val="FF0000"/>
                          </a:solidFill>
                          <a:latin typeface="Arial"/>
                          <a:ea typeface="Arial"/>
                          <a:cs typeface="Arial"/>
                          <a:sym typeface="Arial"/>
                        </a:rPr>
                        <a:t>WRB</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wh-trạng từ</a:t>
                      </a:r>
                      <a:endParaRPr b="0" sz="12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193EB0"/>
                          </a:solidFill>
                          <a:latin typeface="Arial"/>
                          <a:ea typeface="Arial"/>
                          <a:cs typeface="Arial"/>
                          <a:sym typeface="Arial"/>
                        </a:rPr>
                        <a:t>where, when</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grpSp>
        <p:nvGrpSpPr>
          <p:cNvPr id="1632" name="Google Shape;1632;p79"/>
          <p:cNvGrpSpPr/>
          <p:nvPr/>
        </p:nvGrpSpPr>
        <p:grpSpPr>
          <a:xfrm>
            <a:off x="559817" y="1484784"/>
            <a:ext cx="8783192" cy="200055"/>
            <a:chOff x="559817" y="2136914"/>
            <a:chExt cx="8783192" cy="200055"/>
          </a:xfrm>
        </p:grpSpPr>
        <p:sp>
          <p:nvSpPr>
            <p:cNvPr id="1633" name="Google Shape;1633;p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34" name="Google Shape;1634;p7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Bộ nhãn Part of Speech (POS) bằng tiếng Anh:</a:t>
              </a:r>
              <a:endParaRPr/>
            </a:p>
          </p:txBody>
        </p:sp>
      </p:grpSp>
      <p:grpSp>
        <p:nvGrpSpPr>
          <p:cNvPr id="1635" name="Google Shape;1635;p79"/>
          <p:cNvGrpSpPr/>
          <p:nvPr/>
        </p:nvGrpSpPr>
        <p:grpSpPr>
          <a:xfrm>
            <a:off x="450000" y="450000"/>
            <a:ext cx="9018000" cy="276999"/>
            <a:chOff x="450000" y="450000"/>
            <a:chExt cx="9018000" cy="276999"/>
          </a:xfrm>
        </p:grpSpPr>
        <p:sp>
          <p:nvSpPr>
            <p:cNvPr id="1636" name="Google Shape;1636;p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Gán nhãn POS</a:t>
              </a:r>
              <a:endParaRPr/>
            </a:p>
          </p:txBody>
        </p:sp>
        <p:sp>
          <p:nvSpPr>
            <p:cNvPr id="1637" name="Google Shape;1637;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8"/>
          <p:cNvGrpSpPr/>
          <p:nvPr/>
        </p:nvGrpSpPr>
        <p:grpSpPr>
          <a:xfrm>
            <a:off x="450000" y="450000"/>
            <a:ext cx="9018000" cy="276999"/>
            <a:chOff x="450000" y="450000"/>
            <a:chExt cx="9018000" cy="276999"/>
          </a:xfrm>
        </p:grpSpPr>
        <p:sp>
          <p:nvSpPr>
            <p:cNvPr id="279" name="Google Shape;279;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280" name="Google Shape;280;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81" name="Google Shape;281;p8"/>
          <p:cNvGrpSpPr/>
          <p:nvPr/>
        </p:nvGrpSpPr>
        <p:grpSpPr>
          <a:xfrm>
            <a:off x="559817" y="1484784"/>
            <a:ext cx="8783192" cy="200055"/>
            <a:chOff x="559817" y="2136914"/>
            <a:chExt cx="8783192" cy="200055"/>
          </a:xfrm>
        </p:grpSpPr>
        <p:sp>
          <p:nvSpPr>
            <p:cNvPr id="282" name="Google Shape;282;p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83" name="Google Shape;283;p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Khai thác văn bản so với khai thác dữ liệu</a:t>
              </a:r>
              <a:endParaRPr sz="1300">
                <a:solidFill>
                  <a:srgbClr val="262626"/>
                </a:solidFill>
                <a:latin typeface="Arial"/>
                <a:ea typeface="Arial"/>
                <a:cs typeface="Arial"/>
                <a:sym typeface="Arial"/>
              </a:endParaRPr>
            </a:p>
          </p:txBody>
        </p:sp>
      </p:grpSp>
      <p:sp>
        <p:nvSpPr>
          <p:cNvPr id="284" name="Google Shape;284;p8"/>
          <p:cNvSpPr/>
          <p:nvPr/>
        </p:nvSpPr>
        <p:spPr>
          <a:xfrm>
            <a:off x="702940" y="179845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Khai thác dữ liệu trích xuất các mẫu hữu ích và có giá trị từ dữ liệu có cấu trúc.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Ngược lại, khai thác văn bản trích xuất các thực thể được đặt tên, các mẫu hoặc thông tin về các mối quan hệ từ-câu từ dữ liệu phi cấu trúc bao gồm ngôn ngữ tự nhiên</a:t>
            </a:r>
            <a:endParaRPr sz="1300">
              <a:solidFill>
                <a:srgbClr val="262626"/>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grpSp>
        <p:nvGrpSpPr>
          <p:cNvPr id="1643" name="Google Shape;1643;p80"/>
          <p:cNvGrpSpPr/>
          <p:nvPr/>
        </p:nvGrpSpPr>
        <p:grpSpPr>
          <a:xfrm>
            <a:off x="559817" y="1484784"/>
            <a:ext cx="8783192" cy="200055"/>
            <a:chOff x="559817" y="2136914"/>
            <a:chExt cx="8783192" cy="200055"/>
          </a:xfrm>
        </p:grpSpPr>
        <p:sp>
          <p:nvSpPr>
            <p:cNvPr id="1644" name="Google Shape;1644;p8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45" name="Google Shape;1645;p8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Bộ nhãn Part of Speech (POS) bằng tiếng Anh:</a:t>
              </a:r>
              <a:endParaRPr/>
            </a:p>
          </p:txBody>
        </p:sp>
      </p:grpSp>
      <p:grpSp>
        <p:nvGrpSpPr>
          <p:cNvPr id="1646" name="Google Shape;1646;p80"/>
          <p:cNvGrpSpPr/>
          <p:nvPr/>
        </p:nvGrpSpPr>
        <p:grpSpPr>
          <a:xfrm>
            <a:off x="558296" y="1844824"/>
            <a:ext cx="8782050" cy="4303215"/>
            <a:chOff x="558296" y="1844824"/>
            <a:chExt cx="8782050" cy="4303215"/>
          </a:xfrm>
        </p:grpSpPr>
        <p:sp>
          <p:nvSpPr>
            <p:cNvPr id="1647" name="Google Shape;1647;p80"/>
            <p:cNvSpPr/>
            <p:nvPr/>
          </p:nvSpPr>
          <p:spPr>
            <a:xfrm>
              <a:off x="558296" y="1844824"/>
              <a:ext cx="8782050" cy="43032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48" name="Google Shape;1648;p80"/>
            <p:cNvPicPr preferRelativeResize="0"/>
            <p:nvPr/>
          </p:nvPicPr>
          <p:blipFill rotWithShape="1">
            <a:blip r:embed="rId3">
              <a:alphaModFix/>
            </a:blip>
            <a:srcRect b="0" l="0" r="13211" t="0"/>
            <a:stretch/>
          </p:blipFill>
          <p:spPr>
            <a:xfrm>
              <a:off x="605026" y="1916832"/>
              <a:ext cx="8735320" cy="4157092"/>
            </a:xfrm>
            <a:prstGeom prst="rect">
              <a:avLst/>
            </a:prstGeom>
            <a:solidFill>
              <a:srgbClr val="F7F7F7"/>
            </a:solidFill>
            <a:ln>
              <a:noFill/>
            </a:ln>
          </p:spPr>
        </p:pic>
      </p:grpSp>
      <p:grpSp>
        <p:nvGrpSpPr>
          <p:cNvPr id="1649" name="Google Shape;1649;p80"/>
          <p:cNvGrpSpPr/>
          <p:nvPr/>
        </p:nvGrpSpPr>
        <p:grpSpPr>
          <a:xfrm>
            <a:off x="450000" y="450000"/>
            <a:ext cx="9018000" cy="276999"/>
            <a:chOff x="450000" y="450000"/>
            <a:chExt cx="9018000" cy="276999"/>
          </a:xfrm>
        </p:grpSpPr>
        <p:sp>
          <p:nvSpPr>
            <p:cNvPr id="1650" name="Google Shape;1650;p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Gán nhãn POS</a:t>
              </a:r>
              <a:endParaRPr/>
            </a:p>
          </p:txBody>
        </p:sp>
        <p:sp>
          <p:nvSpPr>
            <p:cNvPr id="1651" name="Google Shape;1651;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81"/>
          <p:cNvSpPr/>
          <p:nvPr/>
        </p:nvSpPr>
        <p:spPr>
          <a:xfrm>
            <a:off x="711201" y="2184768"/>
            <a:ext cx="8632824" cy="2785616"/>
          </a:xfrm>
          <a:prstGeom prst="rect">
            <a:avLst/>
          </a:prstGeom>
          <a:noFill/>
          <a:ln>
            <a:noFill/>
          </a:ln>
        </p:spPr>
        <p:txBody>
          <a:bodyPr anchorCtr="0" anchor="t" bIns="72000" lIns="0" spcFirstLastPara="1" rIns="144000" wrap="square" tIns="72000">
            <a:spAutoFit/>
          </a:bodyPr>
          <a:lstStyle/>
          <a:p>
            <a:pPr indent="-182563" lvl="1" marL="182563" marR="0" rtl="0" algn="l">
              <a:lnSpc>
                <a:spcPct val="13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trong những thư viện Python được sử dụng nhiều nhất cho NLP.</a:t>
            </a:r>
            <a:endParaRPr b="0" i="0" sz="1300" u="none" cap="none" strike="noStrike">
              <a:solidFill>
                <a:srgbClr val="262626"/>
              </a:solidFill>
              <a:latin typeface="Arial"/>
              <a:ea typeface="Arial"/>
              <a:cs typeface="Arial"/>
              <a:sym typeface="Arial"/>
            </a:endParaRPr>
          </a:p>
          <a:p>
            <a:pPr indent="0" lvl="1" marL="176212" marR="0" rtl="0" algn="l">
              <a:lnSpc>
                <a:spcPct val="130000"/>
              </a:lnSpc>
              <a:spcBef>
                <a:spcPts val="800"/>
              </a:spcBef>
              <a:spcAft>
                <a:spcPts val="0"/>
              </a:spcAft>
              <a:buNone/>
            </a:pPr>
            <a:r>
              <a:rPr b="0" i="0" lang="en-US" sz="1200" u="none" cap="none" strike="noStrike">
                <a:solidFill>
                  <a:srgbClr val="262626"/>
                </a:solidFill>
                <a:latin typeface="Arial"/>
                <a:ea typeface="Arial"/>
                <a:cs typeface="Arial"/>
                <a:sym typeface="Arial"/>
              </a:rPr>
              <a:t>a) Mã thông báo: send_tokenize, word_tokenize, v.v.</a:t>
            </a:r>
            <a:endParaRPr/>
          </a:p>
          <a:p>
            <a:pPr indent="0" lvl="1" marL="176212" marR="0" rtl="0" algn="l">
              <a:lnSpc>
                <a:spcPct val="130000"/>
              </a:lnSpc>
              <a:spcBef>
                <a:spcPts val="800"/>
              </a:spcBef>
              <a:spcAft>
                <a:spcPts val="0"/>
              </a:spcAft>
              <a:buNone/>
            </a:pPr>
            <a:r>
              <a:rPr b="0" i="0" lang="en-US" sz="1200" u="none" cap="none" strike="noStrike">
                <a:solidFill>
                  <a:srgbClr val="262626"/>
                </a:solidFill>
                <a:latin typeface="Arial"/>
                <a:ea typeface="Arial"/>
                <a:cs typeface="Arial"/>
                <a:sym typeface="Arial"/>
              </a:rPr>
              <a:t>b) Từ dừng: tổng cộng 179. Danh sách các từ dừng cần được tải xuống.</a:t>
            </a:r>
            <a:endParaRPr/>
          </a:p>
          <a:p>
            <a:pPr indent="0" lvl="1" marL="176212" marR="0" rtl="0" algn="l">
              <a:lnSpc>
                <a:spcPct val="130000"/>
              </a:lnSpc>
              <a:spcBef>
                <a:spcPts val="800"/>
              </a:spcBef>
              <a:spcAft>
                <a:spcPts val="0"/>
              </a:spcAft>
              <a:buNone/>
            </a:pPr>
            <a:r>
              <a:rPr b="0" i="0" lang="en-US" sz="1200" u="none" cap="none" strike="noStrike">
                <a:solidFill>
                  <a:srgbClr val="262626"/>
                </a:solidFill>
                <a:latin typeface="Arial"/>
                <a:ea typeface="Arial"/>
                <a:cs typeface="Arial"/>
                <a:sym typeface="Arial"/>
              </a:rPr>
              <a:t>       nltk.download('từ dừng')</a:t>
            </a:r>
            <a:endParaRPr/>
          </a:p>
          <a:p>
            <a:pPr indent="0" lvl="1" marL="176212" marR="0" rtl="0" algn="l">
              <a:lnSpc>
                <a:spcPct val="130000"/>
              </a:lnSpc>
              <a:spcBef>
                <a:spcPts val="800"/>
              </a:spcBef>
              <a:spcAft>
                <a:spcPts val="0"/>
              </a:spcAft>
              <a:buNone/>
            </a:pPr>
            <a:r>
              <a:rPr b="0" i="0" lang="en-US" sz="1200" u="none" cap="none" strike="noStrike">
                <a:solidFill>
                  <a:srgbClr val="262626"/>
                </a:solidFill>
                <a:latin typeface="Arial"/>
                <a:ea typeface="Arial"/>
                <a:cs typeface="Arial"/>
                <a:sym typeface="Arial"/>
              </a:rPr>
              <a:t>c) Thân cây: PorterStemmer, LancasterStemmer, SnowballStemmer, v.v.</a:t>
            </a:r>
            <a:endParaRPr/>
          </a:p>
          <a:p>
            <a:pPr indent="0" lvl="1" marL="176212" marR="0" rtl="0" algn="l">
              <a:lnSpc>
                <a:spcPct val="130000"/>
              </a:lnSpc>
              <a:spcBef>
                <a:spcPts val="800"/>
              </a:spcBef>
              <a:spcAft>
                <a:spcPts val="0"/>
              </a:spcAft>
              <a:buNone/>
            </a:pPr>
            <a:r>
              <a:rPr b="0" i="0" lang="en-US" sz="1200" u="none" cap="none" strike="noStrike">
                <a:solidFill>
                  <a:srgbClr val="262626"/>
                </a:solidFill>
                <a:latin typeface="Arial"/>
                <a:ea typeface="Arial"/>
                <a:cs typeface="Arial"/>
                <a:sym typeface="Arial"/>
              </a:rPr>
              <a:t>d) Từ vựng: WordNetLemmatizer.</a:t>
            </a:r>
            <a:endParaRPr/>
          </a:p>
          <a:p>
            <a:pPr indent="0" lvl="1" marL="176212" marR="0" rtl="0" algn="l">
              <a:lnSpc>
                <a:spcPct val="130000"/>
              </a:lnSpc>
              <a:spcBef>
                <a:spcPts val="800"/>
              </a:spcBef>
              <a:spcAft>
                <a:spcPts val="0"/>
              </a:spcAft>
              <a:buNone/>
            </a:pPr>
            <a:r>
              <a:rPr b="0" i="0" lang="en-US" sz="1200" u="none" cap="none" strike="noStrike">
                <a:solidFill>
                  <a:srgbClr val="262626"/>
                </a:solidFill>
                <a:latin typeface="Arial"/>
                <a:ea typeface="Arial"/>
                <a:cs typeface="Arial"/>
                <a:sym typeface="Arial"/>
              </a:rPr>
              <a:t>e) Gắn thẻ POS: Sử dụng “Bộ nhãn Penn Treebank”.</a:t>
            </a:r>
            <a:endParaRPr/>
          </a:p>
          <a:p>
            <a:pPr indent="0" lvl="1" marL="176212" marR="0" rtl="0" algn="l">
              <a:lnSpc>
                <a:spcPct val="130000"/>
              </a:lnSpc>
              <a:spcBef>
                <a:spcPts val="800"/>
              </a:spcBef>
              <a:spcAft>
                <a:spcPts val="0"/>
              </a:spcAft>
              <a:buNone/>
            </a:pPr>
            <a:r>
              <a:rPr b="0" i="0" lang="en-US" sz="1200" u="none" cap="none" strike="noStrike">
                <a:solidFill>
                  <a:srgbClr val="262626"/>
                </a:solidFill>
                <a:latin typeface="Arial"/>
                <a:ea typeface="Arial"/>
                <a:cs typeface="Arial"/>
                <a:sym typeface="Arial"/>
              </a:rPr>
              <a:t>f) Nguồn từ vựng: WordNet, SentiWordNet, v.v. Hữu ích cho việc phân tích tình cảm.</a:t>
            </a:r>
            <a:endParaRPr b="0" i="0" sz="1200" u="none" cap="none" strike="noStrike">
              <a:solidFill>
                <a:srgbClr val="262626"/>
              </a:solidFill>
              <a:latin typeface="Arial"/>
              <a:ea typeface="Arial"/>
              <a:cs typeface="Arial"/>
              <a:sym typeface="Arial"/>
            </a:endParaRPr>
          </a:p>
        </p:txBody>
      </p:sp>
      <p:sp>
        <p:nvSpPr>
          <p:cNvPr id="1658" name="Google Shape;1658;p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Thư viện NLTK</a:t>
            </a:r>
            <a:endParaRPr sz="2400">
              <a:solidFill>
                <a:srgbClr val="0C0C0C"/>
              </a:solidFill>
              <a:latin typeface="Arial"/>
              <a:ea typeface="Arial"/>
              <a:cs typeface="Arial"/>
              <a:sym typeface="Arial"/>
            </a:endParaRPr>
          </a:p>
        </p:txBody>
      </p:sp>
      <p:grpSp>
        <p:nvGrpSpPr>
          <p:cNvPr id="1659" name="Google Shape;1659;p81"/>
          <p:cNvGrpSpPr/>
          <p:nvPr/>
        </p:nvGrpSpPr>
        <p:grpSpPr>
          <a:xfrm>
            <a:off x="559817" y="1902381"/>
            <a:ext cx="8783192" cy="200055"/>
            <a:chOff x="559817" y="2136914"/>
            <a:chExt cx="8783192" cy="200055"/>
          </a:xfrm>
        </p:grpSpPr>
        <p:sp>
          <p:nvSpPr>
            <p:cNvPr id="1660" name="Google Shape;1660;p8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61" name="Google Shape;1661;p8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NLTK (Bộ công cụ ngôn ngữ tự nhiên):</a:t>
              </a:r>
              <a:endParaRPr/>
            </a:p>
          </p:txBody>
        </p:sp>
      </p:grpSp>
      <p:grpSp>
        <p:nvGrpSpPr>
          <p:cNvPr id="1662" name="Google Shape;1662;p81"/>
          <p:cNvGrpSpPr/>
          <p:nvPr/>
        </p:nvGrpSpPr>
        <p:grpSpPr>
          <a:xfrm>
            <a:off x="450000" y="450000"/>
            <a:ext cx="9018000" cy="276999"/>
            <a:chOff x="450000" y="450000"/>
            <a:chExt cx="9018000" cy="276999"/>
          </a:xfrm>
        </p:grpSpPr>
        <p:sp>
          <p:nvSpPr>
            <p:cNvPr id="1663" name="Google Shape;1663;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Gán nhãn POS</a:t>
              </a:r>
              <a:endParaRPr/>
            </a:p>
          </p:txBody>
        </p:sp>
        <p:sp>
          <p:nvSpPr>
            <p:cNvPr id="1664" name="Google Shape;1664;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pic>
        <p:nvPicPr>
          <p:cNvPr id="1670" name="Google Shape;1670;p82"/>
          <p:cNvPicPr preferRelativeResize="0"/>
          <p:nvPr/>
        </p:nvPicPr>
        <p:blipFill rotWithShape="1">
          <a:blip r:embed="rId3">
            <a:alphaModFix/>
          </a:blip>
          <a:srcRect b="13200" l="0" r="0" t="10887"/>
          <a:stretch/>
        </p:blipFill>
        <p:spPr>
          <a:xfrm>
            <a:off x="2881869" y="2852936"/>
            <a:ext cx="4141244" cy="3143718"/>
          </a:xfrm>
          <a:prstGeom prst="rect">
            <a:avLst/>
          </a:prstGeom>
          <a:noFill/>
          <a:ln>
            <a:noFill/>
          </a:ln>
        </p:spPr>
      </p:pic>
      <p:sp>
        <p:nvSpPr>
          <p:cNvPr id="1671" name="Google Shape;1671;p8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Trực quan hóa</a:t>
            </a:r>
            <a:endParaRPr sz="2400">
              <a:solidFill>
                <a:srgbClr val="0C0C0C"/>
              </a:solidFill>
              <a:latin typeface="Arial"/>
              <a:ea typeface="Arial"/>
              <a:cs typeface="Arial"/>
              <a:sym typeface="Arial"/>
            </a:endParaRPr>
          </a:p>
        </p:txBody>
      </p:sp>
      <p:grpSp>
        <p:nvGrpSpPr>
          <p:cNvPr id="1672" name="Google Shape;1672;p82"/>
          <p:cNvGrpSpPr/>
          <p:nvPr/>
        </p:nvGrpSpPr>
        <p:grpSpPr>
          <a:xfrm>
            <a:off x="559817" y="1902381"/>
            <a:ext cx="8783192" cy="200055"/>
            <a:chOff x="559817" y="2136914"/>
            <a:chExt cx="8783192" cy="200055"/>
          </a:xfrm>
        </p:grpSpPr>
        <p:sp>
          <p:nvSpPr>
            <p:cNvPr id="1673" name="Google Shape;1673;p8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74" name="Google Shape;1674;p8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Đám mây từ khóa:</a:t>
              </a:r>
              <a:endParaRPr/>
            </a:p>
          </p:txBody>
        </p:sp>
      </p:grpSp>
      <p:sp>
        <p:nvSpPr>
          <p:cNvPr id="1675" name="Google Shape;1675;p82"/>
          <p:cNvSpPr/>
          <p:nvPr/>
        </p:nvSpPr>
        <p:spPr>
          <a:xfrm>
            <a:off x="711201" y="2184768"/>
            <a:ext cx="8632824" cy="385472"/>
          </a:xfrm>
          <a:prstGeom prst="rect">
            <a:avLst/>
          </a:prstGeom>
          <a:noFill/>
          <a:ln>
            <a:noFill/>
          </a:ln>
        </p:spPr>
        <p:txBody>
          <a:bodyPr anchorCtr="0" anchor="t" bIns="72000" lIns="0" spcFirstLastPara="1" rIns="144000" wrap="square" tIns="72000">
            <a:spAutoFit/>
          </a:bodyPr>
          <a:lstStyle/>
          <a:p>
            <a:pPr indent="-182563" lvl="1" marL="182563" marR="0" rtl="0" algn="l">
              <a:lnSpc>
                <a:spcPct val="13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Trực quan hóa các từ khóa trong đó kích thước có liên quan đến tần suất.</a:t>
            </a:r>
            <a:endParaRPr b="0" i="0" sz="1300" u="none" cap="none" strike="noStrike">
              <a:solidFill>
                <a:srgbClr val="262626"/>
              </a:solidFill>
              <a:latin typeface="Arial"/>
              <a:ea typeface="Arial"/>
              <a:cs typeface="Arial"/>
              <a:sym typeface="Arial"/>
            </a:endParaRPr>
          </a:p>
        </p:txBody>
      </p:sp>
      <p:grpSp>
        <p:nvGrpSpPr>
          <p:cNvPr id="1676" name="Google Shape;1676;p82"/>
          <p:cNvGrpSpPr/>
          <p:nvPr/>
        </p:nvGrpSpPr>
        <p:grpSpPr>
          <a:xfrm>
            <a:off x="450000" y="450000"/>
            <a:ext cx="9018000" cy="276999"/>
            <a:chOff x="450000" y="450000"/>
            <a:chExt cx="9018000" cy="276999"/>
          </a:xfrm>
        </p:grpSpPr>
        <p:sp>
          <p:nvSpPr>
            <p:cNvPr id="1677" name="Google Shape;1677;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Gán nhãn POS</a:t>
              </a:r>
              <a:endParaRPr/>
            </a:p>
          </p:txBody>
        </p:sp>
        <p:sp>
          <p:nvSpPr>
            <p:cNvPr id="1678" name="Google Shape;1678;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grpSp>
        <p:nvGrpSpPr>
          <p:cNvPr id="1684" name="Google Shape;1684;p83"/>
          <p:cNvGrpSpPr/>
          <p:nvPr/>
        </p:nvGrpSpPr>
        <p:grpSpPr>
          <a:xfrm>
            <a:off x="559817" y="1484784"/>
            <a:ext cx="8783192" cy="200055"/>
            <a:chOff x="559817" y="2136914"/>
            <a:chExt cx="8783192" cy="200055"/>
          </a:xfrm>
        </p:grpSpPr>
        <p:sp>
          <p:nvSpPr>
            <p:cNvPr id="1685" name="Google Shape;1685;p8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86" name="Google Shape;1686;p8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Đám mây từ khóa:</a:t>
              </a:r>
              <a:endParaRPr/>
            </a:p>
          </p:txBody>
        </p:sp>
      </p:grpSp>
      <p:sp>
        <p:nvSpPr>
          <p:cNvPr id="1687" name="Google Shape;1687;p83"/>
          <p:cNvSpPr/>
          <p:nvPr/>
        </p:nvSpPr>
        <p:spPr>
          <a:xfrm>
            <a:off x="711201" y="1767171"/>
            <a:ext cx="8632824" cy="2198789"/>
          </a:xfrm>
          <a:prstGeom prst="rect">
            <a:avLst/>
          </a:prstGeom>
          <a:noFill/>
          <a:ln>
            <a:noFill/>
          </a:ln>
        </p:spPr>
        <p:txBody>
          <a:bodyPr anchorCtr="0" anchor="t" bIns="72000" lIns="0" spcFirstLastPara="1" rIns="144000" wrap="square" tIns="72000">
            <a:spAutoFit/>
          </a:bodyPr>
          <a:lstStyle/>
          <a:p>
            <a:pPr indent="-182563" lvl="1" marL="182563" marR="0" rtl="0" algn="l">
              <a:lnSpc>
                <a:spcPct val="13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Chúng ta có thể tạo một đám mây từ khóa theo các bước dưới đây:</a:t>
            </a:r>
            <a:endParaRPr b="0" i="0" sz="1300" u="none" cap="none" strike="noStrike">
              <a:solidFill>
                <a:srgbClr val="262626"/>
              </a:solidFill>
              <a:latin typeface="Arial"/>
              <a:ea typeface="Arial"/>
              <a:cs typeface="Arial"/>
              <a:sym typeface="Arial"/>
            </a:endParaRPr>
          </a:p>
          <a:p>
            <a:pPr indent="0" lvl="1" marL="0" marR="0" rtl="0" algn="l">
              <a:lnSpc>
                <a:spcPct val="130000"/>
              </a:lnSpc>
              <a:spcBef>
                <a:spcPts val="800"/>
              </a:spcBef>
              <a:spcAft>
                <a:spcPts val="0"/>
              </a:spcAft>
              <a:buNone/>
            </a:pPr>
            <a:r>
              <a:rPr b="0" i="0" lang="en-US" sz="1300" u="none" cap="none" strike="noStrike">
                <a:solidFill>
                  <a:srgbClr val="262626"/>
                </a:solidFill>
                <a:latin typeface="Arial"/>
                <a:ea typeface="Arial"/>
                <a:cs typeface="Arial"/>
                <a:sym typeface="Arial"/>
              </a:rPr>
              <a:t>      1) Mã hóa bằng lời nói.</a:t>
            </a:r>
            <a:endParaRPr/>
          </a:p>
          <a:p>
            <a:pPr indent="0" lvl="1" marL="0" marR="0" rtl="0" algn="l">
              <a:lnSpc>
                <a:spcPct val="130000"/>
              </a:lnSpc>
              <a:spcBef>
                <a:spcPts val="800"/>
              </a:spcBef>
              <a:spcAft>
                <a:spcPts val="0"/>
              </a:spcAft>
              <a:buNone/>
            </a:pPr>
            <a:r>
              <a:rPr b="0" i="0" lang="en-US" sz="1300" u="none" cap="none" strike="noStrike">
                <a:solidFill>
                  <a:srgbClr val="262626"/>
                </a:solidFill>
                <a:latin typeface="Arial"/>
                <a:ea typeface="Arial"/>
                <a:cs typeface="Arial"/>
                <a:sym typeface="Arial"/>
              </a:rPr>
              <a:t>       2) Áp dụng làm sạch và chuẩn hóa.</a:t>
            </a:r>
            <a:endParaRPr/>
          </a:p>
          <a:p>
            <a:pPr indent="0" lvl="1" marL="0" marR="0" rtl="0" algn="l">
              <a:lnSpc>
                <a:spcPct val="130000"/>
              </a:lnSpc>
              <a:spcBef>
                <a:spcPts val="800"/>
              </a:spcBef>
              <a:spcAft>
                <a:spcPts val="0"/>
              </a:spcAft>
              <a:buNone/>
            </a:pPr>
            <a:r>
              <a:rPr b="0" i="0" lang="en-US" sz="1300" u="none" cap="none" strike="noStrike">
                <a:solidFill>
                  <a:srgbClr val="262626"/>
                </a:solidFill>
                <a:latin typeface="Arial"/>
                <a:ea typeface="Arial"/>
                <a:cs typeface="Arial"/>
                <a:sym typeface="Arial"/>
              </a:rPr>
              <a:t>       3) Lập bảng tần số của các từ.</a:t>
            </a:r>
            <a:endParaRPr/>
          </a:p>
          <a:p>
            <a:pPr indent="0" lvl="1" marL="0" marR="0" rtl="0" algn="l">
              <a:lnSpc>
                <a:spcPct val="130000"/>
              </a:lnSpc>
              <a:spcBef>
                <a:spcPts val="800"/>
              </a:spcBef>
              <a:spcAft>
                <a:spcPts val="0"/>
              </a:spcAft>
              <a:buNone/>
            </a:pPr>
            <a:r>
              <a:rPr b="0" i="0" lang="en-US" sz="1300" u="none" cap="none" strike="noStrike">
                <a:solidFill>
                  <a:srgbClr val="262626"/>
                </a:solidFill>
                <a:latin typeface="Arial"/>
                <a:ea typeface="Arial"/>
                <a:cs typeface="Arial"/>
                <a:sym typeface="Arial"/>
              </a:rPr>
              <a:t>       4) Sắp xếp theo tần suất và chỉ giữ lại những từ khóa hàng đầu. Số lượng từ khóa có thể điều chỉnh được.</a:t>
            </a:r>
            <a:endParaRPr/>
          </a:p>
          <a:p>
            <a:pPr indent="0" lvl="1" marL="0" marR="0" rtl="0" algn="l">
              <a:lnSpc>
                <a:spcPct val="130000"/>
              </a:lnSpc>
              <a:spcBef>
                <a:spcPts val="800"/>
              </a:spcBef>
              <a:spcAft>
                <a:spcPts val="0"/>
              </a:spcAft>
              <a:buNone/>
            </a:pPr>
            <a:r>
              <a:rPr b="0" i="0" lang="en-US" sz="1300" u="none" cap="none" strike="noStrike">
                <a:solidFill>
                  <a:srgbClr val="262626"/>
                </a:solidFill>
                <a:latin typeface="Arial"/>
                <a:ea typeface="Arial"/>
                <a:cs typeface="Arial"/>
                <a:sym typeface="Arial"/>
              </a:rPr>
              <a:t>       5) Tùy chỉnh các đối số của hàm WordCloud().</a:t>
            </a:r>
            <a:endParaRPr b="0" i="0" sz="1300" u="none" cap="none" strike="noStrike">
              <a:solidFill>
                <a:srgbClr val="262626"/>
              </a:solidFill>
              <a:latin typeface="Arial"/>
              <a:ea typeface="Arial"/>
              <a:cs typeface="Arial"/>
              <a:sym typeface="Arial"/>
            </a:endParaRPr>
          </a:p>
        </p:txBody>
      </p:sp>
      <p:grpSp>
        <p:nvGrpSpPr>
          <p:cNvPr id="1688" name="Google Shape;1688;p83"/>
          <p:cNvGrpSpPr/>
          <p:nvPr/>
        </p:nvGrpSpPr>
        <p:grpSpPr>
          <a:xfrm>
            <a:off x="450000" y="450000"/>
            <a:ext cx="9018000" cy="276999"/>
            <a:chOff x="450000" y="450000"/>
            <a:chExt cx="9018000" cy="276999"/>
          </a:xfrm>
        </p:grpSpPr>
        <p:sp>
          <p:nvSpPr>
            <p:cNvPr id="1689" name="Google Shape;1689;p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Gán nhãn POS</a:t>
              </a:r>
              <a:endParaRPr/>
            </a:p>
          </p:txBody>
        </p:sp>
        <p:sp>
          <p:nvSpPr>
            <p:cNvPr id="1690" name="Google Shape;1690;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84"/>
          <p:cNvSpPr/>
          <p:nvPr/>
        </p:nvSpPr>
        <p:spPr>
          <a:xfrm>
            <a:off x="989683" y="3182778"/>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Tiền xử lý văn bản</a:t>
            </a:r>
            <a:endParaRPr sz="3200">
              <a:solidFill>
                <a:srgbClr val="000000"/>
              </a:solidFill>
              <a:latin typeface="Arial"/>
              <a:ea typeface="Arial"/>
              <a:cs typeface="Arial"/>
              <a:sym typeface="Arial"/>
            </a:endParaRPr>
          </a:p>
        </p:txBody>
      </p:sp>
      <p:sp>
        <p:nvSpPr>
          <p:cNvPr id="1697" name="Google Shape;1697;p8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1698" name="Google Shape;1698;p84"/>
          <p:cNvGrpSpPr/>
          <p:nvPr/>
        </p:nvGrpSpPr>
        <p:grpSpPr>
          <a:xfrm>
            <a:off x="1051307" y="3923538"/>
            <a:ext cx="7428498" cy="2004103"/>
            <a:chOff x="1051307" y="3923538"/>
            <a:chExt cx="7428498" cy="2004103"/>
          </a:xfrm>
        </p:grpSpPr>
        <p:sp>
          <p:nvSpPr>
            <p:cNvPr id="1699" name="Google Shape;1699;p84"/>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Token hóa</a:t>
              </a:r>
              <a:endParaRPr sz="1799">
                <a:solidFill>
                  <a:srgbClr val="A5A5A5"/>
                </a:solidFill>
                <a:latin typeface="Arial"/>
                <a:ea typeface="Arial"/>
                <a:cs typeface="Arial"/>
                <a:sym typeface="Arial"/>
              </a:endParaRPr>
            </a:p>
          </p:txBody>
        </p:sp>
        <p:sp>
          <p:nvSpPr>
            <p:cNvPr id="1700" name="Google Shape;1700;p84"/>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701" name="Google Shape;1701;p84"/>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Từ dừng</a:t>
              </a:r>
              <a:endParaRPr sz="1799">
                <a:solidFill>
                  <a:srgbClr val="A5A5A5"/>
                </a:solidFill>
                <a:latin typeface="Arial"/>
                <a:ea typeface="Arial"/>
                <a:cs typeface="Arial"/>
                <a:sym typeface="Arial"/>
              </a:endParaRPr>
            </a:p>
          </p:txBody>
        </p:sp>
        <p:sp>
          <p:nvSpPr>
            <p:cNvPr id="1702" name="Google Shape;1702;p84"/>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1703" name="Google Shape;1703;p84"/>
            <p:cNvGrpSpPr/>
            <p:nvPr/>
          </p:nvGrpSpPr>
          <p:grpSpPr>
            <a:xfrm>
              <a:off x="1051307" y="4782930"/>
              <a:ext cx="7428498" cy="278064"/>
              <a:chOff x="571500" y="5165783"/>
              <a:chExt cx="7430880" cy="278153"/>
            </a:xfrm>
          </p:grpSpPr>
          <p:sp>
            <p:nvSpPr>
              <p:cNvPr id="1704" name="Google Shape;1704;p84"/>
              <p:cNvSpPr/>
              <p:nvPr/>
            </p:nvSpPr>
            <p:spPr>
              <a:xfrm>
                <a:off x="754380" y="5166976"/>
                <a:ext cx="724800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Rút gọn từ và cắt từ</a:t>
                </a:r>
                <a:endParaRPr sz="1799">
                  <a:solidFill>
                    <a:srgbClr val="A5A5A5"/>
                  </a:solidFill>
                  <a:latin typeface="Arial"/>
                  <a:ea typeface="Arial"/>
                  <a:cs typeface="Arial"/>
                  <a:sym typeface="Arial"/>
                </a:endParaRPr>
              </a:p>
            </p:txBody>
          </p:sp>
          <p:sp>
            <p:nvSpPr>
              <p:cNvPr id="1705" name="Google Shape;1705;p8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706" name="Google Shape;1706;p84"/>
            <p:cNvGrpSpPr/>
            <p:nvPr/>
          </p:nvGrpSpPr>
          <p:grpSpPr>
            <a:xfrm>
              <a:off x="1051307" y="5212626"/>
              <a:ext cx="5700472" cy="278083"/>
              <a:chOff x="571500" y="5165783"/>
              <a:chExt cx="5702300" cy="278172"/>
            </a:xfrm>
          </p:grpSpPr>
          <p:sp>
            <p:nvSpPr>
              <p:cNvPr id="1707" name="Google Shape;1707;p8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Gán nhãn POS</a:t>
                </a:r>
                <a:endParaRPr/>
              </a:p>
            </p:txBody>
          </p:sp>
          <p:sp>
            <p:nvSpPr>
              <p:cNvPr id="1708" name="Google Shape;1708;p8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709" name="Google Shape;1709;p84"/>
            <p:cNvGrpSpPr/>
            <p:nvPr/>
          </p:nvGrpSpPr>
          <p:grpSpPr>
            <a:xfrm>
              <a:off x="4891470" y="3926886"/>
              <a:ext cx="3588334" cy="278064"/>
              <a:chOff x="1771387" y="5614533"/>
              <a:chExt cx="3588334" cy="278064"/>
            </a:xfrm>
          </p:grpSpPr>
          <p:sp>
            <p:nvSpPr>
              <p:cNvPr id="1710" name="Google Shape;1710;p84"/>
              <p:cNvSpPr/>
              <p:nvPr/>
            </p:nvSpPr>
            <p:spPr>
              <a:xfrm>
                <a:off x="1954208" y="5615726"/>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2.6. Padding</a:t>
                </a:r>
                <a:endParaRPr/>
              </a:p>
            </p:txBody>
          </p:sp>
          <p:sp>
            <p:nvSpPr>
              <p:cNvPr id="1711" name="Google Shape;1711;p84"/>
              <p:cNvSpPr/>
              <p:nvPr/>
            </p:nvSpPr>
            <p:spPr>
              <a:xfrm>
                <a:off x="1771387" y="56145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712" name="Google Shape;1712;p84"/>
            <p:cNvGrpSpPr/>
            <p:nvPr/>
          </p:nvGrpSpPr>
          <p:grpSpPr>
            <a:xfrm>
              <a:off x="4891470" y="4353235"/>
              <a:ext cx="3408394" cy="278083"/>
              <a:chOff x="4891470" y="3922365"/>
              <a:chExt cx="3408394" cy="278083"/>
            </a:xfrm>
          </p:grpSpPr>
          <p:sp>
            <p:nvSpPr>
              <p:cNvPr id="1713" name="Google Shape;1713;p84"/>
              <p:cNvSpPr/>
              <p:nvPr/>
            </p:nvSpPr>
            <p:spPr>
              <a:xfrm>
                <a:off x="5074291" y="3923538"/>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2.7. Mã hóa one-hot </a:t>
                </a:r>
                <a:endParaRPr/>
              </a:p>
            </p:txBody>
          </p:sp>
          <p:sp>
            <p:nvSpPr>
              <p:cNvPr id="1714" name="Google Shape;1714;p84"/>
              <p:cNvSpPr/>
              <p:nvPr/>
            </p:nvSpPr>
            <p:spPr>
              <a:xfrm>
                <a:off x="4891470" y="3922365"/>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
          <p:nvSpPr>
            <p:cNvPr id="1715" name="Google Shape;1715;p84"/>
            <p:cNvSpPr/>
            <p:nvPr/>
          </p:nvSpPr>
          <p:spPr>
            <a:xfrm>
              <a:off x="1234128" y="5650770"/>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2.5. Mã hóa số nguyên</a:t>
              </a:r>
              <a:endParaRPr sz="1799">
                <a:solidFill>
                  <a:srgbClr val="3F3F3F"/>
                </a:solidFill>
                <a:latin typeface="Arial"/>
                <a:ea typeface="Arial"/>
                <a:cs typeface="Arial"/>
                <a:sym typeface="Arial"/>
              </a:endParaRPr>
            </a:p>
          </p:txBody>
        </p:sp>
        <p:sp>
          <p:nvSpPr>
            <p:cNvPr id="1716" name="Google Shape;1716;p84"/>
            <p:cNvSpPr/>
            <p:nvPr/>
          </p:nvSpPr>
          <p:spPr>
            <a:xfrm>
              <a:off x="1051307" y="5649577"/>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grpSp>
        <p:nvGrpSpPr>
          <p:cNvPr id="1722" name="Google Shape;1722;p85"/>
          <p:cNvGrpSpPr/>
          <p:nvPr/>
        </p:nvGrpSpPr>
        <p:grpSpPr>
          <a:xfrm>
            <a:off x="450000" y="450000"/>
            <a:ext cx="9018000" cy="276999"/>
            <a:chOff x="450000" y="450000"/>
            <a:chExt cx="9018000" cy="276999"/>
          </a:xfrm>
        </p:grpSpPr>
        <p:sp>
          <p:nvSpPr>
            <p:cNvPr id="1723" name="Google Shape;1723;p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724" name="Google Shape;1724;p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
        <p:nvSpPr>
          <p:cNvPr id="1725" name="Google Shape;1725;p8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hóa số nguyên</a:t>
            </a:r>
            <a:endParaRPr sz="2400">
              <a:solidFill>
                <a:srgbClr val="0C0C0C"/>
              </a:solidFill>
              <a:latin typeface="Arial"/>
              <a:ea typeface="Arial"/>
              <a:cs typeface="Arial"/>
              <a:sym typeface="Arial"/>
            </a:endParaRPr>
          </a:p>
        </p:txBody>
      </p:sp>
      <p:grpSp>
        <p:nvGrpSpPr>
          <p:cNvPr id="1726" name="Google Shape;1726;p85"/>
          <p:cNvGrpSpPr/>
          <p:nvPr/>
        </p:nvGrpSpPr>
        <p:grpSpPr>
          <a:xfrm>
            <a:off x="559817" y="1902381"/>
            <a:ext cx="8783192" cy="200055"/>
            <a:chOff x="559817" y="2136914"/>
            <a:chExt cx="8783192" cy="200055"/>
          </a:xfrm>
        </p:grpSpPr>
        <p:sp>
          <p:nvSpPr>
            <p:cNvPr id="1727" name="Google Shape;1727;p8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28" name="Google Shape;1728;p8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Bài tập</a:t>
              </a:r>
              <a:endParaRPr sz="1300">
                <a:solidFill>
                  <a:srgbClr val="262626"/>
                </a:solidFill>
                <a:latin typeface="Arial"/>
                <a:ea typeface="Arial"/>
                <a:cs typeface="Arial"/>
                <a:sym typeface="Arial"/>
              </a:endParaRPr>
            </a:p>
          </p:txBody>
        </p:sp>
      </p:grpSp>
      <p:grpSp>
        <p:nvGrpSpPr>
          <p:cNvPr id="1729" name="Google Shape;1729;p85"/>
          <p:cNvGrpSpPr/>
          <p:nvPr/>
        </p:nvGrpSpPr>
        <p:grpSpPr>
          <a:xfrm>
            <a:off x="557644" y="2237413"/>
            <a:ext cx="8782050" cy="3657865"/>
            <a:chOff x="557644" y="2237413"/>
            <a:chExt cx="8782050" cy="3657865"/>
          </a:xfrm>
        </p:grpSpPr>
        <p:sp>
          <p:nvSpPr>
            <p:cNvPr id="1730" name="Google Shape;1730;p85"/>
            <p:cNvSpPr/>
            <p:nvPr/>
          </p:nvSpPr>
          <p:spPr>
            <a:xfrm>
              <a:off x="557644" y="2237413"/>
              <a:ext cx="8782050" cy="36578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31" name="Google Shape;1731;p85"/>
            <p:cNvPicPr preferRelativeResize="0"/>
            <p:nvPr/>
          </p:nvPicPr>
          <p:blipFill rotWithShape="1">
            <a:blip r:embed="rId3">
              <a:alphaModFix/>
            </a:blip>
            <a:srcRect b="0" l="0" r="0" t="0"/>
            <a:stretch/>
          </p:blipFill>
          <p:spPr>
            <a:xfrm>
              <a:off x="712183" y="2287918"/>
              <a:ext cx="8523043" cy="3517346"/>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grpSp>
        <p:nvGrpSpPr>
          <p:cNvPr id="1737" name="Google Shape;1737;p86"/>
          <p:cNvGrpSpPr/>
          <p:nvPr/>
        </p:nvGrpSpPr>
        <p:grpSpPr>
          <a:xfrm>
            <a:off x="559817" y="1356737"/>
            <a:ext cx="8783192" cy="200055"/>
            <a:chOff x="559817" y="2136914"/>
            <a:chExt cx="8783192" cy="200055"/>
          </a:xfrm>
        </p:grpSpPr>
        <p:sp>
          <p:nvSpPr>
            <p:cNvPr id="1738" name="Google Shape;1738;p8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739" name="Google Shape;1739;p8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Mã hóa số nguyên</a:t>
              </a:r>
              <a:endParaRPr sz="1300">
                <a:solidFill>
                  <a:srgbClr val="262626"/>
                </a:solidFill>
                <a:latin typeface="Arial"/>
                <a:ea typeface="Arial"/>
                <a:cs typeface="Arial"/>
                <a:sym typeface="Arial"/>
              </a:endParaRPr>
            </a:p>
          </p:txBody>
        </p:sp>
      </p:grpSp>
      <p:grpSp>
        <p:nvGrpSpPr>
          <p:cNvPr id="1740" name="Google Shape;1740;p86"/>
          <p:cNvGrpSpPr/>
          <p:nvPr/>
        </p:nvGrpSpPr>
        <p:grpSpPr>
          <a:xfrm>
            <a:off x="450000" y="450000"/>
            <a:ext cx="9018000" cy="276999"/>
            <a:chOff x="450000" y="450000"/>
            <a:chExt cx="9018000" cy="276999"/>
          </a:xfrm>
        </p:grpSpPr>
        <p:sp>
          <p:nvSpPr>
            <p:cNvPr id="1741" name="Google Shape;1741;p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742" name="Google Shape;1742;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743" name="Google Shape;1743;p86"/>
          <p:cNvGrpSpPr/>
          <p:nvPr/>
        </p:nvGrpSpPr>
        <p:grpSpPr>
          <a:xfrm>
            <a:off x="557644" y="1661348"/>
            <a:ext cx="8782050" cy="4646584"/>
            <a:chOff x="557644" y="1661348"/>
            <a:chExt cx="8782050" cy="4646584"/>
          </a:xfrm>
        </p:grpSpPr>
        <p:sp>
          <p:nvSpPr>
            <p:cNvPr id="1744" name="Google Shape;1744;p86"/>
            <p:cNvSpPr/>
            <p:nvPr/>
          </p:nvSpPr>
          <p:spPr>
            <a:xfrm>
              <a:off x="557644" y="1661348"/>
              <a:ext cx="8782050" cy="46465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45" name="Google Shape;1745;p86"/>
            <p:cNvPicPr preferRelativeResize="0"/>
            <p:nvPr/>
          </p:nvPicPr>
          <p:blipFill rotWithShape="1">
            <a:blip r:embed="rId3">
              <a:alphaModFix/>
            </a:blip>
            <a:srcRect b="0" l="0" r="2614" t="0"/>
            <a:stretch/>
          </p:blipFill>
          <p:spPr>
            <a:xfrm>
              <a:off x="712182" y="1714338"/>
              <a:ext cx="8415693" cy="4580096"/>
            </a:xfrm>
            <a:prstGeom prst="rect">
              <a:avLst/>
            </a:prstGeom>
            <a:noFill/>
            <a:ln>
              <a:noFill/>
            </a:ln>
          </p:spPr>
        </p:pic>
        <p:sp>
          <p:nvSpPr>
            <p:cNvPr id="1746" name="Google Shape;1746;p86"/>
            <p:cNvSpPr txBox="1"/>
            <p:nvPr/>
          </p:nvSpPr>
          <p:spPr>
            <a:xfrm>
              <a:off x="1432560" y="1771650"/>
              <a:ext cx="2085658" cy="194584"/>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4A8C9A"/>
                  </a:solidFill>
                  <a:latin typeface="Arial"/>
                  <a:ea typeface="Arial"/>
                  <a:cs typeface="Arial"/>
                  <a:sym typeface="Arial"/>
                </a:rPr>
                <a:t># Cleaning and word tokenization</a:t>
              </a:r>
              <a:endParaRPr i="1" sz="1000">
                <a:solidFill>
                  <a:srgbClr val="4A8C9A"/>
                </a:solidFill>
                <a:latin typeface="Arial"/>
                <a:ea typeface="Arial"/>
                <a:cs typeface="Arial"/>
                <a:sym typeface="Arial"/>
              </a:endParaRPr>
            </a:p>
          </p:txBody>
        </p:sp>
        <p:sp>
          <p:nvSpPr>
            <p:cNvPr id="1747" name="Google Shape;1747;p86"/>
            <p:cNvSpPr txBox="1"/>
            <p:nvPr/>
          </p:nvSpPr>
          <p:spPr>
            <a:xfrm>
              <a:off x="2103120" y="1953055"/>
              <a:ext cx="1915130" cy="150066"/>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4A8C9A"/>
                  </a:solidFill>
                  <a:latin typeface="Arial"/>
                  <a:ea typeface="Arial"/>
                  <a:cs typeface="Arial"/>
                  <a:sym typeface="Arial"/>
                </a:rPr>
                <a:t># Python’s dictionary datatype</a:t>
              </a:r>
              <a:endParaRPr i="1" sz="1000">
                <a:solidFill>
                  <a:srgbClr val="4A8C9A"/>
                </a:solidFill>
                <a:latin typeface="Arial"/>
                <a:ea typeface="Arial"/>
                <a:cs typeface="Arial"/>
                <a:sym typeface="Arial"/>
              </a:endParaRPr>
            </a:p>
          </p:txBody>
        </p:sp>
        <p:sp>
          <p:nvSpPr>
            <p:cNvPr id="1748" name="Google Shape;1748;p86"/>
            <p:cNvSpPr txBox="1"/>
            <p:nvPr/>
          </p:nvSpPr>
          <p:spPr>
            <a:xfrm>
              <a:off x="3164840" y="3149793"/>
              <a:ext cx="3349289" cy="157287"/>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4A8C9A"/>
                  </a:solidFill>
                  <a:latin typeface="Arial"/>
                  <a:ea typeface="Arial"/>
                  <a:cs typeface="Arial"/>
                  <a:sym typeface="Arial"/>
                </a:rPr>
                <a:t># Reduce the number of words by lowercasing all words</a:t>
              </a:r>
              <a:endParaRPr i="1" sz="1000">
                <a:solidFill>
                  <a:srgbClr val="4A8C9A"/>
                </a:solidFill>
                <a:latin typeface="Arial"/>
                <a:ea typeface="Arial"/>
                <a:cs typeface="Arial"/>
                <a:sym typeface="Arial"/>
              </a:endParaRPr>
            </a:p>
          </p:txBody>
        </p:sp>
        <p:sp>
          <p:nvSpPr>
            <p:cNvPr id="1749" name="Google Shape;1749;p86"/>
            <p:cNvSpPr txBox="1"/>
            <p:nvPr/>
          </p:nvSpPr>
          <p:spPr>
            <a:xfrm>
              <a:off x="3545840" y="3309269"/>
              <a:ext cx="3205480" cy="12989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4A8C9A"/>
                  </a:solidFill>
                  <a:latin typeface="Arial"/>
                  <a:ea typeface="Arial"/>
                  <a:cs typeface="Arial"/>
                  <a:sym typeface="Arial"/>
                </a:rPr>
                <a:t># Remove stop words in case of word tokenization.</a:t>
              </a:r>
              <a:endParaRPr i="1" sz="1000">
                <a:solidFill>
                  <a:srgbClr val="4A8C9A"/>
                </a:solidFill>
                <a:latin typeface="Arial"/>
                <a:ea typeface="Arial"/>
                <a:cs typeface="Arial"/>
                <a:sym typeface="Arial"/>
              </a:endParaRPr>
            </a:p>
          </p:txBody>
        </p:sp>
        <p:sp>
          <p:nvSpPr>
            <p:cNvPr id="1750" name="Google Shape;1750;p86"/>
            <p:cNvSpPr txBox="1"/>
            <p:nvPr/>
          </p:nvSpPr>
          <p:spPr>
            <a:xfrm>
              <a:off x="3276600" y="3448787"/>
              <a:ext cx="4688086" cy="127533"/>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4A8C9A"/>
                  </a:solidFill>
                  <a:latin typeface="Arial"/>
                  <a:ea typeface="Arial"/>
                  <a:cs typeface="Arial"/>
                  <a:sym typeface="Arial"/>
                </a:rPr>
                <a:t># Remove additional words if the length of the word is lower or equal to 2</a:t>
              </a:r>
              <a:endParaRPr i="1" sz="1000">
                <a:solidFill>
                  <a:srgbClr val="4A8C9A"/>
                </a:solidFill>
                <a:latin typeface="Arial"/>
                <a:ea typeface="Arial"/>
                <a:cs typeface="Arial"/>
                <a:sym typeface="Arial"/>
              </a:endParaRPr>
            </a:p>
          </p:txBody>
        </p:sp>
        <p:sp>
          <p:nvSpPr>
            <p:cNvPr id="1751" name="Google Shape;1751;p86"/>
            <p:cNvSpPr txBox="1"/>
            <p:nvPr/>
          </p:nvSpPr>
          <p:spPr>
            <a:xfrm>
              <a:off x="3393440" y="2613454"/>
              <a:ext cx="1813530" cy="155145"/>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4A8C9A"/>
                  </a:solidFill>
                  <a:latin typeface="Arial"/>
                  <a:ea typeface="Arial"/>
                  <a:cs typeface="Arial"/>
                  <a:sym typeface="Arial"/>
                </a:rPr>
                <a:t># executes word tokenization</a:t>
              </a:r>
              <a:endParaRPr i="1" sz="1000">
                <a:solidFill>
                  <a:srgbClr val="4A8C9A"/>
                </a:solidFill>
                <a:latin typeface="Arial"/>
                <a:ea typeface="Arial"/>
                <a:cs typeface="Arial"/>
                <a:sym typeface="Arial"/>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grpSp>
        <p:nvGrpSpPr>
          <p:cNvPr id="1757" name="Google Shape;1757;p87"/>
          <p:cNvGrpSpPr/>
          <p:nvPr/>
        </p:nvGrpSpPr>
        <p:grpSpPr>
          <a:xfrm>
            <a:off x="559817" y="1356737"/>
            <a:ext cx="8783192" cy="200055"/>
            <a:chOff x="559817" y="2136914"/>
            <a:chExt cx="8783192" cy="200055"/>
          </a:xfrm>
        </p:grpSpPr>
        <p:sp>
          <p:nvSpPr>
            <p:cNvPr id="1758" name="Google Shape;1758;p8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759" name="Google Shape;1759;p8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Sắp xếp theo thứ tự tần suất</a:t>
              </a:r>
              <a:endParaRPr sz="1300">
                <a:solidFill>
                  <a:srgbClr val="262626"/>
                </a:solidFill>
                <a:latin typeface="Arial"/>
                <a:ea typeface="Arial"/>
                <a:cs typeface="Arial"/>
                <a:sym typeface="Arial"/>
              </a:endParaRPr>
            </a:p>
          </p:txBody>
        </p:sp>
      </p:grpSp>
      <p:grpSp>
        <p:nvGrpSpPr>
          <p:cNvPr id="1760" name="Google Shape;1760;p87"/>
          <p:cNvGrpSpPr/>
          <p:nvPr/>
        </p:nvGrpSpPr>
        <p:grpSpPr>
          <a:xfrm>
            <a:off x="450000" y="450000"/>
            <a:ext cx="9018000" cy="276999"/>
            <a:chOff x="450000" y="450000"/>
            <a:chExt cx="9018000" cy="276999"/>
          </a:xfrm>
        </p:grpSpPr>
        <p:sp>
          <p:nvSpPr>
            <p:cNvPr id="1761" name="Google Shape;1761;p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762" name="Google Shape;1762;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763" name="Google Shape;1763;p87"/>
          <p:cNvGrpSpPr/>
          <p:nvPr/>
        </p:nvGrpSpPr>
        <p:grpSpPr>
          <a:xfrm>
            <a:off x="557644" y="1700808"/>
            <a:ext cx="8782050" cy="1077063"/>
            <a:chOff x="557644" y="1772817"/>
            <a:chExt cx="8782050" cy="1077063"/>
          </a:xfrm>
        </p:grpSpPr>
        <p:sp>
          <p:nvSpPr>
            <p:cNvPr id="1764" name="Google Shape;1764;p87"/>
            <p:cNvSpPr/>
            <p:nvPr/>
          </p:nvSpPr>
          <p:spPr>
            <a:xfrm>
              <a:off x="557644" y="1772817"/>
              <a:ext cx="8782050" cy="10770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65" name="Google Shape;1765;p87"/>
            <p:cNvPicPr preferRelativeResize="0"/>
            <p:nvPr/>
          </p:nvPicPr>
          <p:blipFill rotWithShape="1">
            <a:blip r:embed="rId3">
              <a:alphaModFix/>
            </a:blip>
            <a:srcRect b="0" l="2362" r="3061" t="0"/>
            <a:stretch/>
          </p:blipFill>
          <p:spPr>
            <a:xfrm>
              <a:off x="644643" y="1840632"/>
              <a:ext cx="8629075" cy="925428"/>
            </a:xfrm>
            <a:prstGeom prst="rect">
              <a:avLst/>
            </a:prstGeom>
            <a:noFill/>
            <a:ln>
              <a:noFill/>
            </a:ln>
          </p:spPr>
        </p:pic>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grpSp>
        <p:nvGrpSpPr>
          <p:cNvPr id="1771" name="Google Shape;1771;p88"/>
          <p:cNvGrpSpPr/>
          <p:nvPr/>
        </p:nvGrpSpPr>
        <p:grpSpPr>
          <a:xfrm>
            <a:off x="559817" y="1356737"/>
            <a:ext cx="8783192" cy="200055"/>
            <a:chOff x="559817" y="2136914"/>
            <a:chExt cx="8783192" cy="200055"/>
          </a:xfrm>
        </p:grpSpPr>
        <p:sp>
          <p:nvSpPr>
            <p:cNvPr id="1772" name="Google Shape;1772;p8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773" name="Google Shape;1773;p8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Chỉ định chỉ số nguyên thấp cho các từ có tần suất cao</a:t>
              </a:r>
              <a:endParaRPr sz="1300">
                <a:solidFill>
                  <a:srgbClr val="262626"/>
                </a:solidFill>
                <a:latin typeface="Arial"/>
                <a:ea typeface="Arial"/>
                <a:cs typeface="Arial"/>
                <a:sym typeface="Arial"/>
              </a:endParaRPr>
            </a:p>
          </p:txBody>
        </p:sp>
      </p:grpSp>
      <p:grpSp>
        <p:nvGrpSpPr>
          <p:cNvPr id="1774" name="Google Shape;1774;p88"/>
          <p:cNvGrpSpPr/>
          <p:nvPr/>
        </p:nvGrpSpPr>
        <p:grpSpPr>
          <a:xfrm>
            <a:off x="450000" y="450000"/>
            <a:ext cx="9018000" cy="276999"/>
            <a:chOff x="450000" y="450000"/>
            <a:chExt cx="9018000" cy="276999"/>
          </a:xfrm>
        </p:grpSpPr>
        <p:sp>
          <p:nvSpPr>
            <p:cNvPr id="1775" name="Google Shape;1775;p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776" name="Google Shape;1776;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777" name="Google Shape;1777;p88"/>
          <p:cNvGrpSpPr/>
          <p:nvPr/>
        </p:nvGrpSpPr>
        <p:grpSpPr>
          <a:xfrm>
            <a:off x="557644" y="1700808"/>
            <a:ext cx="8782050" cy="1872207"/>
            <a:chOff x="557644" y="1700808"/>
            <a:chExt cx="8782050" cy="1872207"/>
          </a:xfrm>
        </p:grpSpPr>
        <p:grpSp>
          <p:nvGrpSpPr>
            <p:cNvPr id="1778" name="Google Shape;1778;p88"/>
            <p:cNvGrpSpPr/>
            <p:nvPr/>
          </p:nvGrpSpPr>
          <p:grpSpPr>
            <a:xfrm>
              <a:off x="557644" y="1700808"/>
              <a:ext cx="8782050" cy="1872207"/>
              <a:chOff x="557644" y="1772816"/>
              <a:chExt cx="8782050" cy="1872207"/>
            </a:xfrm>
          </p:grpSpPr>
          <p:sp>
            <p:nvSpPr>
              <p:cNvPr id="1779" name="Google Shape;1779;p88"/>
              <p:cNvSpPr/>
              <p:nvPr/>
            </p:nvSpPr>
            <p:spPr>
              <a:xfrm>
                <a:off x="557644" y="1772816"/>
                <a:ext cx="8782050" cy="18722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80" name="Google Shape;1780;p88"/>
              <p:cNvPicPr preferRelativeResize="0"/>
              <p:nvPr/>
            </p:nvPicPr>
            <p:blipFill rotWithShape="1">
              <a:blip r:embed="rId3">
                <a:alphaModFix/>
              </a:blip>
              <a:srcRect b="0" l="1361" r="14289" t="0"/>
              <a:stretch/>
            </p:blipFill>
            <p:spPr>
              <a:xfrm>
                <a:off x="584430" y="1863352"/>
                <a:ext cx="8755263" cy="1657087"/>
              </a:xfrm>
              <a:prstGeom prst="rect">
                <a:avLst/>
              </a:prstGeom>
              <a:noFill/>
              <a:ln>
                <a:noFill/>
              </a:ln>
            </p:spPr>
          </p:pic>
        </p:grpSp>
        <p:sp>
          <p:nvSpPr>
            <p:cNvPr id="1781" name="Google Shape;1781;p88"/>
            <p:cNvSpPr txBox="1"/>
            <p:nvPr/>
          </p:nvSpPr>
          <p:spPr>
            <a:xfrm>
              <a:off x="2980944" y="2430119"/>
              <a:ext cx="5395388" cy="185065"/>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00">
                  <a:solidFill>
                    <a:srgbClr val="4A8C9A"/>
                  </a:solidFill>
                  <a:latin typeface="Arial"/>
                  <a:ea typeface="Arial"/>
                  <a:cs typeface="Arial"/>
                  <a:sym typeface="Arial"/>
                </a:rPr>
                <a:t># Low frequency words are deleted. (It was learned in the Cleaning section.)</a:t>
              </a:r>
              <a:endParaRPr i="1" sz="1100">
                <a:solidFill>
                  <a:srgbClr val="4A8C9A"/>
                </a:solidFill>
                <a:latin typeface="Arial"/>
                <a:ea typeface="Arial"/>
                <a:cs typeface="Arial"/>
                <a:sym typeface="Aria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grpSp>
        <p:nvGrpSpPr>
          <p:cNvPr id="1787" name="Google Shape;1787;p89"/>
          <p:cNvGrpSpPr/>
          <p:nvPr/>
        </p:nvGrpSpPr>
        <p:grpSpPr>
          <a:xfrm>
            <a:off x="559817" y="1356737"/>
            <a:ext cx="8783192" cy="200055"/>
            <a:chOff x="559817" y="2136914"/>
            <a:chExt cx="8783192" cy="200055"/>
          </a:xfrm>
        </p:grpSpPr>
        <p:sp>
          <p:nvSpPr>
            <p:cNvPr id="1788" name="Google Shape;1788;p8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789" name="Google Shape;1789;p8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5 từ hàng đầu</a:t>
              </a:r>
              <a:endParaRPr sz="1300">
                <a:solidFill>
                  <a:srgbClr val="262626"/>
                </a:solidFill>
                <a:latin typeface="Arial"/>
                <a:ea typeface="Arial"/>
                <a:cs typeface="Arial"/>
                <a:sym typeface="Arial"/>
              </a:endParaRPr>
            </a:p>
          </p:txBody>
        </p:sp>
      </p:grpSp>
      <p:grpSp>
        <p:nvGrpSpPr>
          <p:cNvPr id="1790" name="Google Shape;1790;p89"/>
          <p:cNvGrpSpPr/>
          <p:nvPr/>
        </p:nvGrpSpPr>
        <p:grpSpPr>
          <a:xfrm>
            <a:off x="450000" y="450000"/>
            <a:ext cx="9018000" cy="276999"/>
            <a:chOff x="450000" y="450000"/>
            <a:chExt cx="9018000" cy="276999"/>
          </a:xfrm>
        </p:grpSpPr>
        <p:sp>
          <p:nvSpPr>
            <p:cNvPr id="1791" name="Google Shape;1791;p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792" name="Google Shape;1792;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793" name="Google Shape;1793;p89"/>
          <p:cNvGrpSpPr/>
          <p:nvPr/>
        </p:nvGrpSpPr>
        <p:grpSpPr>
          <a:xfrm>
            <a:off x="557644" y="1700808"/>
            <a:ext cx="8786256" cy="1427583"/>
            <a:chOff x="557644" y="1772817"/>
            <a:chExt cx="8786256" cy="1427583"/>
          </a:xfrm>
        </p:grpSpPr>
        <p:sp>
          <p:nvSpPr>
            <p:cNvPr id="1794" name="Google Shape;1794;p89"/>
            <p:cNvSpPr/>
            <p:nvPr/>
          </p:nvSpPr>
          <p:spPr>
            <a:xfrm>
              <a:off x="557644" y="1772817"/>
              <a:ext cx="8782050" cy="14275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95" name="Google Shape;1795;p89"/>
            <p:cNvGrpSpPr/>
            <p:nvPr/>
          </p:nvGrpSpPr>
          <p:grpSpPr>
            <a:xfrm>
              <a:off x="632459" y="1844824"/>
              <a:ext cx="8711441" cy="1342030"/>
              <a:chOff x="632459" y="1873604"/>
              <a:chExt cx="8711441" cy="1342030"/>
            </a:xfrm>
          </p:grpSpPr>
          <p:pic>
            <p:nvPicPr>
              <p:cNvPr id="1796" name="Google Shape;1796;p89"/>
              <p:cNvPicPr preferRelativeResize="0"/>
              <p:nvPr/>
            </p:nvPicPr>
            <p:blipFill rotWithShape="1">
              <a:blip r:embed="rId3">
                <a:alphaModFix/>
              </a:blip>
              <a:srcRect b="0" l="2272" r="9936" t="0"/>
              <a:stretch/>
            </p:blipFill>
            <p:spPr>
              <a:xfrm>
                <a:off x="632459" y="1873604"/>
                <a:ext cx="8711441" cy="1342030"/>
              </a:xfrm>
              <a:prstGeom prst="rect">
                <a:avLst/>
              </a:prstGeom>
              <a:noFill/>
              <a:ln>
                <a:noFill/>
              </a:ln>
            </p:spPr>
          </p:pic>
          <p:sp>
            <p:nvSpPr>
              <p:cNvPr id="1797" name="Google Shape;1797;p89"/>
              <p:cNvSpPr txBox="1"/>
              <p:nvPr/>
            </p:nvSpPr>
            <p:spPr>
              <a:xfrm>
                <a:off x="6736080" y="2118565"/>
                <a:ext cx="2544792" cy="246221"/>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50">
                    <a:solidFill>
                      <a:srgbClr val="4A8C9A"/>
                    </a:solidFill>
                    <a:latin typeface="Arial"/>
                    <a:ea typeface="Arial"/>
                    <a:cs typeface="Arial"/>
                    <a:sym typeface="Arial"/>
                  </a:rPr>
                  <a:t># Remove words of index higher than 5</a:t>
                </a:r>
                <a:endParaRPr i="1" sz="1050">
                  <a:solidFill>
                    <a:srgbClr val="4A8C9A"/>
                  </a:solidFill>
                  <a:latin typeface="Arial"/>
                  <a:ea typeface="Arial"/>
                  <a:cs typeface="Arial"/>
                  <a:sym typeface="Arial"/>
                </a:endParaRPr>
              </a:p>
            </p:txBody>
          </p:sp>
          <p:sp>
            <p:nvSpPr>
              <p:cNvPr id="1798" name="Google Shape;1798;p89"/>
              <p:cNvSpPr txBox="1"/>
              <p:nvPr/>
            </p:nvSpPr>
            <p:spPr>
              <a:xfrm>
                <a:off x="2946460" y="2486310"/>
                <a:ext cx="3751520" cy="180690"/>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50">
                    <a:solidFill>
                      <a:srgbClr val="4A8C9A"/>
                    </a:solidFill>
                    <a:latin typeface="Arial"/>
                    <a:ea typeface="Arial"/>
                    <a:cs typeface="Arial"/>
                    <a:sym typeface="Arial"/>
                  </a:rPr>
                  <a:t># Remove index information from the corresponding word</a:t>
                </a:r>
                <a:endParaRPr i="1" sz="1050">
                  <a:solidFill>
                    <a:srgbClr val="4A8C9A"/>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9"/>
          <p:cNvGrpSpPr/>
          <p:nvPr/>
        </p:nvGrpSpPr>
        <p:grpSpPr>
          <a:xfrm>
            <a:off x="450000" y="450000"/>
            <a:ext cx="9018000" cy="276999"/>
            <a:chOff x="450000" y="450000"/>
            <a:chExt cx="9018000" cy="276999"/>
          </a:xfrm>
        </p:grpSpPr>
        <p:sp>
          <p:nvSpPr>
            <p:cNvPr id="291" name="Google Shape;291;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Khai thác văn bản là gì?</a:t>
              </a:r>
              <a:endParaRPr/>
            </a:p>
          </p:txBody>
        </p:sp>
        <p:sp>
          <p:nvSpPr>
            <p:cNvPr id="292" name="Google Shape;292;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93" name="Google Shape;293;p9"/>
          <p:cNvGrpSpPr/>
          <p:nvPr/>
        </p:nvGrpSpPr>
        <p:grpSpPr>
          <a:xfrm>
            <a:off x="559817" y="1484784"/>
            <a:ext cx="8783192" cy="200055"/>
            <a:chOff x="559817" y="2136914"/>
            <a:chExt cx="8783192" cy="200055"/>
          </a:xfrm>
        </p:grpSpPr>
        <p:sp>
          <p:nvSpPr>
            <p:cNvPr id="294" name="Google Shape;294;p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95" name="Google Shape;295;p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Ví dụ ứng dụng khai thác văn bản trong thế giới thực</a:t>
              </a:r>
              <a:endParaRPr sz="1300">
                <a:solidFill>
                  <a:srgbClr val="262626"/>
                </a:solidFill>
                <a:latin typeface="Arial"/>
                <a:ea typeface="Arial"/>
                <a:cs typeface="Arial"/>
                <a:sym typeface="Arial"/>
              </a:endParaRPr>
            </a:p>
          </p:txBody>
        </p:sp>
      </p:grpSp>
      <p:sp>
        <p:nvSpPr>
          <p:cNvPr id="296" name="Google Shape;296;p9"/>
          <p:cNvSpPr/>
          <p:nvPr/>
        </p:nvSpPr>
        <p:spPr>
          <a:xfrm>
            <a:off x="702940" y="1798458"/>
            <a:ext cx="8632825" cy="396183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Được sử dụng để tiếp thị</a:t>
            </a:r>
            <a:r>
              <a:rPr lang="en-US" sz="1300">
                <a:solidFill>
                  <a:srgbClr val="262626"/>
                </a:solidFill>
                <a:latin typeface="Arial"/>
                <a:ea typeface="Arial"/>
                <a:cs typeface="Arial"/>
                <a:sym typeface="Arial"/>
              </a:rPr>
              <a:t>: Các tập đoàn thu thập và phân tích các bài đăng trên twitter đề cập đến tên thương hiệu hoặc thông điệp của họ với khách hàng.</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Họ kiểm tra xem người dùng có đề cập đến các chủ đề nhất định trong thời gian nhất định hay không; nếu người dùng có ý nghĩa tích cực hoặc tiêu cực; cách từ khóa thay đổi theo thời gian; từ khóa của khách hàng có thay đổi trước và sau chiến dịch hay không; nếu một chương trình khuyến mãi tạo ra một lời truyền miệng; nếu một nhóm khách hàng nhất định phản ứng; và vân vân.</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Với thông tin này, các tập đoàn có thể giám sát chặt chẽ các hoạt động tiếp thị và kiểm soát việc quản lý danh tiếng và xây dựng chiến lược cạnh tranh với các thương hiệu cạnh tranh dựa trên giám sát phản hồi.</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Dữ liệu hỗ trợ cho các ngành khác nhau: </a:t>
            </a:r>
            <a:r>
              <a:rPr lang="en-US" sz="1300">
                <a:solidFill>
                  <a:srgbClr val="262626"/>
                </a:solidFill>
                <a:latin typeface="Arial"/>
                <a:ea typeface="Arial"/>
                <a:cs typeface="Arial"/>
                <a:sym typeface="Arial"/>
              </a:rPr>
              <a:t>Nó có thể hỗ trợ dữ liệu từ các lĩnh vực như chính trị, môi trường và y học cũng như các lĩnh vực kinh doanh như sản xuất, cơ sở vật chất và tiếp thị.</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Các nhà máy dự đoán sự cố: </a:t>
            </a:r>
            <a:r>
              <a:rPr lang="en-US" sz="1300">
                <a:solidFill>
                  <a:srgbClr val="262626"/>
                </a:solidFill>
                <a:latin typeface="Arial"/>
                <a:ea typeface="Arial"/>
                <a:cs typeface="Arial"/>
                <a:sym typeface="Arial"/>
              </a:rPr>
              <a:t>Các nhà máy có thể dự đoán sự cố của cơ sở từ các tài liệu được ghi lại bởi công nhân bảo trì cơ sở.</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Kiểm tra đánh giá sản phẩm: </a:t>
            </a:r>
            <a:r>
              <a:rPr lang="en-US" sz="1300">
                <a:solidFill>
                  <a:srgbClr val="262626"/>
                </a:solidFill>
                <a:latin typeface="Arial"/>
                <a:ea typeface="Arial"/>
                <a:cs typeface="Arial"/>
                <a:sym typeface="Arial"/>
              </a:rPr>
              <a:t>Khách hàng có quyền truy cập thông tin về hiệu suất hoặc các vấn đề của sản phẩm từ phân tích hoặc đánh giá sản phẩm.</a:t>
            </a:r>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Phân tích tin tức:</a:t>
            </a:r>
            <a:r>
              <a:rPr lang="en-US" sz="1300">
                <a:solidFill>
                  <a:srgbClr val="262626"/>
                </a:solidFill>
                <a:latin typeface="Arial"/>
                <a:ea typeface="Arial"/>
                <a:cs typeface="Arial"/>
                <a:sym typeface="Arial"/>
              </a:rPr>
              <a:t> Nó có thể hiển thị các vấn đề phổ biến trong dòng thời gian và khám phá các chuyên gia của một lĩnh vực nhất định bằng cách phân tích các chủ đề của báo cáo tin tức hoặc phát biểu.</a:t>
            </a:r>
            <a:endParaRPr sz="1300">
              <a:solidFill>
                <a:srgbClr val="262626"/>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grpSp>
        <p:nvGrpSpPr>
          <p:cNvPr id="1804" name="Google Shape;1804;p90"/>
          <p:cNvGrpSpPr/>
          <p:nvPr/>
        </p:nvGrpSpPr>
        <p:grpSpPr>
          <a:xfrm>
            <a:off x="559817" y="1356737"/>
            <a:ext cx="8783192" cy="200055"/>
            <a:chOff x="559817" y="2136914"/>
            <a:chExt cx="8783192" cy="200055"/>
          </a:xfrm>
        </p:grpSpPr>
        <p:sp>
          <p:nvSpPr>
            <p:cNvPr id="1805" name="Google Shape;1805;p9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06" name="Google Shape;1806;p9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Thay đổi từng từ trong các câu được lưu trữ sau khi mã hóa thành một số nguyên bằng cách sử dụng word_to_index</a:t>
              </a:r>
              <a:endParaRPr sz="1300">
                <a:solidFill>
                  <a:srgbClr val="262626"/>
                </a:solidFill>
                <a:latin typeface="Arial"/>
                <a:ea typeface="Arial"/>
                <a:cs typeface="Arial"/>
                <a:sym typeface="Arial"/>
              </a:endParaRPr>
            </a:p>
          </p:txBody>
        </p:sp>
      </p:grpSp>
      <p:grpSp>
        <p:nvGrpSpPr>
          <p:cNvPr id="1807" name="Google Shape;1807;p90"/>
          <p:cNvGrpSpPr/>
          <p:nvPr/>
        </p:nvGrpSpPr>
        <p:grpSpPr>
          <a:xfrm>
            <a:off x="450000" y="450000"/>
            <a:ext cx="9018000" cy="276999"/>
            <a:chOff x="450000" y="450000"/>
            <a:chExt cx="9018000" cy="276999"/>
          </a:xfrm>
        </p:grpSpPr>
        <p:sp>
          <p:nvSpPr>
            <p:cNvPr id="1808" name="Google Shape;1808;p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809" name="Google Shape;1809;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810" name="Google Shape;1810;p90"/>
          <p:cNvGrpSpPr/>
          <p:nvPr/>
        </p:nvGrpSpPr>
        <p:grpSpPr>
          <a:xfrm>
            <a:off x="557644" y="1700808"/>
            <a:ext cx="8782050" cy="2664295"/>
            <a:chOff x="557644" y="1772816"/>
            <a:chExt cx="8782050" cy="2664295"/>
          </a:xfrm>
        </p:grpSpPr>
        <p:sp>
          <p:nvSpPr>
            <p:cNvPr id="1811" name="Google Shape;1811;p90"/>
            <p:cNvSpPr/>
            <p:nvPr/>
          </p:nvSpPr>
          <p:spPr>
            <a:xfrm>
              <a:off x="557644" y="1772816"/>
              <a:ext cx="8782050" cy="26642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12" name="Google Shape;1812;p90"/>
            <p:cNvPicPr preferRelativeResize="0"/>
            <p:nvPr/>
          </p:nvPicPr>
          <p:blipFill rotWithShape="1">
            <a:blip r:embed="rId3">
              <a:alphaModFix/>
            </a:blip>
            <a:srcRect b="0" l="1317" r="5606" t="0"/>
            <a:stretch/>
          </p:blipFill>
          <p:spPr>
            <a:xfrm>
              <a:off x="670559" y="1855872"/>
              <a:ext cx="8669135" cy="2495148"/>
            </a:xfrm>
            <a:prstGeom prst="rect">
              <a:avLst/>
            </a:prstGeom>
            <a:noFill/>
            <a:ln>
              <a:noFill/>
            </a:ln>
          </p:spPr>
        </p:pic>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grpSp>
        <p:nvGrpSpPr>
          <p:cNvPr id="1818" name="Google Shape;1818;p91"/>
          <p:cNvGrpSpPr/>
          <p:nvPr/>
        </p:nvGrpSpPr>
        <p:grpSpPr>
          <a:xfrm>
            <a:off x="559817" y="1356737"/>
            <a:ext cx="8783192" cy="200055"/>
            <a:chOff x="559817" y="2136914"/>
            <a:chExt cx="8783192" cy="200055"/>
          </a:xfrm>
        </p:grpSpPr>
        <p:sp>
          <p:nvSpPr>
            <p:cNvPr id="1819" name="Google Shape;1819;p9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20" name="Google Shape;1820;p9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bộ đếm</a:t>
              </a:r>
              <a:endParaRPr sz="1300">
                <a:solidFill>
                  <a:srgbClr val="262626"/>
                </a:solidFill>
                <a:latin typeface="Arial"/>
                <a:ea typeface="Arial"/>
                <a:cs typeface="Arial"/>
                <a:sym typeface="Arial"/>
              </a:endParaRPr>
            </a:p>
          </p:txBody>
        </p:sp>
      </p:grpSp>
      <p:grpSp>
        <p:nvGrpSpPr>
          <p:cNvPr id="1821" name="Google Shape;1821;p91"/>
          <p:cNvGrpSpPr/>
          <p:nvPr/>
        </p:nvGrpSpPr>
        <p:grpSpPr>
          <a:xfrm>
            <a:off x="450000" y="450000"/>
            <a:ext cx="9018000" cy="276999"/>
            <a:chOff x="450000" y="450000"/>
            <a:chExt cx="9018000" cy="276999"/>
          </a:xfrm>
        </p:grpSpPr>
        <p:sp>
          <p:nvSpPr>
            <p:cNvPr id="1822" name="Google Shape;1822;p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823" name="Google Shape;1823;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824" name="Google Shape;1824;p91"/>
          <p:cNvGrpSpPr/>
          <p:nvPr/>
        </p:nvGrpSpPr>
        <p:grpSpPr>
          <a:xfrm>
            <a:off x="557644" y="1700808"/>
            <a:ext cx="8782050" cy="4193644"/>
            <a:chOff x="557644" y="1700808"/>
            <a:chExt cx="8782050" cy="4193644"/>
          </a:xfrm>
        </p:grpSpPr>
        <p:grpSp>
          <p:nvGrpSpPr>
            <p:cNvPr id="1825" name="Google Shape;1825;p91"/>
            <p:cNvGrpSpPr/>
            <p:nvPr/>
          </p:nvGrpSpPr>
          <p:grpSpPr>
            <a:xfrm>
              <a:off x="557644" y="1700808"/>
              <a:ext cx="8782050" cy="4193644"/>
              <a:chOff x="557644" y="1772816"/>
              <a:chExt cx="8782050" cy="4193644"/>
            </a:xfrm>
          </p:grpSpPr>
          <p:sp>
            <p:nvSpPr>
              <p:cNvPr id="1826" name="Google Shape;1826;p91"/>
              <p:cNvSpPr/>
              <p:nvPr/>
            </p:nvSpPr>
            <p:spPr>
              <a:xfrm>
                <a:off x="557644" y="1772816"/>
                <a:ext cx="8782050" cy="41936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27" name="Google Shape;1827;p91"/>
              <p:cNvPicPr preferRelativeResize="0"/>
              <p:nvPr/>
            </p:nvPicPr>
            <p:blipFill rotWithShape="1">
              <a:blip r:embed="rId3">
                <a:alphaModFix/>
              </a:blip>
              <a:srcRect b="0" l="0" r="3228" t="0"/>
              <a:stretch/>
            </p:blipFill>
            <p:spPr>
              <a:xfrm>
                <a:off x="605502" y="1868566"/>
                <a:ext cx="8675658" cy="4008706"/>
              </a:xfrm>
              <a:prstGeom prst="rect">
                <a:avLst/>
              </a:prstGeom>
              <a:noFill/>
              <a:ln>
                <a:noFill/>
              </a:ln>
            </p:spPr>
          </p:pic>
        </p:grpSp>
        <p:sp>
          <p:nvSpPr>
            <p:cNvPr id="1828" name="Google Shape;1828;p91"/>
            <p:cNvSpPr txBox="1"/>
            <p:nvPr/>
          </p:nvSpPr>
          <p:spPr>
            <a:xfrm>
              <a:off x="1356360" y="3351568"/>
              <a:ext cx="3890021" cy="173952"/>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50">
                  <a:solidFill>
                    <a:srgbClr val="4A8C9A"/>
                  </a:solidFill>
                  <a:latin typeface="Arial"/>
                  <a:ea typeface="Arial"/>
                  <a:cs typeface="Arial"/>
                  <a:sym typeface="Arial"/>
                </a:rPr>
                <a:t># Above task can be executed by words=np.hstack(sentences)</a:t>
              </a:r>
              <a:endParaRPr i="1" sz="1050">
                <a:solidFill>
                  <a:srgbClr val="4A8C9A"/>
                </a:solidFill>
                <a:latin typeface="Arial"/>
                <a:ea typeface="Arial"/>
                <a:cs typeface="Arial"/>
                <a:sym typeface="Arial"/>
              </a:endParaRPr>
            </a:p>
          </p:txBody>
        </p:sp>
        <p:sp>
          <p:nvSpPr>
            <p:cNvPr id="1829" name="Google Shape;1829;p91"/>
            <p:cNvSpPr txBox="1"/>
            <p:nvPr/>
          </p:nvSpPr>
          <p:spPr>
            <a:xfrm>
              <a:off x="2799080" y="4434840"/>
              <a:ext cx="5596143" cy="147320"/>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50">
                  <a:solidFill>
                    <a:srgbClr val="4A8C9A"/>
                  </a:solidFill>
                  <a:latin typeface="Arial"/>
                  <a:ea typeface="Arial"/>
                  <a:cs typeface="Arial"/>
                  <a:sym typeface="Arial"/>
                </a:rPr>
                <a:t># You can easily count all frequency of the words by using Python’s Counter module.</a:t>
              </a:r>
              <a:endParaRPr i="1" sz="1050">
                <a:solidFill>
                  <a:srgbClr val="4A8C9A"/>
                </a:solidFill>
                <a:latin typeface="Arial"/>
                <a:ea typeface="Arial"/>
                <a:cs typeface="Arial"/>
                <a:sym typeface="Arial"/>
              </a:endParaRPr>
            </a:p>
          </p:txBody>
        </p:sp>
        <p:sp>
          <p:nvSpPr>
            <p:cNvPr id="1830" name="Google Shape;1830;p91"/>
            <p:cNvSpPr txBox="1"/>
            <p:nvPr/>
          </p:nvSpPr>
          <p:spPr>
            <a:xfrm>
              <a:off x="2814319" y="5337512"/>
              <a:ext cx="2844019" cy="148888"/>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050">
                  <a:solidFill>
                    <a:srgbClr val="4A8C9A"/>
                  </a:solidFill>
                  <a:latin typeface="Arial"/>
                  <a:ea typeface="Arial"/>
                  <a:cs typeface="Arial"/>
                  <a:sym typeface="Arial"/>
                </a:rPr>
                <a:t># Print the frequency of the word ‘barber’</a:t>
              </a:r>
              <a:endParaRPr i="1" sz="1050">
                <a:solidFill>
                  <a:srgbClr val="4A8C9A"/>
                </a:solidFill>
                <a:latin typeface="Arial"/>
                <a:ea typeface="Arial"/>
                <a:cs typeface="Arial"/>
                <a:sym typeface="Aria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grpSp>
        <p:nvGrpSpPr>
          <p:cNvPr id="1836" name="Google Shape;1836;p92"/>
          <p:cNvGrpSpPr/>
          <p:nvPr/>
        </p:nvGrpSpPr>
        <p:grpSpPr>
          <a:xfrm>
            <a:off x="559817" y="1356737"/>
            <a:ext cx="8783192" cy="200055"/>
            <a:chOff x="559817" y="2136914"/>
            <a:chExt cx="8783192" cy="200055"/>
          </a:xfrm>
        </p:grpSpPr>
        <p:sp>
          <p:nvSpPr>
            <p:cNvPr id="1837" name="Google Shape;1837;p9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38" name="Google Shape;1838;p9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Chỉ định chỉ số nguyên thấp cho các từ có tần suất cao</a:t>
              </a:r>
              <a:endParaRPr sz="1300">
                <a:solidFill>
                  <a:srgbClr val="262626"/>
                </a:solidFill>
                <a:latin typeface="Arial"/>
                <a:ea typeface="Arial"/>
                <a:cs typeface="Arial"/>
                <a:sym typeface="Arial"/>
              </a:endParaRPr>
            </a:p>
          </p:txBody>
        </p:sp>
      </p:grpSp>
      <p:grpSp>
        <p:nvGrpSpPr>
          <p:cNvPr id="1839" name="Google Shape;1839;p92"/>
          <p:cNvGrpSpPr/>
          <p:nvPr/>
        </p:nvGrpSpPr>
        <p:grpSpPr>
          <a:xfrm>
            <a:off x="450000" y="450000"/>
            <a:ext cx="9018000" cy="276999"/>
            <a:chOff x="450000" y="450000"/>
            <a:chExt cx="9018000" cy="276999"/>
          </a:xfrm>
        </p:grpSpPr>
        <p:sp>
          <p:nvSpPr>
            <p:cNvPr id="1840" name="Google Shape;1840;p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841" name="Google Shape;1841;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842" name="Google Shape;1842;p92"/>
          <p:cNvGrpSpPr/>
          <p:nvPr/>
        </p:nvGrpSpPr>
        <p:grpSpPr>
          <a:xfrm>
            <a:off x="557644" y="1700808"/>
            <a:ext cx="8782050" cy="2664295"/>
            <a:chOff x="557644" y="1772816"/>
            <a:chExt cx="8782050" cy="2664295"/>
          </a:xfrm>
        </p:grpSpPr>
        <p:sp>
          <p:nvSpPr>
            <p:cNvPr id="1843" name="Google Shape;1843;p92"/>
            <p:cNvSpPr/>
            <p:nvPr/>
          </p:nvSpPr>
          <p:spPr>
            <a:xfrm>
              <a:off x="557644" y="1772816"/>
              <a:ext cx="8782050" cy="26642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44" name="Google Shape;1844;p92"/>
            <p:cNvPicPr preferRelativeResize="0"/>
            <p:nvPr/>
          </p:nvPicPr>
          <p:blipFill rotWithShape="1">
            <a:blip r:embed="rId3">
              <a:alphaModFix/>
            </a:blip>
            <a:srcRect b="0" l="1354" r="14289" t="0"/>
            <a:stretch/>
          </p:blipFill>
          <p:spPr>
            <a:xfrm>
              <a:off x="650081" y="1866825"/>
              <a:ext cx="8689613" cy="2505150"/>
            </a:xfrm>
            <a:prstGeom prst="rect">
              <a:avLst/>
            </a:prstGeom>
            <a:noFill/>
            <a:ln>
              <a:noFill/>
            </a:ln>
          </p:spPr>
        </p:pic>
        <p:sp>
          <p:nvSpPr>
            <p:cNvPr id="1845" name="Google Shape;1845;p92"/>
            <p:cNvSpPr txBox="1"/>
            <p:nvPr/>
          </p:nvSpPr>
          <p:spPr>
            <a:xfrm>
              <a:off x="4146748" y="2112950"/>
              <a:ext cx="3266161" cy="253916"/>
            </a:xfrm>
            <a:prstGeom prst="rect">
              <a:avLst/>
            </a:prstGeom>
            <a:solidFill>
              <a:srgbClr val="F7F7F7"/>
            </a:solid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1100">
                  <a:solidFill>
                    <a:srgbClr val="4A8C9A"/>
                  </a:solidFill>
                  <a:latin typeface="Arial"/>
                  <a:ea typeface="Arial"/>
                  <a:cs typeface="Arial"/>
                  <a:sym typeface="Arial"/>
                </a:rPr>
                <a:t># Save top 5 words with the highest frequency </a:t>
              </a:r>
              <a:endParaRPr i="1" sz="1100">
                <a:solidFill>
                  <a:srgbClr val="4A8C9A"/>
                </a:solidFill>
                <a:latin typeface="Arial"/>
                <a:ea typeface="Arial"/>
                <a:cs typeface="Arial"/>
                <a:sym typeface="Arial"/>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grpSp>
        <p:nvGrpSpPr>
          <p:cNvPr id="1851" name="Google Shape;1851;p93"/>
          <p:cNvGrpSpPr/>
          <p:nvPr/>
        </p:nvGrpSpPr>
        <p:grpSpPr>
          <a:xfrm>
            <a:off x="559817" y="1356737"/>
            <a:ext cx="8783192" cy="200055"/>
            <a:chOff x="559817" y="2136914"/>
            <a:chExt cx="8783192" cy="200055"/>
          </a:xfrm>
        </p:grpSpPr>
        <p:sp>
          <p:nvSpPr>
            <p:cNvPr id="1852" name="Google Shape;1852;p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53" name="Google Shape;1853;p9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FreqDist của NLTK</a:t>
              </a:r>
              <a:endParaRPr sz="1300">
                <a:solidFill>
                  <a:srgbClr val="262626"/>
                </a:solidFill>
                <a:latin typeface="Arial"/>
                <a:ea typeface="Arial"/>
                <a:cs typeface="Arial"/>
                <a:sym typeface="Arial"/>
              </a:endParaRPr>
            </a:p>
          </p:txBody>
        </p:sp>
      </p:grpSp>
      <p:grpSp>
        <p:nvGrpSpPr>
          <p:cNvPr id="1854" name="Google Shape;1854;p93"/>
          <p:cNvGrpSpPr/>
          <p:nvPr/>
        </p:nvGrpSpPr>
        <p:grpSpPr>
          <a:xfrm>
            <a:off x="450000" y="450000"/>
            <a:ext cx="9018000" cy="276999"/>
            <a:chOff x="450000" y="450000"/>
            <a:chExt cx="9018000" cy="276999"/>
          </a:xfrm>
        </p:grpSpPr>
        <p:sp>
          <p:nvSpPr>
            <p:cNvPr id="1855" name="Google Shape;1855;p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856" name="Google Shape;1856;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857" name="Google Shape;1857;p93"/>
          <p:cNvGrpSpPr/>
          <p:nvPr/>
        </p:nvGrpSpPr>
        <p:grpSpPr>
          <a:xfrm>
            <a:off x="557644" y="1700808"/>
            <a:ext cx="8782050" cy="3713584"/>
            <a:chOff x="557644" y="1772816"/>
            <a:chExt cx="8782050" cy="3713584"/>
          </a:xfrm>
        </p:grpSpPr>
        <p:sp>
          <p:nvSpPr>
            <p:cNvPr id="1858" name="Google Shape;1858;p93"/>
            <p:cNvSpPr/>
            <p:nvPr/>
          </p:nvSpPr>
          <p:spPr>
            <a:xfrm>
              <a:off x="557644" y="1772816"/>
              <a:ext cx="8782050" cy="37135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9" name="Google Shape;1859;p93"/>
            <p:cNvPicPr preferRelativeResize="0"/>
            <p:nvPr/>
          </p:nvPicPr>
          <p:blipFill rotWithShape="1">
            <a:blip r:embed="rId3">
              <a:alphaModFix/>
            </a:blip>
            <a:srcRect b="0" l="1361" r="12053" t="0"/>
            <a:stretch/>
          </p:blipFill>
          <p:spPr>
            <a:xfrm>
              <a:off x="675504" y="1862660"/>
              <a:ext cx="8664189" cy="3573734"/>
            </a:xfrm>
            <a:prstGeom prst="rect">
              <a:avLst/>
            </a:prstGeom>
            <a:noFill/>
            <a:ln>
              <a:noFill/>
            </a:ln>
          </p:spPr>
        </p:pic>
        <p:sp>
          <p:nvSpPr>
            <p:cNvPr id="1860" name="Google Shape;1860;p93"/>
            <p:cNvSpPr txBox="1"/>
            <p:nvPr/>
          </p:nvSpPr>
          <p:spPr>
            <a:xfrm>
              <a:off x="1393578" y="2518291"/>
              <a:ext cx="7778998" cy="203478"/>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4A8C9A"/>
                  </a:solidFill>
                  <a:latin typeface="Arial"/>
                  <a:ea typeface="Arial"/>
                  <a:cs typeface="Arial"/>
                  <a:sym typeface="Arial"/>
                </a:rPr>
                <a:t># Remove sentence section with np.hstack and use it as input. Ex) 'barber', 'person', 'barber', 'good' ‧‧‧</a:t>
              </a:r>
              <a:endParaRPr i="1" sz="1100">
                <a:solidFill>
                  <a:srgbClr val="4A8C9A"/>
                </a:solidFill>
                <a:latin typeface="Arial"/>
                <a:ea typeface="Arial"/>
                <a:cs typeface="Arial"/>
                <a:sym typeface="Arial"/>
              </a:endParaRPr>
            </a:p>
          </p:txBody>
        </p:sp>
        <p:sp>
          <p:nvSpPr>
            <p:cNvPr id="1861" name="Google Shape;1861;p93"/>
            <p:cNvSpPr txBox="1"/>
            <p:nvPr/>
          </p:nvSpPr>
          <p:spPr>
            <a:xfrm>
              <a:off x="4081884" y="3934767"/>
              <a:ext cx="3247604" cy="172889"/>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4A8C9A"/>
                  </a:solidFill>
                  <a:latin typeface="Arial"/>
                  <a:ea typeface="Arial"/>
                  <a:cs typeface="Arial"/>
                  <a:sym typeface="Arial"/>
                </a:rPr>
                <a:t># Save top 5 words with the highest frequency</a:t>
              </a:r>
              <a:endParaRPr i="1" sz="1100">
                <a:solidFill>
                  <a:srgbClr val="4A8C9A"/>
                </a:solidFill>
                <a:latin typeface="Arial"/>
                <a:ea typeface="Arial"/>
                <a:cs typeface="Arial"/>
                <a:sym typeface="Arial"/>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grpSp>
        <p:nvGrpSpPr>
          <p:cNvPr id="1867" name="Google Shape;1867;p94"/>
          <p:cNvGrpSpPr/>
          <p:nvPr/>
        </p:nvGrpSpPr>
        <p:grpSpPr>
          <a:xfrm>
            <a:off x="559817" y="1356737"/>
            <a:ext cx="8783192" cy="200055"/>
            <a:chOff x="559817" y="2136914"/>
            <a:chExt cx="8783192" cy="200055"/>
          </a:xfrm>
        </p:grpSpPr>
        <p:sp>
          <p:nvSpPr>
            <p:cNvPr id="1868" name="Google Shape;1868;p9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69" name="Google Shape;1869;p9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liệt kê</a:t>
              </a:r>
              <a:endParaRPr sz="1300">
                <a:solidFill>
                  <a:srgbClr val="262626"/>
                </a:solidFill>
                <a:latin typeface="Arial"/>
                <a:ea typeface="Arial"/>
                <a:cs typeface="Arial"/>
                <a:sym typeface="Arial"/>
              </a:endParaRPr>
            </a:p>
          </p:txBody>
        </p:sp>
      </p:grpSp>
      <p:grpSp>
        <p:nvGrpSpPr>
          <p:cNvPr id="1870" name="Google Shape;1870;p94"/>
          <p:cNvGrpSpPr/>
          <p:nvPr/>
        </p:nvGrpSpPr>
        <p:grpSpPr>
          <a:xfrm>
            <a:off x="450000" y="450000"/>
            <a:ext cx="9018000" cy="276999"/>
            <a:chOff x="450000" y="450000"/>
            <a:chExt cx="9018000" cy="276999"/>
          </a:xfrm>
        </p:grpSpPr>
        <p:sp>
          <p:nvSpPr>
            <p:cNvPr id="1871" name="Google Shape;1871;p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872" name="Google Shape;1872;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873" name="Google Shape;1873;p94"/>
          <p:cNvGrpSpPr/>
          <p:nvPr/>
        </p:nvGrpSpPr>
        <p:grpSpPr>
          <a:xfrm>
            <a:off x="557644" y="1700808"/>
            <a:ext cx="8782050" cy="1849065"/>
            <a:chOff x="557644" y="1772816"/>
            <a:chExt cx="8782050" cy="1849065"/>
          </a:xfrm>
        </p:grpSpPr>
        <p:sp>
          <p:nvSpPr>
            <p:cNvPr id="1874" name="Google Shape;1874;p94"/>
            <p:cNvSpPr/>
            <p:nvPr/>
          </p:nvSpPr>
          <p:spPr>
            <a:xfrm>
              <a:off x="557644" y="1772816"/>
              <a:ext cx="8782050" cy="18490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75" name="Google Shape;1875;p94"/>
            <p:cNvPicPr preferRelativeResize="0"/>
            <p:nvPr/>
          </p:nvPicPr>
          <p:blipFill rotWithShape="1">
            <a:blip r:embed="rId3">
              <a:alphaModFix/>
            </a:blip>
            <a:srcRect b="0" l="1178" r="15578" t="0"/>
            <a:stretch/>
          </p:blipFill>
          <p:spPr>
            <a:xfrm>
              <a:off x="621505" y="1835142"/>
              <a:ext cx="8718189" cy="1743877"/>
            </a:xfrm>
            <a:prstGeom prst="rect">
              <a:avLst/>
            </a:prstGeom>
            <a:noFill/>
            <a:ln>
              <a:noFill/>
            </a:ln>
          </p:spPr>
        </p:pic>
        <p:sp>
          <p:nvSpPr>
            <p:cNvPr id="1876" name="Google Shape;1876;p94"/>
            <p:cNvSpPr txBox="1"/>
            <p:nvPr/>
          </p:nvSpPr>
          <p:spPr>
            <a:xfrm>
              <a:off x="4118173" y="2161846"/>
              <a:ext cx="3711272" cy="174160"/>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4A8C9A"/>
                  </a:solidFill>
                  <a:latin typeface="Arial"/>
                  <a:ea typeface="Arial"/>
                  <a:cs typeface="Arial"/>
                  <a:sym typeface="Arial"/>
                </a:rPr>
                <a:t># Assign index starting from 0 in the order of input</a:t>
              </a:r>
              <a:endParaRPr i="1" sz="1100">
                <a:solidFill>
                  <a:srgbClr val="4A8C9A"/>
                </a:solidFill>
                <a:latin typeface="Arial"/>
                <a:ea typeface="Arial"/>
                <a:cs typeface="Arial"/>
                <a:sym typeface="Arial"/>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grpSp>
        <p:nvGrpSpPr>
          <p:cNvPr id="1882" name="Google Shape;1882;p95"/>
          <p:cNvGrpSpPr/>
          <p:nvPr/>
        </p:nvGrpSpPr>
        <p:grpSpPr>
          <a:xfrm>
            <a:off x="559817" y="1356737"/>
            <a:ext cx="8783192" cy="200055"/>
            <a:chOff x="559817" y="2136914"/>
            <a:chExt cx="8783192" cy="200055"/>
          </a:xfrm>
        </p:grpSpPr>
        <p:sp>
          <p:nvSpPr>
            <p:cNvPr id="1883" name="Google Shape;1883;p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84" name="Google Shape;1884;p9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Keras</a:t>
              </a:r>
              <a:endParaRPr sz="1300">
                <a:solidFill>
                  <a:srgbClr val="262626"/>
                </a:solidFill>
                <a:latin typeface="Arial"/>
                <a:ea typeface="Arial"/>
                <a:cs typeface="Arial"/>
                <a:sym typeface="Arial"/>
              </a:endParaRPr>
            </a:p>
          </p:txBody>
        </p:sp>
      </p:grpSp>
      <p:grpSp>
        <p:nvGrpSpPr>
          <p:cNvPr id="1885" name="Google Shape;1885;p95"/>
          <p:cNvGrpSpPr/>
          <p:nvPr/>
        </p:nvGrpSpPr>
        <p:grpSpPr>
          <a:xfrm>
            <a:off x="450000" y="450000"/>
            <a:ext cx="9018000" cy="276999"/>
            <a:chOff x="450000" y="450000"/>
            <a:chExt cx="9018000" cy="276999"/>
          </a:xfrm>
        </p:grpSpPr>
        <p:sp>
          <p:nvSpPr>
            <p:cNvPr id="1886" name="Google Shape;1886;p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887" name="Google Shape;1887;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888" name="Google Shape;1888;p95"/>
          <p:cNvGrpSpPr/>
          <p:nvPr/>
        </p:nvGrpSpPr>
        <p:grpSpPr>
          <a:xfrm>
            <a:off x="557644" y="1700808"/>
            <a:ext cx="8782050" cy="3816424"/>
            <a:chOff x="557644" y="1772816"/>
            <a:chExt cx="8782050" cy="3816424"/>
          </a:xfrm>
        </p:grpSpPr>
        <p:sp>
          <p:nvSpPr>
            <p:cNvPr id="1889" name="Google Shape;1889;p95"/>
            <p:cNvSpPr/>
            <p:nvPr/>
          </p:nvSpPr>
          <p:spPr>
            <a:xfrm>
              <a:off x="557644" y="1772816"/>
              <a:ext cx="8782050" cy="38164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90" name="Google Shape;1890;p95"/>
            <p:cNvPicPr preferRelativeResize="0"/>
            <p:nvPr/>
          </p:nvPicPr>
          <p:blipFill rotWithShape="1">
            <a:blip r:embed="rId3">
              <a:alphaModFix/>
            </a:blip>
            <a:srcRect b="0" l="1539" r="3061" t="0"/>
            <a:stretch/>
          </p:blipFill>
          <p:spPr>
            <a:xfrm>
              <a:off x="661219" y="1841902"/>
              <a:ext cx="8568506" cy="3611964"/>
            </a:xfrm>
            <a:prstGeom prst="rect">
              <a:avLst/>
            </a:prstGeom>
            <a:noFill/>
            <a:ln>
              <a:noFill/>
            </a:ln>
          </p:spPr>
        </p:pic>
        <p:sp>
          <p:nvSpPr>
            <p:cNvPr id="1891" name="Google Shape;1891;p95"/>
            <p:cNvSpPr txBox="1"/>
            <p:nvPr/>
          </p:nvSpPr>
          <p:spPr>
            <a:xfrm>
              <a:off x="1288430" y="3113535"/>
              <a:ext cx="6055345" cy="186878"/>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050">
                  <a:solidFill>
                    <a:srgbClr val="4A8C9A"/>
                  </a:solidFill>
                  <a:latin typeface="Arial"/>
                  <a:ea typeface="Arial"/>
                  <a:cs typeface="Arial"/>
                  <a:sym typeface="Arial"/>
                </a:rPr>
                <a:t># fit_on_texts(), with corpus as input,  generates vocabulary based on word frequency</a:t>
              </a:r>
              <a:endParaRPr i="1" sz="1050">
                <a:solidFill>
                  <a:srgbClr val="4A8C9A"/>
                </a:solidFill>
                <a:latin typeface="Arial"/>
                <a:ea typeface="Arial"/>
                <a:cs typeface="Arial"/>
                <a:sym typeface="Arial"/>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96"/>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tập coding</a:t>
            </a:r>
            <a:endParaRPr/>
          </a:p>
        </p:txBody>
      </p:sp>
      <p:grpSp>
        <p:nvGrpSpPr>
          <p:cNvPr id="1898" name="Google Shape;1898;p96"/>
          <p:cNvGrpSpPr/>
          <p:nvPr/>
        </p:nvGrpSpPr>
        <p:grpSpPr>
          <a:xfrm>
            <a:off x="558798" y="2060849"/>
            <a:ext cx="8797129" cy="3960439"/>
            <a:chOff x="558798" y="2060849"/>
            <a:chExt cx="8797129" cy="3960439"/>
          </a:xfrm>
        </p:grpSpPr>
        <p:sp>
          <p:nvSpPr>
            <p:cNvPr id="1899" name="Google Shape;1899;p96"/>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00" name="Google Shape;1900;p96"/>
            <p:cNvGrpSpPr/>
            <p:nvPr/>
          </p:nvGrpSpPr>
          <p:grpSpPr>
            <a:xfrm>
              <a:off x="558798" y="3945816"/>
              <a:ext cx="8797129" cy="576572"/>
              <a:chOff x="4778069" y="4391025"/>
              <a:chExt cx="2349160" cy="431802"/>
            </a:xfrm>
          </p:grpSpPr>
          <p:sp>
            <p:nvSpPr>
              <p:cNvPr id="1901" name="Google Shape;1901;p96"/>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902" name="Google Shape;1902;p96"/>
              <p:cNvSpPr/>
              <p:nvPr/>
            </p:nvSpPr>
            <p:spPr>
              <a:xfrm>
                <a:off x="4852511" y="4491016"/>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thực hành trên tệp 'Integer Encoding.ipynb'</a:t>
                </a:r>
                <a:endParaRPr sz="2000">
                  <a:solidFill>
                    <a:schemeClr val="lt1"/>
                  </a:solidFill>
                  <a:latin typeface="Arial"/>
                  <a:ea typeface="Arial"/>
                  <a:cs typeface="Arial"/>
                  <a:sym typeface="Arial"/>
                </a:endParaRPr>
              </a:p>
            </p:txBody>
          </p:sp>
        </p:grpSp>
        <p:pic>
          <p:nvPicPr>
            <p:cNvPr descr="텍스트, 클립아트이(가) 표시된 사진&#10;&#10;자동 생성된 설명" id="1903" name="Google Shape;1903;p96"/>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1904" name="Google Shape;1904;p96"/>
          <p:cNvGrpSpPr/>
          <p:nvPr/>
        </p:nvGrpSpPr>
        <p:grpSpPr>
          <a:xfrm>
            <a:off x="450000" y="450000"/>
            <a:ext cx="9018000" cy="276999"/>
            <a:chOff x="450000" y="450000"/>
            <a:chExt cx="9018000" cy="276999"/>
          </a:xfrm>
        </p:grpSpPr>
        <p:sp>
          <p:nvSpPr>
            <p:cNvPr id="1905" name="Google Shape;1905;p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Mã hóa số nguyên</a:t>
              </a:r>
              <a:endParaRPr sz="1800">
                <a:solidFill>
                  <a:schemeClr val="lt1"/>
                </a:solidFill>
                <a:latin typeface="Arial"/>
                <a:ea typeface="Arial"/>
                <a:cs typeface="Arial"/>
                <a:sym typeface="Arial"/>
              </a:endParaRPr>
            </a:p>
          </p:txBody>
        </p:sp>
        <p:sp>
          <p:nvSpPr>
            <p:cNvPr id="1906" name="Google Shape;1906;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97"/>
          <p:cNvSpPr/>
          <p:nvPr/>
        </p:nvSpPr>
        <p:spPr>
          <a:xfrm>
            <a:off x="989683" y="3133792"/>
            <a:ext cx="826421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Tiền xử lý văn bản</a:t>
            </a:r>
            <a:endParaRPr sz="3200">
              <a:solidFill>
                <a:srgbClr val="000000"/>
              </a:solidFill>
              <a:latin typeface="Arial"/>
              <a:ea typeface="Arial"/>
              <a:cs typeface="Arial"/>
              <a:sym typeface="Arial"/>
            </a:endParaRPr>
          </a:p>
        </p:txBody>
      </p:sp>
      <p:sp>
        <p:nvSpPr>
          <p:cNvPr id="1913" name="Google Shape;1913;p9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1914" name="Google Shape;1914;p97"/>
          <p:cNvGrpSpPr/>
          <p:nvPr/>
        </p:nvGrpSpPr>
        <p:grpSpPr>
          <a:xfrm>
            <a:off x="1051307" y="3923538"/>
            <a:ext cx="7428498" cy="2004103"/>
            <a:chOff x="1051307" y="3923538"/>
            <a:chExt cx="7428498" cy="2004103"/>
          </a:xfrm>
        </p:grpSpPr>
        <p:sp>
          <p:nvSpPr>
            <p:cNvPr id="1915" name="Google Shape;1915;p97"/>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Token hóa</a:t>
              </a:r>
              <a:endParaRPr sz="1799">
                <a:solidFill>
                  <a:srgbClr val="A5A5A5"/>
                </a:solidFill>
                <a:latin typeface="Arial"/>
                <a:ea typeface="Arial"/>
                <a:cs typeface="Arial"/>
                <a:sym typeface="Arial"/>
              </a:endParaRPr>
            </a:p>
          </p:txBody>
        </p:sp>
        <p:sp>
          <p:nvSpPr>
            <p:cNvPr id="1916" name="Google Shape;1916;p97"/>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917" name="Google Shape;1917;p97"/>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Từ dừng</a:t>
              </a:r>
              <a:endParaRPr sz="1799">
                <a:solidFill>
                  <a:srgbClr val="A5A5A5"/>
                </a:solidFill>
                <a:latin typeface="Arial"/>
                <a:ea typeface="Arial"/>
                <a:cs typeface="Arial"/>
                <a:sym typeface="Arial"/>
              </a:endParaRPr>
            </a:p>
          </p:txBody>
        </p:sp>
        <p:sp>
          <p:nvSpPr>
            <p:cNvPr id="1918" name="Google Shape;1918;p97"/>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1919" name="Google Shape;1919;p97"/>
            <p:cNvGrpSpPr/>
            <p:nvPr/>
          </p:nvGrpSpPr>
          <p:grpSpPr>
            <a:xfrm>
              <a:off x="1051307" y="4782930"/>
              <a:ext cx="7428498" cy="278064"/>
              <a:chOff x="571500" y="5165783"/>
              <a:chExt cx="7430880" cy="278153"/>
            </a:xfrm>
          </p:grpSpPr>
          <p:sp>
            <p:nvSpPr>
              <p:cNvPr id="1920" name="Google Shape;1920;p97"/>
              <p:cNvSpPr/>
              <p:nvPr/>
            </p:nvSpPr>
            <p:spPr>
              <a:xfrm>
                <a:off x="754380" y="5166976"/>
                <a:ext cx="7248000" cy="27696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2.3. Rút gọn từ và cắt từ</a:t>
                </a:r>
                <a:endParaRPr sz="1799">
                  <a:solidFill>
                    <a:srgbClr val="A5A5A5"/>
                  </a:solidFill>
                  <a:latin typeface="Arial"/>
                  <a:ea typeface="Arial"/>
                  <a:cs typeface="Arial"/>
                  <a:sym typeface="Arial"/>
                </a:endParaRPr>
              </a:p>
            </p:txBody>
          </p:sp>
          <p:sp>
            <p:nvSpPr>
              <p:cNvPr id="1921" name="Google Shape;1921;p9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922" name="Google Shape;1922;p97"/>
            <p:cNvGrpSpPr/>
            <p:nvPr/>
          </p:nvGrpSpPr>
          <p:grpSpPr>
            <a:xfrm>
              <a:off x="1051307" y="5212626"/>
              <a:ext cx="5700472" cy="278083"/>
              <a:chOff x="571500" y="5165783"/>
              <a:chExt cx="5702300" cy="278172"/>
            </a:xfrm>
          </p:grpSpPr>
          <p:sp>
            <p:nvSpPr>
              <p:cNvPr id="1923" name="Google Shape;1923;p97"/>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2.4. Gán nhãn POS</a:t>
                </a:r>
                <a:endParaRPr/>
              </a:p>
            </p:txBody>
          </p:sp>
          <p:sp>
            <p:nvSpPr>
              <p:cNvPr id="1924" name="Google Shape;1924;p9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925" name="Google Shape;1925;p97"/>
            <p:cNvGrpSpPr/>
            <p:nvPr/>
          </p:nvGrpSpPr>
          <p:grpSpPr>
            <a:xfrm>
              <a:off x="4891470" y="3926886"/>
              <a:ext cx="3588334" cy="278064"/>
              <a:chOff x="1771387" y="5614533"/>
              <a:chExt cx="3588334" cy="278064"/>
            </a:xfrm>
          </p:grpSpPr>
          <p:sp>
            <p:nvSpPr>
              <p:cNvPr id="1926" name="Google Shape;1926;p97"/>
              <p:cNvSpPr/>
              <p:nvPr/>
            </p:nvSpPr>
            <p:spPr>
              <a:xfrm>
                <a:off x="1954208" y="5615726"/>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2.6. Padding</a:t>
                </a:r>
                <a:endParaRPr/>
              </a:p>
            </p:txBody>
          </p:sp>
          <p:sp>
            <p:nvSpPr>
              <p:cNvPr id="1927" name="Google Shape;1927;p97"/>
              <p:cNvSpPr/>
              <p:nvPr/>
            </p:nvSpPr>
            <p:spPr>
              <a:xfrm>
                <a:off x="1771387" y="56145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1928" name="Google Shape;1928;p97"/>
            <p:cNvGrpSpPr/>
            <p:nvPr/>
          </p:nvGrpSpPr>
          <p:grpSpPr>
            <a:xfrm>
              <a:off x="4891470" y="4353235"/>
              <a:ext cx="3408394" cy="278083"/>
              <a:chOff x="4891470" y="3922365"/>
              <a:chExt cx="3408394" cy="278083"/>
            </a:xfrm>
          </p:grpSpPr>
          <p:sp>
            <p:nvSpPr>
              <p:cNvPr id="1929" name="Google Shape;1929;p97"/>
              <p:cNvSpPr/>
              <p:nvPr/>
            </p:nvSpPr>
            <p:spPr>
              <a:xfrm>
                <a:off x="5074291" y="3923538"/>
                <a:ext cx="3225573"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2.7. Mã hóa one-hot </a:t>
                </a:r>
                <a:endParaRPr/>
              </a:p>
            </p:txBody>
          </p:sp>
          <p:sp>
            <p:nvSpPr>
              <p:cNvPr id="1930" name="Google Shape;1930;p97"/>
              <p:cNvSpPr/>
              <p:nvPr/>
            </p:nvSpPr>
            <p:spPr>
              <a:xfrm>
                <a:off x="4891470" y="3922365"/>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
          <p:nvSpPr>
            <p:cNvPr id="1931" name="Google Shape;1931;p97"/>
            <p:cNvSpPr/>
            <p:nvPr/>
          </p:nvSpPr>
          <p:spPr>
            <a:xfrm>
              <a:off x="1234128" y="5650770"/>
              <a:ext cx="3405513"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2.5. Mã hóa số nguyên</a:t>
              </a:r>
              <a:endParaRPr sz="1799">
                <a:solidFill>
                  <a:srgbClr val="A5A5A5"/>
                </a:solidFill>
                <a:latin typeface="Arial"/>
                <a:ea typeface="Arial"/>
                <a:cs typeface="Arial"/>
                <a:sym typeface="Arial"/>
              </a:endParaRPr>
            </a:p>
          </p:txBody>
        </p:sp>
        <p:sp>
          <p:nvSpPr>
            <p:cNvPr id="1932" name="Google Shape;1932;p97"/>
            <p:cNvSpPr/>
            <p:nvPr/>
          </p:nvSpPr>
          <p:spPr>
            <a:xfrm>
              <a:off x="1051307" y="5649577"/>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grpSp>
        <p:nvGrpSpPr>
          <p:cNvPr id="1938" name="Google Shape;1938;p98"/>
          <p:cNvGrpSpPr/>
          <p:nvPr/>
        </p:nvGrpSpPr>
        <p:grpSpPr>
          <a:xfrm>
            <a:off x="559817" y="1916832"/>
            <a:ext cx="8783192" cy="200055"/>
            <a:chOff x="559817" y="2136914"/>
            <a:chExt cx="8783192" cy="200055"/>
          </a:xfrm>
        </p:grpSpPr>
        <p:sp>
          <p:nvSpPr>
            <p:cNvPr id="1939" name="Google Shape;1939;p9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940" name="Google Shape;1940;p9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Padding bằng NumPy</a:t>
              </a:r>
              <a:endParaRPr sz="1300">
                <a:solidFill>
                  <a:srgbClr val="262626"/>
                </a:solidFill>
                <a:latin typeface="Arial"/>
                <a:ea typeface="Arial"/>
                <a:cs typeface="Arial"/>
                <a:sym typeface="Arial"/>
              </a:endParaRPr>
            </a:p>
          </p:txBody>
        </p:sp>
      </p:grpSp>
      <p:grpSp>
        <p:nvGrpSpPr>
          <p:cNvPr id="1941" name="Google Shape;1941;p98"/>
          <p:cNvGrpSpPr/>
          <p:nvPr/>
        </p:nvGrpSpPr>
        <p:grpSpPr>
          <a:xfrm>
            <a:off x="450000" y="450000"/>
            <a:ext cx="9018000" cy="276999"/>
            <a:chOff x="450000" y="450000"/>
            <a:chExt cx="9018000" cy="276999"/>
          </a:xfrm>
        </p:grpSpPr>
        <p:sp>
          <p:nvSpPr>
            <p:cNvPr id="1942" name="Google Shape;1942;p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Padding</a:t>
              </a:r>
              <a:endParaRPr/>
            </a:p>
          </p:txBody>
        </p:sp>
        <p:sp>
          <p:nvSpPr>
            <p:cNvPr id="1943" name="Google Shape;1943;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944" name="Google Shape;1944;p98"/>
          <p:cNvGrpSpPr/>
          <p:nvPr/>
        </p:nvGrpSpPr>
        <p:grpSpPr>
          <a:xfrm>
            <a:off x="557644" y="2260903"/>
            <a:ext cx="8782050" cy="3744416"/>
            <a:chOff x="557644" y="1772816"/>
            <a:chExt cx="8782050" cy="3744416"/>
          </a:xfrm>
        </p:grpSpPr>
        <p:sp>
          <p:nvSpPr>
            <p:cNvPr id="1945" name="Google Shape;1945;p98"/>
            <p:cNvSpPr/>
            <p:nvPr/>
          </p:nvSpPr>
          <p:spPr>
            <a:xfrm>
              <a:off x="557644" y="1772816"/>
              <a:ext cx="8782050" cy="37444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46" name="Google Shape;1946;p98"/>
            <p:cNvPicPr preferRelativeResize="0"/>
            <p:nvPr/>
          </p:nvPicPr>
          <p:blipFill rotWithShape="1">
            <a:blip r:embed="rId3">
              <a:alphaModFix/>
            </a:blip>
            <a:srcRect b="0" l="1523" r="4069" t="0"/>
            <a:stretch/>
          </p:blipFill>
          <p:spPr>
            <a:xfrm>
              <a:off x="639787" y="1851696"/>
              <a:ext cx="8699907" cy="3634703"/>
            </a:xfrm>
            <a:prstGeom prst="rect">
              <a:avLst/>
            </a:prstGeom>
            <a:noFill/>
            <a:ln>
              <a:noFill/>
            </a:ln>
          </p:spPr>
        </p:pic>
        <p:sp>
          <p:nvSpPr>
            <p:cNvPr id="1947" name="Google Shape;1947;p98"/>
            <p:cNvSpPr txBox="1"/>
            <p:nvPr/>
          </p:nvSpPr>
          <p:spPr>
            <a:xfrm>
              <a:off x="3521869" y="3553867"/>
              <a:ext cx="5627633" cy="23232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050">
                  <a:solidFill>
                    <a:srgbClr val="4A8C9A"/>
                  </a:solidFill>
                  <a:latin typeface="Arial"/>
                  <a:ea typeface="Arial"/>
                  <a:cs typeface="Arial"/>
                  <a:sym typeface="Arial"/>
                </a:rPr>
                <a:t># fit_on_texts(), with corpus as input, generates vocabulary based on word frequency</a:t>
              </a:r>
              <a:endParaRPr i="1" sz="1050">
                <a:solidFill>
                  <a:srgbClr val="4A8C9A"/>
                </a:solidFill>
                <a:latin typeface="Arial"/>
                <a:ea typeface="Arial"/>
                <a:cs typeface="Arial"/>
                <a:sym typeface="Arial"/>
              </a:endParaRPr>
            </a:p>
          </p:txBody>
        </p:sp>
      </p:grpSp>
      <p:sp>
        <p:nvSpPr>
          <p:cNvPr id="1948" name="Google Shape;1948;p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Padding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grpSp>
        <p:nvGrpSpPr>
          <p:cNvPr id="1954" name="Google Shape;1954;p99"/>
          <p:cNvGrpSpPr/>
          <p:nvPr/>
        </p:nvGrpSpPr>
        <p:grpSpPr>
          <a:xfrm>
            <a:off x="559817" y="1356737"/>
            <a:ext cx="8783192" cy="200055"/>
            <a:chOff x="559817" y="2136914"/>
            <a:chExt cx="8783192" cy="200055"/>
          </a:xfrm>
        </p:grpSpPr>
        <p:sp>
          <p:nvSpPr>
            <p:cNvPr id="1955" name="Google Shape;1955;p9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956" name="Google Shape;1956;p9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Padding bằng cách sử dụng NumPy</a:t>
              </a:r>
              <a:endParaRPr sz="1300">
                <a:solidFill>
                  <a:srgbClr val="262626"/>
                </a:solidFill>
                <a:latin typeface="Arial"/>
                <a:ea typeface="Arial"/>
                <a:cs typeface="Arial"/>
                <a:sym typeface="Arial"/>
              </a:endParaRPr>
            </a:p>
          </p:txBody>
        </p:sp>
      </p:grpSp>
      <p:grpSp>
        <p:nvGrpSpPr>
          <p:cNvPr id="1957" name="Google Shape;1957;p99"/>
          <p:cNvGrpSpPr/>
          <p:nvPr/>
        </p:nvGrpSpPr>
        <p:grpSpPr>
          <a:xfrm>
            <a:off x="450000" y="450000"/>
            <a:ext cx="9018000" cy="276999"/>
            <a:chOff x="450000" y="450000"/>
            <a:chExt cx="9018000" cy="276999"/>
          </a:xfrm>
        </p:grpSpPr>
        <p:sp>
          <p:nvSpPr>
            <p:cNvPr id="1958" name="Google Shape;1958;p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Padding</a:t>
              </a:r>
              <a:endParaRPr/>
            </a:p>
          </p:txBody>
        </p:sp>
        <p:sp>
          <p:nvSpPr>
            <p:cNvPr id="1959" name="Google Shape;1959;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a:t>
              </a:r>
              <a:r>
                <a:rPr b="1" lang="en-US" sz="1600">
                  <a:solidFill>
                    <a:srgbClr val="D8D8D8"/>
                  </a:solidFill>
                  <a:latin typeface="Arial"/>
                  <a:ea typeface="Arial"/>
                  <a:cs typeface="Arial"/>
                  <a:sym typeface="Arial"/>
                </a:rPr>
                <a:t>02</a:t>
              </a:r>
              <a:endParaRPr/>
            </a:p>
          </p:txBody>
        </p:sp>
      </p:grpSp>
      <p:grpSp>
        <p:nvGrpSpPr>
          <p:cNvPr id="1960" name="Google Shape;1960;p99"/>
          <p:cNvGrpSpPr/>
          <p:nvPr/>
        </p:nvGrpSpPr>
        <p:grpSpPr>
          <a:xfrm>
            <a:off x="557644" y="1700808"/>
            <a:ext cx="8782051" cy="2742605"/>
            <a:chOff x="557644" y="1700808"/>
            <a:chExt cx="8782051" cy="2742605"/>
          </a:xfrm>
        </p:grpSpPr>
        <p:sp>
          <p:nvSpPr>
            <p:cNvPr id="1961" name="Google Shape;1961;p99"/>
            <p:cNvSpPr/>
            <p:nvPr/>
          </p:nvSpPr>
          <p:spPr>
            <a:xfrm>
              <a:off x="557644" y="1700808"/>
              <a:ext cx="8782050" cy="27426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62" name="Google Shape;1962;p99"/>
            <p:cNvGrpSpPr/>
            <p:nvPr/>
          </p:nvGrpSpPr>
          <p:grpSpPr>
            <a:xfrm>
              <a:off x="676077" y="1780530"/>
              <a:ext cx="8663618" cy="2617175"/>
              <a:chOff x="918964" y="1844824"/>
              <a:chExt cx="8663618" cy="2617175"/>
            </a:xfrm>
          </p:grpSpPr>
          <p:pic>
            <p:nvPicPr>
              <p:cNvPr id="1963" name="Google Shape;1963;p99"/>
              <p:cNvPicPr preferRelativeResize="0"/>
              <p:nvPr/>
            </p:nvPicPr>
            <p:blipFill rotWithShape="1">
              <a:blip r:embed="rId3">
                <a:alphaModFix/>
              </a:blip>
              <a:srcRect b="0" l="2055" r="10459" t="0"/>
              <a:stretch/>
            </p:blipFill>
            <p:spPr>
              <a:xfrm>
                <a:off x="918964" y="1844824"/>
                <a:ext cx="8663618" cy="2617175"/>
              </a:xfrm>
              <a:prstGeom prst="rect">
                <a:avLst/>
              </a:prstGeom>
              <a:noFill/>
              <a:ln>
                <a:noFill/>
              </a:ln>
            </p:spPr>
          </p:pic>
          <p:sp>
            <p:nvSpPr>
              <p:cNvPr id="1964" name="Google Shape;1964;p99"/>
              <p:cNvSpPr txBox="1"/>
              <p:nvPr/>
            </p:nvSpPr>
            <p:spPr>
              <a:xfrm>
                <a:off x="3007766" y="1978818"/>
                <a:ext cx="1357065" cy="18666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4A8C9A"/>
                    </a:solidFill>
                    <a:latin typeface="Arial"/>
                    <a:ea typeface="Arial"/>
                    <a:cs typeface="Arial"/>
                    <a:sym typeface="Arial"/>
                  </a:rPr>
                  <a:t># For each sentence</a:t>
                </a:r>
                <a:endParaRPr i="1" sz="1100">
                  <a:solidFill>
                    <a:srgbClr val="4A8C9A"/>
                  </a:solidFill>
                  <a:latin typeface="Arial"/>
                  <a:ea typeface="Arial"/>
                  <a:cs typeface="Arial"/>
                  <a:sym typeface="Arial"/>
                </a:endParaRPr>
              </a:p>
            </p:txBody>
          </p:sp>
          <p:sp>
            <p:nvSpPr>
              <p:cNvPr id="1965" name="Google Shape;1965;p99"/>
              <p:cNvSpPr txBox="1"/>
              <p:nvPr/>
            </p:nvSpPr>
            <p:spPr>
              <a:xfrm>
                <a:off x="3736702" y="2150267"/>
                <a:ext cx="1835423" cy="161971"/>
              </a:xfrm>
              <a:prstGeom prst="rect">
                <a:avLst/>
              </a:prstGeom>
              <a:solidFill>
                <a:srgbClr val="F7F7F7"/>
              </a:solidFill>
              <a:ln>
                <a:noFill/>
              </a:ln>
            </p:spPr>
            <p:txBody>
              <a:bodyPr anchorCtr="0" anchor="ctr" bIns="0" lIns="0" spcFirstLastPara="1" rIns="0" wrap="square" tIns="0">
                <a:noAutofit/>
              </a:bodyPr>
              <a:lstStyle/>
              <a:p>
                <a:pPr indent="0" lvl="0" marL="0" marR="0" rtl="0" algn="l">
                  <a:spcBef>
                    <a:spcPts val="0"/>
                  </a:spcBef>
                  <a:spcAft>
                    <a:spcPts val="0"/>
                  </a:spcAft>
                  <a:buNone/>
                </a:pPr>
                <a:r>
                  <a:rPr i="1" lang="en-US" sz="1100">
                    <a:solidFill>
                      <a:srgbClr val="4A8C9A"/>
                    </a:solidFill>
                    <a:latin typeface="Arial"/>
                    <a:ea typeface="Arial"/>
                    <a:cs typeface="Arial"/>
                    <a:sym typeface="Arial"/>
                  </a:rPr>
                  <a:t># If smaller than max_len</a:t>
                </a:r>
                <a:endParaRPr i="1" sz="1100">
                  <a:solidFill>
                    <a:srgbClr val="4A8C9A"/>
                  </a:solidFill>
                  <a:latin typeface="Arial"/>
                  <a:ea typeface="Arial"/>
                  <a:cs typeface="Arial"/>
                  <a:sym typeface="Aria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2019-08-14T11:07:19Z</dcterms:created>
  <dc:creator>sena.kim</dc:creator>
</cp:coreProperties>
</file>